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91" r:id="rId4"/>
    <p:sldId id="258" r:id="rId5"/>
    <p:sldId id="259" r:id="rId6"/>
    <p:sldId id="290"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84" r:id="rId20"/>
    <p:sldId id="285" r:id="rId21"/>
    <p:sldId id="286" r:id="rId22"/>
    <p:sldId id="287" r:id="rId23"/>
    <p:sldId id="288" r:id="rId24"/>
    <p:sldId id="289"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752"/>
  </p:normalViewPr>
  <p:slideViewPr>
    <p:cSldViewPr snapToGrid="0">
      <p:cViewPr varScale="1">
        <p:scale>
          <a:sx n="88" d="100"/>
          <a:sy n="88" d="100"/>
        </p:scale>
        <p:origin x="208"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041BD-41F8-8F40-B47D-AF69D6F5A6F5}" type="datetimeFigureOut">
              <a:rPr lang="fr-FR" smtClean="0"/>
              <a:t>13/03/2026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CF398-E1E5-4E42-8624-7B82C4D993D0}" type="slidenum">
              <a:rPr lang="fr-FR" smtClean="0"/>
              <a:t>‹N°›</a:t>
            </a:fld>
            <a:endParaRPr lang="fr-FR"/>
          </a:p>
        </p:txBody>
      </p:sp>
    </p:spTree>
    <p:extLst>
      <p:ext uri="{BB962C8B-B14F-4D97-AF65-F5344CB8AC3E}">
        <p14:creationId xmlns:p14="http://schemas.microsoft.com/office/powerpoint/2010/main" val="155104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AAE950-FFF6-C78E-718B-7F3B40768A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F54BB31-5138-3EEB-32E9-96E9B0A659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C52BDE6-175B-62D7-7118-167C0B9B3B8E}"/>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5" name="Espace réservé du pied de page 4">
            <a:extLst>
              <a:ext uri="{FF2B5EF4-FFF2-40B4-BE49-F238E27FC236}">
                <a16:creationId xmlns:a16="http://schemas.microsoft.com/office/drawing/2014/main" id="{2FCBB32E-53CA-CCA7-D7E7-FE4AC1BB27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7FEC23-E22D-8190-A551-E3458B57F32B}"/>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3309082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835CFF-39BB-7A62-AC98-C527FD0809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A09B88B-EFC2-79C4-DDB4-890D042CA50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95EA0B-BEF8-3215-25EA-29329947FB20}"/>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5" name="Espace réservé du pied de page 4">
            <a:extLst>
              <a:ext uri="{FF2B5EF4-FFF2-40B4-BE49-F238E27FC236}">
                <a16:creationId xmlns:a16="http://schemas.microsoft.com/office/drawing/2014/main" id="{8511D988-05C6-9F94-463B-F3E4CFBCE4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4A530C-192C-7E86-A476-3506808FE4A8}"/>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2446543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550BF94-9E04-C4E7-EEC1-EEEA36BEF63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D055527-0DD0-E0E6-44F7-713C190CCDE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93F9DDD-4C25-4254-5D3A-318D7799983C}"/>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5" name="Espace réservé du pied de page 4">
            <a:extLst>
              <a:ext uri="{FF2B5EF4-FFF2-40B4-BE49-F238E27FC236}">
                <a16:creationId xmlns:a16="http://schemas.microsoft.com/office/drawing/2014/main" id="{54691473-79EC-87D8-C93E-076584AC04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AFB7A7-9F8C-EE94-384B-6469885C4718}"/>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265633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97D6F0-D03D-09B8-E3DC-28D016409A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7BC66FC-B890-A45E-DEFC-F5D25B48BF2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B0312C-F164-37F4-F3F0-42B9D27A01FF}"/>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5" name="Espace réservé du pied de page 4">
            <a:extLst>
              <a:ext uri="{FF2B5EF4-FFF2-40B4-BE49-F238E27FC236}">
                <a16:creationId xmlns:a16="http://schemas.microsoft.com/office/drawing/2014/main" id="{3874D6F1-65B6-E0DE-8961-0BD4FE5BBC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5A2160-E745-BBB1-4A33-67C0B30EC615}"/>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35544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1BFEC6-25D4-123C-D049-9579A9F6F62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7E76613-3333-66FB-3D4F-ED3D8B41D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3110A97-2D95-DE07-178D-03FF378F4DA3}"/>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5" name="Espace réservé du pied de page 4">
            <a:extLst>
              <a:ext uri="{FF2B5EF4-FFF2-40B4-BE49-F238E27FC236}">
                <a16:creationId xmlns:a16="http://schemas.microsoft.com/office/drawing/2014/main" id="{A83C7D4A-6334-4E9B-C5D7-93FB44918F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53B918-8965-D64A-244C-F2E1C3453D64}"/>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76837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74702-C3DD-43D9-B726-0E357202B49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C881C3B-C8CB-3DFA-794A-74E5F55039E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EFC35D2-BB66-134E-5FD2-5DC34DA3791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E30F41E-F9AD-4147-488C-E344BD7E4018}"/>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6" name="Espace réservé du pied de page 5">
            <a:extLst>
              <a:ext uri="{FF2B5EF4-FFF2-40B4-BE49-F238E27FC236}">
                <a16:creationId xmlns:a16="http://schemas.microsoft.com/office/drawing/2014/main" id="{2EFC61A6-7141-71E8-E87F-FE4CB642522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1CBAF7-51EB-73FC-63A4-38FB124C51F3}"/>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166175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63427-2528-A5C3-D57C-F9FE63A204A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A046100-2072-CF58-C7B1-19426AA01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FA620D6-2A05-8BF9-423D-20B269FA55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F07FFF1-7F32-3E8A-7CC3-F1A0A10C45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4E156C5-AC4C-3569-7464-18D7183A9D8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3109057-0A7C-C886-7CF6-285777ACA02C}"/>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8" name="Espace réservé du pied de page 7">
            <a:extLst>
              <a:ext uri="{FF2B5EF4-FFF2-40B4-BE49-F238E27FC236}">
                <a16:creationId xmlns:a16="http://schemas.microsoft.com/office/drawing/2014/main" id="{6A4BA2DB-2BAB-091B-4A96-7CB4FCAFA08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4C1EBCD-181C-51C2-45BA-81A1A4098A04}"/>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173601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E676D-5B2F-7400-1A3B-35BB29FF120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18E8715-561C-FE2B-9F33-AB96E4C4236C}"/>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4" name="Espace réservé du pied de page 3">
            <a:extLst>
              <a:ext uri="{FF2B5EF4-FFF2-40B4-BE49-F238E27FC236}">
                <a16:creationId xmlns:a16="http://schemas.microsoft.com/office/drawing/2014/main" id="{34E1AA67-E1D1-1922-5D25-D2B0302BA82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E7C917F-A880-4C3F-F304-669ACA325D6C}"/>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1577855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5EB5EF-F0C2-20D9-E9A0-B6243F4D40E5}"/>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3" name="Espace réservé du pied de page 2">
            <a:extLst>
              <a:ext uri="{FF2B5EF4-FFF2-40B4-BE49-F238E27FC236}">
                <a16:creationId xmlns:a16="http://schemas.microsoft.com/office/drawing/2014/main" id="{8B82012D-3077-E0CF-730E-990F52A4079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635706-9A7B-27CE-4B9E-BA3EFC95581E}"/>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2592386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6EAE07-2511-379E-9F1E-FA5EACFB55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32FE86E-1AD4-2F1E-471B-65645AF2E9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623403D-903C-F251-E84B-2F1295E11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1DF67AE-2A31-ABDD-279E-D7C15F29D69D}"/>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6" name="Espace réservé du pied de page 5">
            <a:extLst>
              <a:ext uri="{FF2B5EF4-FFF2-40B4-BE49-F238E27FC236}">
                <a16:creationId xmlns:a16="http://schemas.microsoft.com/office/drawing/2014/main" id="{EA2886F7-89ED-DD7E-815E-F042370FB1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0B8BE3-8ED3-CF14-BD99-951F7F912BFB}"/>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1933136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81A793-A1B0-D865-F9CD-50685D0886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F94A58B-5C1F-9437-AA02-8DA16993DA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9F65A41-F3A4-67AC-7117-514FC1B1F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D3C65D6-88D2-BF47-F4ED-8730CCF773D0}"/>
              </a:ext>
            </a:extLst>
          </p:cNvPr>
          <p:cNvSpPr>
            <a:spLocks noGrp="1"/>
          </p:cNvSpPr>
          <p:nvPr>
            <p:ph type="dt" sz="half" idx="10"/>
          </p:nvPr>
        </p:nvSpPr>
        <p:spPr/>
        <p:txBody>
          <a:bodyPr/>
          <a:lstStyle/>
          <a:p>
            <a:fld id="{11091C6C-8EC5-A941-9E83-F545269E5B51}" type="datetimeFigureOut">
              <a:rPr lang="fr-FR" smtClean="0"/>
              <a:t>13/03/2026</a:t>
            </a:fld>
            <a:endParaRPr lang="fr-FR"/>
          </a:p>
        </p:txBody>
      </p:sp>
      <p:sp>
        <p:nvSpPr>
          <p:cNvPr id="6" name="Espace réservé du pied de page 5">
            <a:extLst>
              <a:ext uri="{FF2B5EF4-FFF2-40B4-BE49-F238E27FC236}">
                <a16:creationId xmlns:a16="http://schemas.microsoft.com/office/drawing/2014/main" id="{675B7E70-6A45-979D-5AD3-6C4C62EE67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36694E-76D3-8DD1-5E3E-11F3C7ABBCD1}"/>
              </a:ext>
            </a:extLst>
          </p:cNvPr>
          <p:cNvSpPr>
            <a:spLocks noGrp="1"/>
          </p:cNvSpPr>
          <p:nvPr>
            <p:ph type="sldNum" sz="quarter" idx="12"/>
          </p:nvPr>
        </p:nvSpPr>
        <p:spPr/>
        <p:txBody>
          <a:bodyPr/>
          <a:lstStyle/>
          <a:p>
            <a:fld id="{D7662329-88EF-6F41-825A-992A4E41C9BD}" type="slidenum">
              <a:rPr lang="fr-FR" smtClean="0"/>
              <a:t>‹N°›</a:t>
            </a:fld>
            <a:endParaRPr lang="fr-FR"/>
          </a:p>
        </p:txBody>
      </p:sp>
    </p:spTree>
    <p:extLst>
      <p:ext uri="{BB962C8B-B14F-4D97-AF65-F5344CB8AC3E}">
        <p14:creationId xmlns:p14="http://schemas.microsoft.com/office/powerpoint/2010/main" val="1451965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8F38AC5-671B-6C53-E9EA-4355FA380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9FB0EB1-98FE-FC55-1DC4-FDD3CE7E97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AC4419-6B4E-ADA3-942D-72FD993A7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91C6C-8EC5-A941-9E83-F545269E5B51}" type="datetimeFigureOut">
              <a:rPr lang="fr-FR" smtClean="0"/>
              <a:t>13/03/2026</a:t>
            </a:fld>
            <a:endParaRPr lang="fr-FR"/>
          </a:p>
        </p:txBody>
      </p:sp>
      <p:sp>
        <p:nvSpPr>
          <p:cNvPr id="5" name="Espace réservé du pied de page 4">
            <a:extLst>
              <a:ext uri="{FF2B5EF4-FFF2-40B4-BE49-F238E27FC236}">
                <a16:creationId xmlns:a16="http://schemas.microsoft.com/office/drawing/2014/main" id="{58EC0834-1FBF-3A6F-072A-27E398F8C2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C7054E4-B529-F35C-EC8F-372919B61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62329-88EF-6F41-825A-992A4E41C9BD}" type="slidenum">
              <a:rPr lang="fr-FR" smtClean="0"/>
              <a:t>‹N°›</a:t>
            </a:fld>
            <a:endParaRPr lang="fr-FR"/>
          </a:p>
        </p:txBody>
      </p:sp>
    </p:spTree>
    <p:extLst>
      <p:ext uri="{BB962C8B-B14F-4D97-AF65-F5344CB8AC3E}">
        <p14:creationId xmlns:p14="http://schemas.microsoft.com/office/powerpoint/2010/main" val="3204546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4000" b="-1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F669D7-F1F9-4247-A280-6808106E8394}"/>
              </a:ext>
            </a:extLst>
          </p:cNvPr>
          <p:cNvSpPr/>
          <p:nvPr/>
        </p:nvSpPr>
        <p:spPr>
          <a:xfrm>
            <a:off x="343468" y="5782097"/>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EB6120"/>
              </a:solidFill>
            </a:endParaRPr>
          </a:p>
        </p:txBody>
      </p:sp>
      <p:sp>
        <p:nvSpPr>
          <p:cNvPr id="12" name="Espace réservé du numéro de diapositive 21">
            <a:extLst>
              <a:ext uri="{FF2B5EF4-FFF2-40B4-BE49-F238E27FC236}">
                <a16:creationId xmlns:a16="http://schemas.microsoft.com/office/drawing/2014/main" id="{6E3278D9-5934-40B9-856B-F3FA12A8C6B6}"/>
              </a:ext>
            </a:extLst>
          </p:cNvPr>
          <p:cNvSpPr>
            <a:spLocks noGrp="1"/>
          </p:cNvSpPr>
          <p:nvPr>
            <p:ph type="sldNum" sz="quarter" idx="12"/>
          </p:nvPr>
        </p:nvSpPr>
        <p:spPr>
          <a:xfrm>
            <a:off x="9054154" y="598053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a:t>
            </a:fld>
            <a:endParaRPr lang="fr-FR" sz="1000" b="1" dirty="0">
              <a:solidFill>
                <a:schemeClr val="bg1"/>
              </a:solidFill>
              <a:latin typeface="Arial Narrow" panose="020B0606020202030204" pitchFamily="34" charset="0"/>
            </a:endParaRPr>
          </a:p>
        </p:txBody>
      </p:sp>
      <p:sp>
        <p:nvSpPr>
          <p:cNvPr id="13" name="Rectangle 12">
            <a:extLst>
              <a:ext uri="{FF2B5EF4-FFF2-40B4-BE49-F238E27FC236}">
                <a16:creationId xmlns:a16="http://schemas.microsoft.com/office/drawing/2014/main" id="{EF1F6D33-8A2D-4DD8-95B0-8BBC1399095C}"/>
              </a:ext>
            </a:extLst>
          </p:cNvPr>
          <p:cNvSpPr/>
          <p:nvPr/>
        </p:nvSpPr>
        <p:spPr>
          <a:xfrm>
            <a:off x="343468" y="701977"/>
            <a:ext cx="11505063" cy="4001095"/>
          </a:xfrm>
          <a:prstGeom prst="rect">
            <a:avLst/>
          </a:prstGeom>
        </p:spPr>
        <p:txBody>
          <a:bodyPr wrap="square">
            <a:spAutoFit/>
          </a:bodyPr>
          <a:lstStyle/>
          <a:p>
            <a:pPr algn="ctr">
              <a:defRPr/>
            </a:pPr>
            <a:endParaRPr lang="fr-FR" sz="4000" b="1" cap="small" dirty="0">
              <a:solidFill>
                <a:srgbClr val="616160"/>
              </a:solidFill>
              <a:latin typeface="+mj-lt"/>
            </a:endParaRPr>
          </a:p>
          <a:p>
            <a:pPr algn="ctr">
              <a:defRPr/>
            </a:pPr>
            <a:endParaRPr lang="fr-FR" sz="4000" b="1" cap="small" dirty="0">
              <a:solidFill>
                <a:srgbClr val="616160"/>
              </a:solidFill>
              <a:latin typeface="+mj-lt"/>
            </a:endParaRPr>
          </a:p>
          <a:p>
            <a:pPr algn="ctr">
              <a:defRPr/>
            </a:pPr>
            <a:r>
              <a:rPr lang="fr-FR" sz="4000" b="1" cap="small" dirty="0">
                <a:solidFill>
                  <a:srgbClr val="616160"/>
                </a:solidFill>
                <a:latin typeface="+mj-lt"/>
              </a:rPr>
              <a:t>Délos et ses très riches inscriptions</a:t>
            </a:r>
          </a:p>
          <a:p>
            <a:pPr algn="ctr">
              <a:defRPr/>
            </a:pPr>
            <a:endParaRPr lang="fr-FR" b="1" cap="small" dirty="0">
              <a:solidFill>
                <a:srgbClr val="616160"/>
              </a:solidFill>
              <a:latin typeface="Arial Narrow" panose="020B0606020202030204" pitchFamily="34" charset="0"/>
            </a:endParaRPr>
          </a:p>
          <a:p>
            <a:pPr algn="ctr">
              <a:defRPr/>
            </a:pPr>
            <a:endParaRPr lang="fr-FR" b="1" cap="small" dirty="0">
              <a:solidFill>
                <a:srgbClr val="616160"/>
              </a:solidFill>
              <a:latin typeface="Arial Narrow" panose="020B0606020202030204" pitchFamily="34" charset="0"/>
            </a:endParaRPr>
          </a:p>
          <a:p>
            <a:pPr algn="ctr">
              <a:defRPr/>
            </a:pPr>
            <a:endParaRPr lang="fr-FR" b="1" cap="small" dirty="0">
              <a:solidFill>
                <a:srgbClr val="616160"/>
              </a:solidFill>
              <a:latin typeface="Arial Narrow" panose="020B0606020202030204" pitchFamily="34" charset="0"/>
            </a:endParaRPr>
          </a:p>
          <a:p>
            <a:pPr algn="ctr">
              <a:defRPr/>
            </a:pPr>
            <a:endParaRPr lang="fr-FR" sz="1400" b="1" dirty="0">
              <a:solidFill>
                <a:srgbClr val="616160"/>
              </a:solidFill>
              <a:latin typeface="Arial Narrow" panose="020B0606020202030204" pitchFamily="34" charset="0"/>
            </a:endParaRPr>
          </a:p>
          <a:p>
            <a:pPr algn="ctr">
              <a:defRPr/>
            </a:pPr>
            <a:endParaRPr lang="fr-FR" sz="1400" b="1" dirty="0">
              <a:solidFill>
                <a:srgbClr val="616160"/>
              </a:solidFill>
              <a:latin typeface="Arial Narrow" panose="020B0606020202030204" pitchFamily="34" charset="0"/>
            </a:endParaRPr>
          </a:p>
          <a:p>
            <a:pPr algn="ctr">
              <a:defRPr/>
            </a:pPr>
            <a:endParaRPr lang="fr-FR" sz="1400" b="1" dirty="0">
              <a:solidFill>
                <a:srgbClr val="616160"/>
              </a:solidFill>
              <a:latin typeface="Arial Narrow" panose="020B0606020202030204" pitchFamily="34" charset="0"/>
            </a:endParaRPr>
          </a:p>
          <a:p>
            <a:pPr algn="ctr">
              <a:defRPr/>
            </a:pPr>
            <a:endParaRPr lang="fr-FR" sz="1400" b="1" dirty="0">
              <a:solidFill>
                <a:srgbClr val="616160"/>
              </a:solidFill>
              <a:latin typeface="Arial Narrow" panose="020B0606020202030204" pitchFamily="34" charset="0"/>
            </a:endParaRPr>
          </a:p>
          <a:p>
            <a:pPr algn="ctr">
              <a:defRPr/>
            </a:pPr>
            <a:r>
              <a:rPr lang="fr-FR" sz="2400" b="1" dirty="0">
                <a:solidFill>
                  <a:srgbClr val="616160"/>
                </a:solidFill>
                <a:latin typeface="Arial Narrow" panose="020B0606020202030204" pitchFamily="34" charset="0"/>
              </a:rPr>
              <a:t>Christophe </a:t>
            </a:r>
            <a:r>
              <a:rPr lang="fr-FR" sz="2400" b="1" dirty="0" err="1">
                <a:solidFill>
                  <a:srgbClr val="616160"/>
                </a:solidFill>
                <a:latin typeface="Arial Narrow" panose="020B0606020202030204" pitchFamily="34" charset="0"/>
              </a:rPr>
              <a:t>Feyel</a:t>
            </a:r>
            <a:endParaRPr lang="fr-FR" sz="2400" b="1" dirty="0">
              <a:solidFill>
                <a:srgbClr val="616160"/>
              </a:solidFill>
              <a:latin typeface="Arial Narrow" panose="020B0606020202030204" pitchFamily="34" charset="0"/>
            </a:endParaRPr>
          </a:p>
        </p:txBody>
      </p:sp>
      <p:cxnSp>
        <p:nvCxnSpPr>
          <p:cNvPr id="14" name="Connecteur droit 13">
            <a:extLst>
              <a:ext uri="{FF2B5EF4-FFF2-40B4-BE49-F238E27FC236}">
                <a16:creationId xmlns:a16="http://schemas.microsoft.com/office/drawing/2014/main" id="{1F0D8B35-B09D-43F5-A17F-F4DEC035206D}"/>
              </a:ext>
            </a:extLst>
          </p:cNvPr>
          <p:cNvCxnSpPr>
            <a:cxnSpLocks/>
          </p:cNvCxnSpPr>
          <p:nvPr/>
        </p:nvCxnSpPr>
        <p:spPr>
          <a:xfrm>
            <a:off x="1853456" y="2651360"/>
            <a:ext cx="8497824" cy="0"/>
          </a:xfrm>
          <a:prstGeom prst="line">
            <a:avLst/>
          </a:prstGeom>
          <a:ln w="19050">
            <a:solidFill>
              <a:srgbClr val="EB6120"/>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43FB373E-1B2B-43D0-8C7D-9B3F8BFF4847}"/>
              </a:ext>
            </a:extLst>
          </p:cNvPr>
          <p:cNvPicPr>
            <a:picLocks noChangeAspect="1"/>
          </p:cNvPicPr>
          <p:nvPr/>
        </p:nvPicPr>
        <p:blipFill>
          <a:blip r:embed="rId3"/>
          <a:stretch>
            <a:fillRect/>
          </a:stretch>
        </p:blipFill>
        <p:spPr>
          <a:xfrm>
            <a:off x="233900" y="5675368"/>
            <a:ext cx="3723245" cy="975457"/>
          </a:xfrm>
          <a:prstGeom prst="rect">
            <a:avLst/>
          </a:prstGeom>
        </p:spPr>
      </p:pic>
    </p:spTree>
    <p:extLst>
      <p:ext uri="{BB962C8B-B14F-4D97-AF65-F5344CB8AC3E}">
        <p14:creationId xmlns:p14="http://schemas.microsoft.com/office/powerpoint/2010/main" val="225990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32530F-D1C7-4974-9CE6-1D1A221C7ACF}"/>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3980BCAD-C9E9-4C1D-AEF7-BE89233A0843}"/>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supports des inscriptions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le tronc à offrandes du </a:t>
            </a:r>
            <a:r>
              <a:rPr lang="fr-FR" altLang="fr-FR" sz="2400" b="1" dirty="0" err="1">
                <a:solidFill>
                  <a:schemeClr val="bg1"/>
                </a:solidFill>
                <a:latin typeface="+mj-lt"/>
                <a:ea typeface="ＭＳ Ｐゴシック" charset="-128"/>
                <a:cs typeface="ＭＳ Ｐゴシック" charset="-128"/>
              </a:rPr>
              <a:t>Sarapieion</a:t>
            </a:r>
            <a:r>
              <a:rPr lang="fr-FR" altLang="fr-FR" sz="2400" b="1" dirty="0">
                <a:solidFill>
                  <a:schemeClr val="bg1"/>
                </a:solidFill>
                <a:latin typeface="+mj-lt"/>
                <a:ea typeface="ＭＳ Ｐゴシック" charset="-128"/>
                <a:cs typeface="ＭＳ Ｐゴシック" charset="-128"/>
              </a:rPr>
              <a:t> A</a:t>
            </a:r>
          </a:p>
        </p:txBody>
      </p:sp>
      <p:sp>
        <p:nvSpPr>
          <p:cNvPr id="12" name="Espace réservé du numéro de diapositive 21">
            <a:extLst>
              <a:ext uri="{FF2B5EF4-FFF2-40B4-BE49-F238E27FC236}">
                <a16:creationId xmlns:a16="http://schemas.microsoft.com/office/drawing/2014/main" id="{82A3D5D0-C8A8-4B40-B7F4-4902ED00A4C8}"/>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10</a:t>
            </a:fld>
            <a:endParaRPr lang="fr-FR" sz="1000" b="1" dirty="0">
              <a:solidFill>
                <a:schemeClr val="bg1"/>
              </a:solidFill>
              <a:latin typeface="Arial Narrow" panose="020B0606020202030204" pitchFamily="34" charset="0"/>
            </a:endParaRPr>
          </a:p>
        </p:txBody>
      </p:sp>
      <p:pic>
        <p:nvPicPr>
          <p:cNvPr id="13" name="Image 12">
            <a:extLst>
              <a:ext uri="{FF2B5EF4-FFF2-40B4-BE49-F238E27FC236}">
                <a16:creationId xmlns:a16="http://schemas.microsoft.com/office/drawing/2014/main" id="{1ABFC606-75D7-4FF7-9820-7DDAF64A5E72}"/>
              </a:ext>
            </a:extLst>
          </p:cNvPr>
          <p:cNvPicPr>
            <a:picLocks noChangeAspect="1"/>
          </p:cNvPicPr>
          <p:nvPr/>
        </p:nvPicPr>
        <p:blipFill>
          <a:blip r:embed="rId3"/>
          <a:stretch>
            <a:fillRect/>
          </a:stretch>
        </p:blipFill>
        <p:spPr>
          <a:xfrm>
            <a:off x="233900" y="5873488"/>
            <a:ext cx="3723245" cy="975457"/>
          </a:xfrm>
          <a:prstGeom prst="rect">
            <a:avLst/>
          </a:prstGeom>
        </p:spPr>
      </p:pic>
      <p:pic>
        <p:nvPicPr>
          <p:cNvPr id="15" name="Image 14">
            <a:extLst>
              <a:ext uri="{FF2B5EF4-FFF2-40B4-BE49-F238E27FC236}">
                <a16:creationId xmlns:a16="http://schemas.microsoft.com/office/drawing/2014/main" id="{3DE247CA-FBEF-4C76-921C-7CC55139B346}"/>
              </a:ext>
            </a:extLst>
          </p:cNvPr>
          <p:cNvPicPr>
            <a:picLocks noChangeAspect="1"/>
          </p:cNvPicPr>
          <p:nvPr/>
        </p:nvPicPr>
        <p:blipFill>
          <a:blip r:embed="rId4"/>
          <a:stretch>
            <a:fillRect/>
          </a:stretch>
        </p:blipFill>
        <p:spPr>
          <a:xfrm>
            <a:off x="3225925" y="1139211"/>
            <a:ext cx="5740148" cy="5502889"/>
          </a:xfrm>
          <a:prstGeom prst="rect">
            <a:avLst/>
          </a:prstGeom>
        </p:spPr>
      </p:pic>
    </p:spTree>
    <p:extLst>
      <p:ext uri="{BB962C8B-B14F-4D97-AF65-F5344CB8AC3E}">
        <p14:creationId xmlns:p14="http://schemas.microsoft.com/office/powerpoint/2010/main" val="498883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E85271-CB1D-4CA1-8735-D3A0A2E91C8F}"/>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EA683B82-D5B4-48B6-BF66-F8D253F5A9E9}"/>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supports des inscriptions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les stèles de comptes et d’inventaires (</a:t>
            </a:r>
            <a:r>
              <a:rPr lang="fr-FR" altLang="fr-FR" sz="2400" b="1" i="1" dirty="0">
                <a:solidFill>
                  <a:schemeClr val="bg1"/>
                </a:solidFill>
                <a:latin typeface="+mj-lt"/>
                <a:ea typeface="ＭＳ Ｐゴシック" charset="-128"/>
                <a:cs typeface="ＭＳ Ｐゴシック" charset="-128"/>
              </a:rPr>
              <a:t>IG</a:t>
            </a:r>
            <a:r>
              <a:rPr lang="fr-FR" altLang="fr-FR" sz="2400" b="1" dirty="0">
                <a:solidFill>
                  <a:schemeClr val="bg1"/>
                </a:solidFill>
                <a:latin typeface="+mj-lt"/>
                <a:ea typeface="ＭＳ Ｐゴシック" charset="-128"/>
                <a:cs typeface="ＭＳ Ｐゴシック" charset="-128"/>
              </a:rPr>
              <a:t> XI 2, 161 A)</a:t>
            </a:r>
          </a:p>
        </p:txBody>
      </p:sp>
      <p:sp>
        <p:nvSpPr>
          <p:cNvPr id="12" name="Espace réservé du numéro de diapositive 21">
            <a:extLst>
              <a:ext uri="{FF2B5EF4-FFF2-40B4-BE49-F238E27FC236}">
                <a16:creationId xmlns:a16="http://schemas.microsoft.com/office/drawing/2014/main" id="{BC72ABCB-AACB-414D-A73B-30A9863CD0EB}"/>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11</a:t>
            </a:fld>
            <a:endParaRPr lang="fr-FR" sz="1000" b="1" dirty="0">
              <a:solidFill>
                <a:schemeClr val="bg1"/>
              </a:solidFill>
              <a:latin typeface="Arial Narrow" panose="020B0606020202030204" pitchFamily="34" charset="0"/>
            </a:endParaRPr>
          </a:p>
        </p:txBody>
      </p:sp>
      <p:pic>
        <p:nvPicPr>
          <p:cNvPr id="13" name="Image 12">
            <a:extLst>
              <a:ext uri="{FF2B5EF4-FFF2-40B4-BE49-F238E27FC236}">
                <a16:creationId xmlns:a16="http://schemas.microsoft.com/office/drawing/2014/main" id="{854AF19A-84AA-49FA-A107-89F3C0172160}"/>
              </a:ext>
            </a:extLst>
          </p:cNvPr>
          <p:cNvPicPr>
            <a:picLocks noChangeAspect="1"/>
          </p:cNvPicPr>
          <p:nvPr/>
        </p:nvPicPr>
        <p:blipFill>
          <a:blip r:embed="rId3"/>
          <a:stretch>
            <a:fillRect/>
          </a:stretch>
        </p:blipFill>
        <p:spPr>
          <a:xfrm>
            <a:off x="233900" y="5873488"/>
            <a:ext cx="3723245" cy="975457"/>
          </a:xfrm>
          <a:prstGeom prst="rect">
            <a:avLst/>
          </a:prstGeom>
        </p:spPr>
      </p:pic>
      <p:pic>
        <p:nvPicPr>
          <p:cNvPr id="17" name="Image 16">
            <a:extLst>
              <a:ext uri="{FF2B5EF4-FFF2-40B4-BE49-F238E27FC236}">
                <a16:creationId xmlns:a16="http://schemas.microsoft.com/office/drawing/2014/main" id="{27EDD95E-B63B-431E-87DB-374A690808FC}"/>
              </a:ext>
            </a:extLst>
          </p:cNvPr>
          <p:cNvPicPr>
            <a:picLocks noChangeAspect="1"/>
          </p:cNvPicPr>
          <p:nvPr/>
        </p:nvPicPr>
        <p:blipFill>
          <a:blip r:embed="rId4"/>
          <a:stretch>
            <a:fillRect/>
          </a:stretch>
        </p:blipFill>
        <p:spPr>
          <a:xfrm>
            <a:off x="4285461" y="1094004"/>
            <a:ext cx="3569897" cy="5854783"/>
          </a:xfrm>
          <a:prstGeom prst="rect">
            <a:avLst/>
          </a:prstGeom>
        </p:spPr>
      </p:pic>
    </p:spTree>
    <p:extLst>
      <p:ext uri="{BB962C8B-B14F-4D97-AF65-F5344CB8AC3E}">
        <p14:creationId xmlns:p14="http://schemas.microsoft.com/office/powerpoint/2010/main" val="3708227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36935D-69CD-4E91-89EC-2473D33C9A05}"/>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2259FE7-4580-408C-83A3-4E609F67396E}"/>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Supports et effets de mise en page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une stèle des Samaritains de Délos</a:t>
            </a:r>
          </a:p>
        </p:txBody>
      </p:sp>
      <p:sp>
        <p:nvSpPr>
          <p:cNvPr id="12" name="Espace réservé du numéro de diapositive 21">
            <a:extLst>
              <a:ext uri="{FF2B5EF4-FFF2-40B4-BE49-F238E27FC236}">
                <a16:creationId xmlns:a16="http://schemas.microsoft.com/office/drawing/2014/main" id="{84200A5D-A585-4C4D-9B8D-B07489E84EB6}"/>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12</a:t>
            </a:fld>
            <a:endParaRPr lang="fr-FR" sz="1000" b="1" dirty="0">
              <a:solidFill>
                <a:schemeClr val="bg1"/>
              </a:solidFill>
              <a:latin typeface="Arial Narrow" panose="020B0606020202030204" pitchFamily="34" charset="0"/>
            </a:endParaRPr>
          </a:p>
        </p:txBody>
      </p:sp>
      <p:pic>
        <p:nvPicPr>
          <p:cNvPr id="13" name="Image 12">
            <a:extLst>
              <a:ext uri="{FF2B5EF4-FFF2-40B4-BE49-F238E27FC236}">
                <a16:creationId xmlns:a16="http://schemas.microsoft.com/office/drawing/2014/main" id="{EC0E0A6A-D7C3-433B-9BFA-EEF0CD26CCD6}"/>
              </a:ext>
            </a:extLst>
          </p:cNvPr>
          <p:cNvPicPr>
            <a:picLocks noChangeAspect="1"/>
          </p:cNvPicPr>
          <p:nvPr/>
        </p:nvPicPr>
        <p:blipFill>
          <a:blip r:embed="rId3"/>
          <a:stretch>
            <a:fillRect/>
          </a:stretch>
        </p:blipFill>
        <p:spPr>
          <a:xfrm>
            <a:off x="233900" y="5873488"/>
            <a:ext cx="3723245" cy="975457"/>
          </a:xfrm>
          <a:prstGeom prst="rect">
            <a:avLst/>
          </a:prstGeom>
        </p:spPr>
      </p:pic>
      <p:pic>
        <p:nvPicPr>
          <p:cNvPr id="15" name="Image 14">
            <a:extLst>
              <a:ext uri="{FF2B5EF4-FFF2-40B4-BE49-F238E27FC236}">
                <a16:creationId xmlns:a16="http://schemas.microsoft.com/office/drawing/2014/main" id="{2252619F-9764-4ABB-A82D-1EF7891400BE}"/>
              </a:ext>
            </a:extLst>
          </p:cNvPr>
          <p:cNvPicPr>
            <a:picLocks noChangeAspect="1"/>
          </p:cNvPicPr>
          <p:nvPr/>
        </p:nvPicPr>
        <p:blipFill>
          <a:blip r:embed="rId4"/>
          <a:stretch>
            <a:fillRect/>
          </a:stretch>
        </p:blipFill>
        <p:spPr>
          <a:xfrm>
            <a:off x="3827969" y="1223006"/>
            <a:ext cx="4484882" cy="5204300"/>
          </a:xfrm>
          <a:prstGeom prst="rect">
            <a:avLst/>
          </a:prstGeom>
        </p:spPr>
      </p:pic>
    </p:spTree>
    <p:extLst>
      <p:ext uri="{BB962C8B-B14F-4D97-AF65-F5344CB8AC3E}">
        <p14:creationId xmlns:p14="http://schemas.microsoft.com/office/powerpoint/2010/main" val="993790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360FEC-1453-4DA9-A080-7FB8E7904403}"/>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D460B85-CAAA-42AB-A897-D25F4B5A9DF8}"/>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Supports et effets de mise en page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la stèle d’un poète au </a:t>
            </a:r>
            <a:r>
              <a:rPr lang="fr-FR" altLang="fr-FR" sz="2400" b="1" dirty="0" err="1">
                <a:solidFill>
                  <a:schemeClr val="bg1"/>
                </a:solidFill>
                <a:latin typeface="+mj-lt"/>
                <a:ea typeface="ＭＳ Ｐゴシック" charset="-128"/>
                <a:cs typeface="ＭＳ Ｐゴシック" charset="-128"/>
              </a:rPr>
              <a:t>Sarapieion</a:t>
            </a:r>
            <a:r>
              <a:rPr lang="fr-FR" altLang="fr-FR" sz="2400" b="1" dirty="0">
                <a:solidFill>
                  <a:schemeClr val="bg1"/>
                </a:solidFill>
                <a:latin typeface="+mj-lt"/>
                <a:ea typeface="ＭＳ Ｐゴシック" charset="-128"/>
                <a:cs typeface="ＭＳ Ｐゴシック" charset="-128"/>
              </a:rPr>
              <a:t> B (</a:t>
            </a:r>
            <a:r>
              <a:rPr lang="fr-FR" altLang="fr-FR" sz="2400" b="1" i="1" dirty="0">
                <a:solidFill>
                  <a:schemeClr val="bg1"/>
                </a:solidFill>
                <a:latin typeface="+mj-lt"/>
                <a:ea typeface="ＭＳ Ｐゴシック" charset="-128"/>
                <a:cs typeface="ＭＳ Ｐゴシック" charset="-128"/>
              </a:rPr>
              <a:t>ID</a:t>
            </a:r>
            <a:r>
              <a:rPr lang="fr-FR" altLang="fr-FR" sz="2400" b="1" dirty="0">
                <a:solidFill>
                  <a:schemeClr val="bg1"/>
                </a:solidFill>
                <a:latin typeface="+mj-lt"/>
                <a:ea typeface="ＭＳ Ｐゴシック" charset="-128"/>
                <a:cs typeface="ＭＳ Ｐゴシック" charset="-128"/>
              </a:rPr>
              <a:t> 2551)</a:t>
            </a:r>
          </a:p>
        </p:txBody>
      </p:sp>
      <p:pic>
        <p:nvPicPr>
          <p:cNvPr id="11" name="Espace réservé du contenu 7">
            <a:extLst>
              <a:ext uri="{FF2B5EF4-FFF2-40B4-BE49-F238E27FC236}">
                <a16:creationId xmlns:a16="http://schemas.microsoft.com/office/drawing/2014/main" id="{D99B7E8A-6FD1-41CB-A5D2-3F1008D9AF4D}"/>
              </a:ext>
            </a:extLst>
          </p:cNvPr>
          <p:cNvPicPr>
            <a:picLocks noGrp="1" noChangeAspect="1"/>
          </p:cNvPicPr>
          <p:nvPr>
            <p:ph idx="1"/>
          </p:nvPr>
        </p:nvPicPr>
        <p:blipFill>
          <a:blip r:embed="rId3"/>
          <a:stretch>
            <a:fillRect/>
          </a:stretch>
        </p:blipFill>
        <p:spPr>
          <a:xfrm>
            <a:off x="3341579" y="1254173"/>
            <a:ext cx="5950276" cy="4351338"/>
          </a:xfrm>
        </p:spPr>
      </p:pic>
      <p:sp>
        <p:nvSpPr>
          <p:cNvPr id="12" name="Espace réservé du numéro de diapositive 21">
            <a:extLst>
              <a:ext uri="{FF2B5EF4-FFF2-40B4-BE49-F238E27FC236}">
                <a16:creationId xmlns:a16="http://schemas.microsoft.com/office/drawing/2014/main" id="{B83B01AE-6482-4E4F-9155-FE1C1E5B882A}"/>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13</a:t>
            </a:fld>
            <a:endParaRPr lang="fr-FR" sz="1000" b="1" dirty="0">
              <a:solidFill>
                <a:schemeClr val="bg1"/>
              </a:solidFill>
              <a:latin typeface="Arial Narrow" panose="020B0606020202030204" pitchFamily="34" charset="0"/>
            </a:endParaRPr>
          </a:p>
        </p:txBody>
      </p:sp>
      <p:pic>
        <p:nvPicPr>
          <p:cNvPr id="13" name="Image 12">
            <a:extLst>
              <a:ext uri="{FF2B5EF4-FFF2-40B4-BE49-F238E27FC236}">
                <a16:creationId xmlns:a16="http://schemas.microsoft.com/office/drawing/2014/main" id="{4C9A8AC3-E052-4317-BBED-294D901F9FCB}"/>
              </a:ext>
            </a:extLst>
          </p:cNvPr>
          <p:cNvPicPr>
            <a:picLocks noChangeAspect="1"/>
          </p:cNvPicPr>
          <p:nvPr/>
        </p:nvPicPr>
        <p:blipFill>
          <a:blip r:embed="rId4"/>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3591729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7CFC75-DADB-4408-9C5D-4D6F1240E8F8}"/>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399CBD3E-5531-4F4F-BCD9-52D0E2672AA1}"/>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lieux d’exposition :</a:t>
            </a:r>
          </a:p>
          <a:p>
            <a:pPr marL="314325" indent="0" algn="r">
              <a:buNone/>
              <a:defRPr/>
            </a:pPr>
            <a:r>
              <a:rPr lang="fr-FR" altLang="fr-FR" sz="2400" b="1" dirty="0">
                <a:solidFill>
                  <a:schemeClr val="bg1"/>
                </a:solidFill>
                <a:latin typeface="+mj-lt"/>
                <a:ea typeface="ＭＳ Ｐゴシック" charset="-128"/>
                <a:cs typeface="ＭＳ Ｐゴシック" charset="-128"/>
              </a:rPr>
              <a:t>le sanctuaire d’Apollon, plan</a:t>
            </a:r>
          </a:p>
        </p:txBody>
      </p:sp>
      <p:sp>
        <p:nvSpPr>
          <p:cNvPr id="12" name="Espace réservé du numéro de diapositive 21">
            <a:extLst>
              <a:ext uri="{FF2B5EF4-FFF2-40B4-BE49-F238E27FC236}">
                <a16:creationId xmlns:a16="http://schemas.microsoft.com/office/drawing/2014/main" id="{66FF248B-5336-4149-992D-3F95E112C780}"/>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14</a:t>
            </a:fld>
            <a:endParaRPr lang="fr-FR" sz="1000" b="1" dirty="0">
              <a:solidFill>
                <a:schemeClr val="bg1"/>
              </a:solidFill>
              <a:latin typeface="Arial Narrow" panose="020B0606020202030204" pitchFamily="34" charset="0"/>
            </a:endParaRPr>
          </a:p>
        </p:txBody>
      </p:sp>
      <p:pic>
        <p:nvPicPr>
          <p:cNvPr id="13" name="Image 12">
            <a:extLst>
              <a:ext uri="{FF2B5EF4-FFF2-40B4-BE49-F238E27FC236}">
                <a16:creationId xmlns:a16="http://schemas.microsoft.com/office/drawing/2014/main" id="{1B87D5DC-B16A-4806-A239-D32F1526C212}"/>
              </a:ext>
            </a:extLst>
          </p:cNvPr>
          <p:cNvPicPr>
            <a:picLocks noChangeAspect="1"/>
          </p:cNvPicPr>
          <p:nvPr/>
        </p:nvPicPr>
        <p:blipFill>
          <a:blip r:embed="rId3"/>
          <a:stretch>
            <a:fillRect/>
          </a:stretch>
        </p:blipFill>
        <p:spPr>
          <a:xfrm>
            <a:off x="233900" y="5873488"/>
            <a:ext cx="3723245" cy="975457"/>
          </a:xfrm>
          <a:prstGeom prst="rect">
            <a:avLst/>
          </a:prstGeom>
        </p:spPr>
      </p:pic>
      <p:grpSp>
        <p:nvGrpSpPr>
          <p:cNvPr id="18" name="Groupe 17">
            <a:extLst>
              <a:ext uri="{FF2B5EF4-FFF2-40B4-BE49-F238E27FC236}">
                <a16:creationId xmlns:a16="http://schemas.microsoft.com/office/drawing/2014/main" id="{71F6D542-0295-4921-9997-43010EC621FF}"/>
              </a:ext>
            </a:extLst>
          </p:cNvPr>
          <p:cNvGrpSpPr/>
          <p:nvPr/>
        </p:nvGrpSpPr>
        <p:grpSpPr>
          <a:xfrm>
            <a:off x="2537096" y="1063686"/>
            <a:ext cx="7117806" cy="5785259"/>
            <a:chOff x="2537096" y="1063686"/>
            <a:chExt cx="7117806" cy="5785259"/>
          </a:xfrm>
        </p:grpSpPr>
        <p:pic>
          <p:nvPicPr>
            <p:cNvPr id="16" name="Image 15">
              <a:extLst>
                <a:ext uri="{FF2B5EF4-FFF2-40B4-BE49-F238E27FC236}">
                  <a16:creationId xmlns:a16="http://schemas.microsoft.com/office/drawing/2014/main" id="{32456EFE-4BA3-441D-8956-45A5FEDC244F}"/>
                </a:ext>
              </a:extLst>
            </p:cNvPr>
            <p:cNvPicPr>
              <a:picLocks noChangeAspect="1"/>
            </p:cNvPicPr>
            <p:nvPr/>
          </p:nvPicPr>
          <p:blipFill>
            <a:blip r:embed="rId4"/>
            <a:stretch>
              <a:fillRect/>
            </a:stretch>
          </p:blipFill>
          <p:spPr>
            <a:xfrm>
              <a:off x="2537096" y="1063686"/>
              <a:ext cx="7117806" cy="5785259"/>
            </a:xfrm>
            <a:prstGeom prst="rect">
              <a:avLst/>
            </a:prstGeom>
          </p:spPr>
        </p:pic>
        <p:sp>
          <p:nvSpPr>
            <p:cNvPr id="17" name="Forme libre : forme 16">
              <a:extLst>
                <a:ext uri="{FF2B5EF4-FFF2-40B4-BE49-F238E27FC236}">
                  <a16:creationId xmlns:a16="http://schemas.microsoft.com/office/drawing/2014/main" id="{3BCF0725-ADB5-46D6-AE1E-EA5D79E4A774}"/>
                </a:ext>
              </a:extLst>
            </p:cNvPr>
            <p:cNvSpPr/>
            <p:nvPr/>
          </p:nvSpPr>
          <p:spPr>
            <a:xfrm>
              <a:off x="5797550" y="4808536"/>
              <a:ext cx="847725" cy="919163"/>
            </a:xfrm>
            <a:custGeom>
              <a:avLst/>
              <a:gdLst>
                <a:gd name="connsiteX0" fmla="*/ 34925 w 649288"/>
                <a:gd name="connsiteY0" fmla="*/ 0 h 722313"/>
                <a:gd name="connsiteX1" fmla="*/ 107950 w 649288"/>
                <a:gd name="connsiteY1" fmla="*/ 4763 h 722313"/>
                <a:gd name="connsiteX2" fmla="*/ 169863 w 649288"/>
                <a:gd name="connsiteY2" fmla="*/ 4763 h 722313"/>
                <a:gd name="connsiteX3" fmla="*/ 649288 w 649288"/>
                <a:gd name="connsiteY3" fmla="*/ 123825 h 722313"/>
                <a:gd name="connsiteX4" fmla="*/ 649288 w 649288"/>
                <a:gd name="connsiteY4" fmla="*/ 258763 h 722313"/>
                <a:gd name="connsiteX5" fmla="*/ 342900 w 649288"/>
                <a:gd name="connsiteY5" fmla="*/ 266700 h 722313"/>
                <a:gd name="connsiteX6" fmla="*/ 363538 w 649288"/>
                <a:gd name="connsiteY6" fmla="*/ 469900 h 722313"/>
                <a:gd name="connsiteX7" fmla="*/ 436563 w 649288"/>
                <a:gd name="connsiteY7" fmla="*/ 465138 h 722313"/>
                <a:gd name="connsiteX8" fmla="*/ 450850 w 649288"/>
                <a:gd name="connsiteY8" fmla="*/ 539750 h 722313"/>
                <a:gd name="connsiteX9" fmla="*/ 488950 w 649288"/>
                <a:gd name="connsiteY9" fmla="*/ 536575 h 722313"/>
                <a:gd name="connsiteX10" fmla="*/ 533400 w 649288"/>
                <a:gd name="connsiteY10" fmla="*/ 669925 h 722313"/>
                <a:gd name="connsiteX11" fmla="*/ 369888 w 649288"/>
                <a:gd name="connsiteY11" fmla="*/ 722313 h 722313"/>
                <a:gd name="connsiteX12" fmla="*/ 312738 w 649288"/>
                <a:gd name="connsiteY12" fmla="*/ 612775 h 722313"/>
                <a:gd name="connsiteX13" fmla="*/ 304800 w 649288"/>
                <a:gd name="connsiteY13" fmla="*/ 565150 h 722313"/>
                <a:gd name="connsiteX14" fmla="*/ 304800 w 649288"/>
                <a:gd name="connsiteY14" fmla="*/ 534988 h 722313"/>
                <a:gd name="connsiteX15" fmla="*/ 19050 w 649288"/>
                <a:gd name="connsiteY15" fmla="*/ 522288 h 722313"/>
                <a:gd name="connsiteX16" fmla="*/ 26988 w 649288"/>
                <a:gd name="connsiteY16" fmla="*/ 466725 h 722313"/>
                <a:gd name="connsiteX17" fmla="*/ 0 w 649288"/>
                <a:gd name="connsiteY17" fmla="*/ 452438 h 722313"/>
                <a:gd name="connsiteX18" fmla="*/ 34925 w 649288"/>
                <a:gd name="connsiteY18" fmla="*/ 0 h 72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288" h="722313">
                  <a:moveTo>
                    <a:pt x="34925" y="0"/>
                  </a:moveTo>
                  <a:lnTo>
                    <a:pt x="107950" y="4763"/>
                  </a:lnTo>
                  <a:lnTo>
                    <a:pt x="169863" y="4763"/>
                  </a:lnTo>
                  <a:lnTo>
                    <a:pt x="649288" y="123825"/>
                  </a:lnTo>
                  <a:lnTo>
                    <a:pt x="649288" y="258763"/>
                  </a:lnTo>
                  <a:lnTo>
                    <a:pt x="342900" y="266700"/>
                  </a:lnTo>
                  <a:lnTo>
                    <a:pt x="363538" y="469900"/>
                  </a:lnTo>
                  <a:lnTo>
                    <a:pt x="436563" y="465138"/>
                  </a:lnTo>
                  <a:lnTo>
                    <a:pt x="450850" y="539750"/>
                  </a:lnTo>
                  <a:lnTo>
                    <a:pt x="488950" y="536575"/>
                  </a:lnTo>
                  <a:lnTo>
                    <a:pt x="533400" y="669925"/>
                  </a:lnTo>
                  <a:lnTo>
                    <a:pt x="369888" y="722313"/>
                  </a:lnTo>
                  <a:lnTo>
                    <a:pt x="312738" y="612775"/>
                  </a:lnTo>
                  <a:lnTo>
                    <a:pt x="304800" y="565150"/>
                  </a:lnTo>
                  <a:lnTo>
                    <a:pt x="304800" y="534988"/>
                  </a:lnTo>
                  <a:lnTo>
                    <a:pt x="19050" y="522288"/>
                  </a:lnTo>
                  <a:lnTo>
                    <a:pt x="26988" y="466725"/>
                  </a:lnTo>
                  <a:lnTo>
                    <a:pt x="0" y="452438"/>
                  </a:lnTo>
                  <a:lnTo>
                    <a:pt x="34925" y="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06580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pic>
        <p:nvPicPr>
          <p:cNvPr id="4" name="Espace réservé du contenu 8">
            <a:extLst>
              <a:ext uri="{FF2B5EF4-FFF2-40B4-BE49-F238E27FC236}">
                <a16:creationId xmlns:a16="http://schemas.microsoft.com/office/drawing/2014/main" id="{F6C29BA3-84D4-455C-BC45-179228696C74}"/>
              </a:ext>
            </a:extLst>
          </p:cNvPr>
          <p:cNvPicPr>
            <a:picLocks noGrp="1" noChangeAspect="1"/>
          </p:cNvPicPr>
          <p:nvPr>
            <p:ph idx="1"/>
          </p:nvPr>
        </p:nvPicPr>
        <p:blipFill>
          <a:blip r:embed="rId3"/>
          <a:stretch>
            <a:fillRect/>
          </a:stretch>
        </p:blipFill>
        <p:spPr>
          <a:xfrm>
            <a:off x="1455809" y="1338356"/>
            <a:ext cx="9280381" cy="4486088"/>
          </a:xfrm>
        </p:spPr>
      </p:pic>
      <p:sp>
        <p:nvSpPr>
          <p:cNvPr id="10" name="Rectangle 9">
            <a:extLst>
              <a:ext uri="{FF2B5EF4-FFF2-40B4-BE49-F238E27FC236}">
                <a16:creationId xmlns:a16="http://schemas.microsoft.com/office/drawing/2014/main" id="{827E616F-F752-464A-A0FC-EF9616612A4C}"/>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FD509E2C-D13E-46F3-90EE-80824EF819DC}"/>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lieux d’exposition :</a:t>
            </a:r>
          </a:p>
          <a:p>
            <a:pPr marL="314325" indent="0" algn="r">
              <a:buNone/>
              <a:defRPr/>
            </a:pPr>
            <a:r>
              <a:rPr lang="fr-FR" altLang="fr-FR" sz="2400" b="1" dirty="0">
                <a:solidFill>
                  <a:schemeClr val="bg1"/>
                </a:solidFill>
                <a:latin typeface="+mj-lt"/>
                <a:ea typeface="ＭＳ Ｐゴシック" charset="-128"/>
                <a:cs typeface="ＭＳ Ｐゴシック" charset="-128"/>
              </a:rPr>
              <a:t>le sanctuaire d’Apollon, vue aérienne</a:t>
            </a:r>
          </a:p>
        </p:txBody>
      </p:sp>
      <p:sp>
        <p:nvSpPr>
          <p:cNvPr id="12" name="Espace réservé du numéro de diapositive 21">
            <a:extLst>
              <a:ext uri="{FF2B5EF4-FFF2-40B4-BE49-F238E27FC236}">
                <a16:creationId xmlns:a16="http://schemas.microsoft.com/office/drawing/2014/main" id="{961058CA-DA90-41B9-8181-67C5E2198224}"/>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15</a:t>
            </a:fld>
            <a:endParaRPr lang="fr-FR" sz="1000" b="1" dirty="0">
              <a:solidFill>
                <a:schemeClr val="bg1"/>
              </a:solidFill>
              <a:latin typeface="Arial Narrow" panose="020B0606020202030204" pitchFamily="34" charset="0"/>
            </a:endParaRPr>
          </a:p>
        </p:txBody>
      </p:sp>
      <p:pic>
        <p:nvPicPr>
          <p:cNvPr id="13" name="Image 12">
            <a:extLst>
              <a:ext uri="{FF2B5EF4-FFF2-40B4-BE49-F238E27FC236}">
                <a16:creationId xmlns:a16="http://schemas.microsoft.com/office/drawing/2014/main" id="{497FC713-BDD9-4751-BFFB-AEF139165AD9}"/>
              </a:ext>
            </a:extLst>
          </p:cNvPr>
          <p:cNvPicPr>
            <a:picLocks noChangeAspect="1"/>
          </p:cNvPicPr>
          <p:nvPr/>
        </p:nvPicPr>
        <p:blipFill>
          <a:blip r:embed="rId4"/>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3461620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01C3C6CD-A6E9-CBF7-7C90-F2E73FDE7B22}"/>
              </a:ext>
            </a:extLst>
          </p:cNvPr>
          <p:cNvPicPr>
            <a:picLocks noGrp="1" noChangeAspect="1"/>
          </p:cNvPicPr>
          <p:nvPr>
            <p:ph idx="1"/>
          </p:nvPr>
        </p:nvPicPr>
        <p:blipFill>
          <a:blip r:embed="rId3"/>
          <a:stretch>
            <a:fillRect/>
          </a:stretch>
        </p:blipFill>
        <p:spPr>
          <a:xfrm>
            <a:off x="2562550" y="1309474"/>
            <a:ext cx="7015720" cy="4579123"/>
          </a:xfrm>
          <a:prstGeom prst="rect">
            <a:avLst/>
          </a:prstGeom>
        </p:spPr>
      </p:pic>
      <p:sp>
        <p:nvSpPr>
          <p:cNvPr id="8" name="Rectangle 7">
            <a:extLst>
              <a:ext uri="{FF2B5EF4-FFF2-40B4-BE49-F238E27FC236}">
                <a16:creationId xmlns:a16="http://schemas.microsoft.com/office/drawing/2014/main" id="{87BAE801-CF08-4319-AD43-962C35652433}"/>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005A02F7-A036-45C9-9F57-1C5A8BBC7AA2}"/>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lieux d’exposition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les porte-stèles dans le sanctuaire d’Apollon</a:t>
            </a:r>
          </a:p>
        </p:txBody>
      </p:sp>
      <p:sp>
        <p:nvSpPr>
          <p:cNvPr id="10" name="Espace réservé du numéro de diapositive 21">
            <a:extLst>
              <a:ext uri="{FF2B5EF4-FFF2-40B4-BE49-F238E27FC236}">
                <a16:creationId xmlns:a16="http://schemas.microsoft.com/office/drawing/2014/main" id="{21264F48-6A35-4859-8D92-726E635212B5}"/>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16</a:t>
            </a:fld>
            <a:endParaRPr lang="fr-FR" sz="1000" b="1" dirty="0">
              <a:solidFill>
                <a:schemeClr val="bg1"/>
              </a:solidFill>
              <a:latin typeface="Arial Narrow" panose="020B0606020202030204" pitchFamily="34" charset="0"/>
            </a:endParaRPr>
          </a:p>
        </p:txBody>
      </p:sp>
      <p:pic>
        <p:nvPicPr>
          <p:cNvPr id="11" name="Image 10">
            <a:extLst>
              <a:ext uri="{FF2B5EF4-FFF2-40B4-BE49-F238E27FC236}">
                <a16:creationId xmlns:a16="http://schemas.microsoft.com/office/drawing/2014/main" id="{90F92059-D8BD-4B01-9347-35B575349C98}"/>
              </a:ext>
            </a:extLst>
          </p:cNvPr>
          <p:cNvPicPr>
            <a:picLocks noChangeAspect="1"/>
          </p:cNvPicPr>
          <p:nvPr/>
        </p:nvPicPr>
        <p:blipFill>
          <a:blip r:embed="rId4"/>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608927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44243A13-6B6D-48F1-A2D4-5988B6CC5940}"/>
              </a:ext>
            </a:extLst>
          </p:cNvPr>
          <p:cNvPicPr>
            <a:picLocks noChangeAspect="1"/>
          </p:cNvPicPr>
          <p:nvPr/>
        </p:nvPicPr>
        <p:blipFill>
          <a:blip r:embed="rId3"/>
          <a:stretch>
            <a:fillRect/>
          </a:stretch>
        </p:blipFill>
        <p:spPr>
          <a:xfrm>
            <a:off x="1965316" y="1006678"/>
            <a:ext cx="8261365" cy="5702561"/>
          </a:xfrm>
          <a:prstGeom prst="rect">
            <a:avLst/>
          </a:prstGeom>
        </p:spPr>
      </p:pic>
      <p:pic>
        <p:nvPicPr>
          <p:cNvPr id="6" name="Image 5">
            <a:extLst>
              <a:ext uri="{FF2B5EF4-FFF2-40B4-BE49-F238E27FC236}">
                <a16:creationId xmlns:a16="http://schemas.microsoft.com/office/drawing/2014/main" id="{ECFC6943-2DC7-7949-6249-51C6FC646BAF}"/>
              </a:ext>
            </a:extLst>
          </p:cNvPr>
          <p:cNvPicPr>
            <a:picLocks noChangeAspect="1"/>
          </p:cNvPicPr>
          <p:nvPr/>
        </p:nvPicPr>
        <p:blipFill>
          <a:blip r:embed="rId4"/>
          <a:stretch>
            <a:fillRect/>
          </a:stretch>
        </p:blipFill>
        <p:spPr>
          <a:xfrm>
            <a:off x="9289344" y="1466380"/>
            <a:ext cx="2057400" cy="1414240"/>
          </a:xfrm>
          <a:prstGeom prst="ellipse">
            <a:avLst/>
          </a:prstGeom>
          <a:ln w="28575" cap="rnd">
            <a:solidFill>
              <a:srgbClr val="EB612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 name="Connecteur droit avec flèche 6">
            <a:extLst>
              <a:ext uri="{FF2B5EF4-FFF2-40B4-BE49-F238E27FC236}">
                <a16:creationId xmlns:a16="http://schemas.microsoft.com/office/drawing/2014/main" id="{60F657AE-2AF2-663E-9C41-667CF3056F51}"/>
              </a:ext>
            </a:extLst>
          </p:cNvPr>
          <p:cNvCxnSpPr>
            <a:cxnSpLocks/>
          </p:cNvCxnSpPr>
          <p:nvPr/>
        </p:nvCxnSpPr>
        <p:spPr>
          <a:xfrm>
            <a:off x="6935378" y="2045171"/>
            <a:ext cx="2292350" cy="128329"/>
          </a:xfrm>
          <a:prstGeom prst="straightConnector1">
            <a:avLst/>
          </a:prstGeom>
          <a:ln w="28575">
            <a:solidFill>
              <a:srgbClr val="EB612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16DDC99-41D8-44F5-B378-AC4DB8BF91B9}"/>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EECBAF53-9CC3-4F2B-8709-B39A9C618BBB}"/>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lieux d’exposition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les décrets de la confédération des Insulaires dans le sanctuaire d’Apollon</a:t>
            </a:r>
          </a:p>
        </p:txBody>
      </p:sp>
      <p:sp>
        <p:nvSpPr>
          <p:cNvPr id="13" name="Espace réservé du numéro de diapositive 21">
            <a:extLst>
              <a:ext uri="{FF2B5EF4-FFF2-40B4-BE49-F238E27FC236}">
                <a16:creationId xmlns:a16="http://schemas.microsoft.com/office/drawing/2014/main" id="{7C2193ED-3BCA-46BB-8FAE-91E2D6725898}"/>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17</a:t>
            </a:fld>
            <a:endParaRPr lang="fr-FR" sz="1000" b="1" dirty="0">
              <a:solidFill>
                <a:schemeClr val="bg1"/>
              </a:solidFill>
              <a:latin typeface="Arial Narrow" panose="020B0606020202030204" pitchFamily="34" charset="0"/>
            </a:endParaRPr>
          </a:p>
        </p:txBody>
      </p:sp>
      <p:pic>
        <p:nvPicPr>
          <p:cNvPr id="14" name="Image 13">
            <a:extLst>
              <a:ext uri="{FF2B5EF4-FFF2-40B4-BE49-F238E27FC236}">
                <a16:creationId xmlns:a16="http://schemas.microsoft.com/office/drawing/2014/main" id="{0784DF1D-3078-4D07-A2A2-51D021843BC8}"/>
              </a:ext>
            </a:extLst>
          </p:cNvPr>
          <p:cNvPicPr>
            <a:picLocks noChangeAspect="1"/>
          </p:cNvPicPr>
          <p:nvPr/>
        </p:nvPicPr>
        <p:blipFill>
          <a:blip r:embed="rId5"/>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3762372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E0BF5B-CB20-43B1-B92E-FF8189C9668F}"/>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6FF6E73C-395E-4864-9F10-5CA48968EDA9}"/>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lieux d’exposition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les espaces utilitaires aménagés par la cité de Délos, puis par la clérouquie athénienne</a:t>
            </a:r>
          </a:p>
        </p:txBody>
      </p:sp>
      <p:grpSp>
        <p:nvGrpSpPr>
          <p:cNvPr id="25" name="Groupe 24">
            <a:extLst>
              <a:ext uri="{FF2B5EF4-FFF2-40B4-BE49-F238E27FC236}">
                <a16:creationId xmlns:a16="http://schemas.microsoft.com/office/drawing/2014/main" id="{6A524634-BFFE-4E7E-A53D-ACCA85DC5402}"/>
              </a:ext>
            </a:extLst>
          </p:cNvPr>
          <p:cNvGrpSpPr/>
          <p:nvPr/>
        </p:nvGrpSpPr>
        <p:grpSpPr>
          <a:xfrm>
            <a:off x="2537096" y="1063686"/>
            <a:ext cx="7117806" cy="5785259"/>
            <a:chOff x="2537096" y="1063686"/>
            <a:chExt cx="7117806" cy="5785259"/>
          </a:xfrm>
        </p:grpSpPr>
        <p:pic>
          <p:nvPicPr>
            <p:cNvPr id="24" name="Image 23">
              <a:extLst>
                <a:ext uri="{FF2B5EF4-FFF2-40B4-BE49-F238E27FC236}">
                  <a16:creationId xmlns:a16="http://schemas.microsoft.com/office/drawing/2014/main" id="{561CEB95-8315-4ED1-B743-8FCFFE42326A}"/>
                </a:ext>
              </a:extLst>
            </p:cNvPr>
            <p:cNvPicPr>
              <a:picLocks noChangeAspect="1"/>
            </p:cNvPicPr>
            <p:nvPr/>
          </p:nvPicPr>
          <p:blipFill>
            <a:blip r:embed="rId3"/>
            <a:stretch>
              <a:fillRect/>
            </a:stretch>
          </p:blipFill>
          <p:spPr>
            <a:xfrm>
              <a:off x="2537096" y="1063686"/>
              <a:ext cx="7117806" cy="5785259"/>
            </a:xfrm>
            <a:prstGeom prst="rect">
              <a:avLst/>
            </a:prstGeom>
          </p:spPr>
        </p:pic>
        <p:sp>
          <p:nvSpPr>
            <p:cNvPr id="14" name="Forme libre : forme 13">
              <a:extLst>
                <a:ext uri="{FF2B5EF4-FFF2-40B4-BE49-F238E27FC236}">
                  <a16:creationId xmlns:a16="http://schemas.microsoft.com/office/drawing/2014/main" id="{BBF8B927-E004-4480-957E-83B77D1FF8EA}"/>
                </a:ext>
              </a:extLst>
            </p:cNvPr>
            <p:cNvSpPr/>
            <p:nvPr/>
          </p:nvSpPr>
          <p:spPr>
            <a:xfrm>
              <a:off x="8027988" y="4608327"/>
              <a:ext cx="346075" cy="408173"/>
            </a:xfrm>
            <a:custGeom>
              <a:avLst/>
              <a:gdLst>
                <a:gd name="connsiteX0" fmla="*/ 0 w 282575"/>
                <a:gd name="connsiteY0" fmla="*/ 190500 h 320675"/>
                <a:gd name="connsiteX1" fmla="*/ 7937 w 282575"/>
                <a:gd name="connsiteY1" fmla="*/ 152400 h 320675"/>
                <a:gd name="connsiteX2" fmla="*/ 14287 w 282575"/>
                <a:gd name="connsiteY2" fmla="*/ 100013 h 320675"/>
                <a:gd name="connsiteX3" fmla="*/ 30162 w 282575"/>
                <a:gd name="connsiteY3" fmla="*/ 69850 h 320675"/>
                <a:gd name="connsiteX4" fmla="*/ 42862 w 282575"/>
                <a:gd name="connsiteY4" fmla="*/ 50800 h 320675"/>
                <a:gd name="connsiteX5" fmla="*/ 61912 w 282575"/>
                <a:gd name="connsiteY5" fmla="*/ 31750 h 320675"/>
                <a:gd name="connsiteX6" fmla="*/ 79375 w 282575"/>
                <a:gd name="connsiteY6" fmla="*/ 19050 h 320675"/>
                <a:gd name="connsiteX7" fmla="*/ 85725 w 282575"/>
                <a:gd name="connsiteY7" fmla="*/ 14288 h 320675"/>
                <a:gd name="connsiteX8" fmla="*/ 82550 w 282575"/>
                <a:gd name="connsiteY8" fmla="*/ 7938 h 320675"/>
                <a:gd name="connsiteX9" fmla="*/ 106362 w 282575"/>
                <a:gd name="connsiteY9" fmla="*/ 0 h 320675"/>
                <a:gd name="connsiteX10" fmla="*/ 106362 w 282575"/>
                <a:gd name="connsiteY10" fmla="*/ 4763 h 320675"/>
                <a:gd name="connsiteX11" fmla="*/ 131762 w 282575"/>
                <a:gd name="connsiteY11" fmla="*/ 7938 h 320675"/>
                <a:gd name="connsiteX12" fmla="*/ 161925 w 282575"/>
                <a:gd name="connsiteY12" fmla="*/ 14288 h 320675"/>
                <a:gd name="connsiteX13" fmla="*/ 188912 w 282575"/>
                <a:gd name="connsiteY13" fmla="*/ 28575 h 320675"/>
                <a:gd name="connsiteX14" fmla="*/ 222250 w 282575"/>
                <a:gd name="connsiteY14" fmla="*/ 49213 h 320675"/>
                <a:gd name="connsiteX15" fmla="*/ 247650 w 282575"/>
                <a:gd name="connsiteY15" fmla="*/ 66675 h 320675"/>
                <a:gd name="connsiteX16" fmla="*/ 258762 w 282575"/>
                <a:gd name="connsiteY16" fmla="*/ 58738 h 320675"/>
                <a:gd name="connsiteX17" fmla="*/ 282575 w 282575"/>
                <a:gd name="connsiteY17" fmla="*/ 100013 h 320675"/>
                <a:gd name="connsiteX18" fmla="*/ 266700 w 282575"/>
                <a:gd name="connsiteY18" fmla="*/ 114300 h 320675"/>
                <a:gd name="connsiteX19" fmla="*/ 279400 w 282575"/>
                <a:gd name="connsiteY19" fmla="*/ 138113 h 320675"/>
                <a:gd name="connsiteX20" fmla="*/ 279400 w 282575"/>
                <a:gd name="connsiteY20" fmla="*/ 157163 h 320675"/>
                <a:gd name="connsiteX21" fmla="*/ 279400 w 282575"/>
                <a:gd name="connsiteY21" fmla="*/ 176213 h 320675"/>
                <a:gd name="connsiteX22" fmla="*/ 269875 w 282575"/>
                <a:gd name="connsiteY22" fmla="*/ 219075 h 320675"/>
                <a:gd name="connsiteX23" fmla="*/ 257175 w 282575"/>
                <a:gd name="connsiteY23" fmla="*/ 252413 h 320675"/>
                <a:gd name="connsiteX24" fmla="*/ 242887 w 282575"/>
                <a:gd name="connsiteY24" fmla="*/ 279400 h 320675"/>
                <a:gd name="connsiteX25" fmla="*/ 231775 w 282575"/>
                <a:gd name="connsiteY25" fmla="*/ 292100 h 320675"/>
                <a:gd name="connsiteX26" fmla="*/ 139700 w 282575"/>
                <a:gd name="connsiteY26" fmla="*/ 320675 h 320675"/>
                <a:gd name="connsiteX27" fmla="*/ 122237 w 282575"/>
                <a:gd name="connsiteY27" fmla="*/ 309563 h 320675"/>
                <a:gd name="connsiteX28" fmla="*/ 103187 w 282575"/>
                <a:gd name="connsiteY28" fmla="*/ 295275 h 320675"/>
                <a:gd name="connsiteX29" fmla="*/ 84137 w 282575"/>
                <a:gd name="connsiteY29" fmla="*/ 269875 h 320675"/>
                <a:gd name="connsiteX30" fmla="*/ 63500 w 282575"/>
                <a:gd name="connsiteY30" fmla="*/ 257175 h 320675"/>
                <a:gd name="connsiteX31" fmla="*/ 38100 w 282575"/>
                <a:gd name="connsiteY31" fmla="*/ 244475 h 320675"/>
                <a:gd name="connsiteX32" fmla="*/ 0 w 282575"/>
                <a:gd name="connsiteY32" fmla="*/ 190500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575" h="320675">
                  <a:moveTo>
                    <a:pt x="0" y="190500"/>
                  </a:moveTo>
                  <a:lnTo>
                    <a:pt x="7937" y="152400"/>
                  </a:lnTo>
                  <a:lnTo>
                    <a:pt x="14287" y="100013"/>
                  </a:lnTo>
                  <a:lnTo>
                    <a:pt x="30162" y="69850"/>
                  </a:lnTo>
                  <a:lnTo>
                    <a:pt x="42862" y="50800"/>
                  </a:lnTo>
                  <a:lnTo>
                    <a:pt x="61912" y="31750"/>
                  </a:lnTo>
                  <a:lnTo>
                    <a:pt x="79375" y="19050"/>
                  </a:lnTo>
                  <a:lnTo>
                    <a:pt x="85725" y="14288"/>
                  </a:lnTo>
                  <a:lnTo>
                    <a:pt x="82550" y="7938"/>
                  </a:lnTo>
                  <a:lnTo>
                    <a:pt x="106362" y="0"/>
                  </a:lnTo>
                  <a:lnTo>
                    <a:pt x="106362" y="4763"/>
                  </a:lnTo>
                  <a:lnTo>
                    <a:pt x="131762" y="7938"/>
                  </a:lnTo>
                  <a:lnTo>
                    <a:pt x="161925" y="14288"/>
                  </a:lnTo>
                  <a:lnTo>
                    <a:pt x="188912" y="28575"/>
                  </a:lnTo>
                  <a:lnTo>
                    <a:pt x="222250" y="49213"/>
                  </a:lnTo>
                  <a:lnTo>
                    <a:pt x="247650" y="66675"/>
                  </a:lnTo>
                  <a:lnTo>
                    <a:pt x="258762" y="58738"/>
                  </a:lnTo>
                  <a:lnTo>
                    <a:pt x="282575" y="100013"/>
                  </a:lnTo>
                  <a:lnTo>
                    <a:pt x="266700" y="114300"/>
                  </a:lnTo>
                  <a:lnTo>
                    <a:pt x="279400" y="138113"/>
                  </a:lnTo>
                  <a:lnTo>
                    <a:pt x="279400" y="157163"/>
                  </a:lnTo>
                  <a:lnTo>
                    <a:pt x="279400" y="176213"/>
                  </a:lnTo>
                  <a:lnTo>
                    <a:pt x="269875" y="219075"/>
                  </a:lnTo>
                  <a:lnTo>
                    <a:pt x="257175" y="252413"/>
                  </a:lnTo>
                  <a:lnTo>
                    <a:pt x="242887" y="279400"/>
                  </a:lnTo>
                  <a:lnTo>
                    <a:pt x="231775" y="292100"/>
                  </a:lnTo>
                  <a:lnTo>
                    <a:pt x="139700" y="320675"/>
                  </a:lnTo>
                  <a:lnTo>
                    <a:pt x="122237" y="309563"/>
                  </a:lnTo>
                  <a:lnTo>
                    <a:pt x="103187" y="295275"/>
                  </a:lnTo>
                  <a:lnTo>
                    <a:pt x="84137" y="269875"/>
                  </a:lnTo>
                  <a:lnTo>
                    <a:pt x="63500" y="257175"/>
                  </a:lnTo>
                  <a:lnTo>
                    <a:pt x="38100" y="244475"/>
                  </a:lnTo>
                  <a:lnTo>
                    <a:pt x="0" y="190500"/>
                  </a:ln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 forme 14">
              <a:extLst>
                <a:ext uri="{FF2B5EF4-FFF2-40B4-BE49-F238E27FC236}">
                  <a16:creationId xmlns:a16="http://schemas.microsoft.com/office/drawing/2014/main" id="{F8389817-1063-4102-9FA2-A9DABF5FFBB4}"/>
                </a:ext>
              </a:extLst>
            </p:cNvPr>
            <p:cNvSpPr/>
            <p:nvPr/>
          </p:nvSpPr>
          <p:spPr>
            <a:xfrm>
              <a:off x="6670082" y="5043489"/>
              <a:ext cx="272055" cy="282574"/>
            </a:xfrm>
            <a:custGeom>
              <a:avLst/>
              <a:gdLst>
                <a:gd name="connsiteX0" fmla="*/ 163512 w 207962"/>
                <a:gd name="connsiteY0" fmla="*/ 0 h 219075"/>
                <a:gd name="connsiteX1" fmla="*/ 207962 w 207962"/>
                <a:gd name="connsiteY1" fmla="*/ 179387 h 219075"/>
                <a:gd name="connsiteX2" fmla="*/ 26987 w 207962"/>
                <a:gd name="connsiteY2" fmla="*/ 219075 h 219075"/>
                <a:gd name="connsiteX3" fmla="*/ 0 w 207962"/>
                <a:gd name="connsiteY3" fmla="*/ 20637 h 219075"/>
                <a:gd name="connsiteX4" fmla="*/ 163512 w 207962"/>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 h="219075">
                  <a:moveTo>
                    <a:pt x="163512" y="0"/>
                  </a:moveTo>
                  <a:lnTo>
                    <a:pt x="207962" y="179387"/>
                  </a:lnTo>
                  <a:lnTo>
                    <a:pt x="26987" y="219075"/>
                  </a:lnTo>
                  <a:lnTo>
                    <a:pt x="0" y="20637"/>
                  </a:lnTo>
                  <a:lnTo>
                    <a:pt x="163512" y="0"/>
                  </a:ln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orme libre : forme 15">
              <a:extLst>
                <a:ext uri="{FF2B5EF4-FFF2-40B4-BE49-F238E27FC236}">
                  <a16:creationId xmlns:a16="http://schemas.microsoft.com/office/drawing/2014/main" id="{532F2A24-FB57-488F-ABD4-3A57904F9A9A}"/>
                </a:ext>
              </a:extLst>
            </p:cNvPr>
            <p:cNvSpPr/>
            <p:nvPr/>
          </p:nvSpPr>
          <p:spPr>
            <a:xfrm>
              <a:off x="5802314" y="5647902"/>
              <a:ext cx="1090612" cy="867197"/>
            </a:xfrm>
            <a:custGeom>
              <a:avLst/>
              <a:gdLst>
                <a:gd name="connsiteX0" fmla="*/ 373063 w 1047750"/>
                <a:gd name="connsiteY0" fmla="*/ 522288 h 708025"/>
                <a:gd name="connsiteX1" fmla="*/ 427038 w 1047750"/>
                <a:gd name="connsiteY1" fmla="*/ 557213 h 708025"/>
                <a:gd name="connsiteX2" fmla="*/ 449263 w 1047750"/>
                <a:gd name="connsiteY2" fmla="*/ 574675 h 708025"/>
                <a:gd name="connsiteX3" fmla="*/ 455613 w 1047750"/>
                <a:gd name="connsiteY3" fmla="*/ 595313 h 708025"/>
                <a:gd name="connsiteX4" fmla="*/ 463550 w 1047750"/>
                <a:gd name="connsiteY4" fmla="*/ 622300 h 708025"/>
                <a:gd name="connsiteX5" fmla="*/ 463550 w 1047750"/>
                <a:gd name="connsiteY5" fmla="*/ 642938 h 708025"/>
                <a:gd name="connsiteX6" fmla="*/ 452438 w 1047750"/>
                <a:gd name="connsiteY6" fmla="*/ 666750 h 708025"/>
                <a:gd name="connsiteX7" fmla="*/ 433388 w 1047750"/>
                <a:gd name="connsiteY7" fmla="*/ 688975 h 708025"/>
                <a:gd name="connsiteX8" fmla="*/ 409575 w 1047750"/>
                <a:gd name="connsiteY8" fmla="*/ 696913 h 708025"/>
                <a:gd name="connsiteX9" fmla="*/ 377825 w 1047750"/>
                <a:gd name="connsiteY9" fmla="*/ 708025 h 708025"/>
                <a:gd name="connsiteX10" fmla="*/ 357188 w 1047750"/>
                <a:gd name="connsiteY10" fmla="*/ 706438 h 708025"/>
                <a:gd name="connsiteX11" fmla="*/ 322263 w 1047750"/>
                <a:gd name="connsiteY11" fmla="*/ 701675 h 708025"/>
                <a:gd name="connsiteX12" fmla="*/ 301625 w 1047750"/>
                <a:gd name="connsiteY12" fmla="*/ 693738 h 708025"/>
                <a:gd name="connsiteX13" fmla="*/ 274638 w 1047750"/>
                <a:gd name="connsiteY13" fmla="*/ 685800 h 708025"/>
                <a:gd name="connsiteX14" fmla="*/ 250825 w 1047750"/>
                <a:gd name="connsiteY14" fmla="*/ 669925 h 708025"/>
                <a:gd name="connsiteX15" fmla="*/ 227013 w 1047750"/>
                <a:gd name="connsiteY15" fmla="*/ 658813 h 708025"/>
                <a:gd name="connsiteX16" fmla="*/ 200025 w 1047750"/>
                <a:gd name="connsiteY16" fmla="*/ 644525 h 708025"/>
                <a:gd name="connsiteX17" fmla="*/ 180975 w 1047750"/>
                <a:gd name="connsiteY17" fmla="*/ 627063 h 708025"/>
                <a:gd name="connsiteX18" fmla="*/ 166688 w 1047750"/>
                <a:gd name="connsiteY18" fmla="*/ 615950 h 708025"/>
                <a:gd name="connsiteX19" fmla="*/ 144463 w 1047750"/>
                <a:gd name="connsiteY19" fmla="*/ 606425 h 708025"/>
                <a:gd name="connsiteX20" fmla="*/ 117475 w 1047750"/>
                <a:gd name="connsiteY20" fmla="*/ 585788 h 708025"/>
                <a:gd name="connsiteX21" fmla="*/ 101600 w 1047750"/>
                <a:gd name="connsiteY21" fmla="*/ 576263 h 708025"/>
                <a:gd name="connsiteX22" fmla="*/ 93663 w 1047750"/>
                <a:gd name="connsiteY22" fmla="*/ 569913 h 708025"/>
                <a:gd name="connsiteX23" fmla="*/ 80963 w 1047750"/>
                <a:gd name="connsiteY23" fmla="*/ 568325 h 708025"/>
                <a:gd name="connsiteX24" fmla="*/ 55563 w 1047750"/>
                <a:gd name="connsiteY24" fmla="*/ 568325 h 708025"/>
                <a:gd name="connsiteX25" fmla="*/ 1588 w 1047750"/>
                <a:gd name="connsiteY25" fmla="*/ 533400 h 708025"/>
                <a:gd name="connsiteX26" fmla="*/ 49213 w 1047750"/>
                <a:gd name="connsiteY26" fmla="*/ 411163 h 708025"/>
                <a:gd name="connsiteX27" fmla="*/ 0 w 1047750"/>
                <a:gd name="connsiteY27" fmla="*/ 403225 h 708025"/>
                <a:gd name="connsiteX28" fmla="*/ 80963 w 1047750"/>
                <a:gd name="connsiteY28" fmla="*/ 139700 h 708025"/>
                <a:gd name="connsiteX29" fmla="*/ 255588 w 1047750"/>
                <a:gd name="connsiteY29" fmla="*/ 196850 h 708025"/>
                <a:gd name="connsiteX30" fmla="*/ 577850 w 1047750"/>
                <a:gd name="connsiteY30" fmla="*/ 71438 h 708025"/>
                <a:gd name="connsiteX31" fmla="*/ 942975 w 1047750"/>
                <a:gd name="connsiteY31" fmla="*/ 0 h 708025"/>
                <a:gd name="connsiteX32" fmla="*/ 989013 w 1047750"/>
                <a:gd name="connsiteY32" fmla="*/ 4763 h 708025"/>
                <a:gd name="connsiteX33" fmla="*/ 1006475 w 1047750"/>
                <a:gd name="connsiteY33" fmla="*/ 38100 h 708025"/>
                <a:gd name="connsiteX34" fmla="*/ 1028700 w 1047750"/>
                <a:gd name="connsiteY34" fmla="*/ 77788 h 708025"/>
                <a:gd name="connsiteX35" fmla="*/ 1033463 w 1047750"/>
                <a:gd name="connsiteY35" fmla="*/ 104775 h 708025"/>
                <a:gd name="connsiteX36" fmla="*/ 1038225 w 1047750"/>
                <a:gd name="connsiteY36" fmla="*/ 127000 h 708025"/>
                <a:gd name="connsiteX37" fmla="*/ 1044575 w 1047750"/>
                <a:gd name="connsiteY37" fmla="*/ 152400 h 708025"/>
                <a:gd name="connsiteX38" fmla="*/ 1047750 w 1047750"/>
                <a:gd name="connsiteY38" fmla="*/ 179388 h 708025"/>
                <a:gd name="connsiteX39" fmla="*/ 1008063 w 1047750"/>
                <a:gd name="connsiteY39" fmla="*/ 298450 h 708025"/>
                <a:gd name="connsiteX40" fmla="*/ 868363 w 1047750"/>
                <a:gd name="connsiteY40" fmla="*/ 277813 h 708025"/>
                <a:gd name="connsiteX41" fmla="*/ 806450 w 1047750"/>
                <a:gd name="connsiteY41" fmla="*/ 280988 h 708025"/>
                <a:gd name="connsiteX42" fmla="*/ 660400 w 1047750"/>
                <a:gd name="connsiteY42" fmla="*/ 276225 h 708025"/>
                <a:gd name="connsiteX43" fmla="*/ 658813 w 1047750"/>
                <a:gd name="connsiteY43" fmla="*/ 223838 h 708025"/>
                <a:gd name="connsiteX44" fmla="*/ 630238 w 1047750"/>
                <a:gd name="connsiteY44" fmla="*/ 227013 h 708025"/>
                <a:gd name="connsiteX45" fmla="*/ 619125 w 1047750"/>
                <a:gd name="connsiteY45" fmla="*/ 227013 h 708025"/>
                <a:gd name="connsiteX46" fmla="*/ 609600 w 1047750"/>
                <a:gd name="connsiteY46" fmla="*/ 228600 h 708025"/>
                <a:gd name="connsiteX47" fmla="*/ 582613 w 1047750"/>
                <a:gd name="connsiteY47" fmla="*/ 231775 h 708025"/>
                <a:gd name="connsiteX48" fmla="*/ 546100 w 1047750"/>
                <a:gd name="connsiteY48" fmla="*/ 239713 h 708025"/>
                <a:gd name="connsiteX49" fmla="*/ 523875 w 1047750"/>
                <a:gd name="connsiteY49" fmla="*/ 249238 h 708025"/>
                <a:gd name="connsiteX50" fmla="*/ 508000 w 1047750"/>
                <a:gd name="connsiteY50" fmla="*/ 261938 h 708025"/>
                <a:gd name="connsiteX51" fmla="*/ 501650 w 1047750"/>
                <a:gd name="connsiteY51" fmla="*/ 273050 h 708025"/>
                <a:gd name="connsiteX52" fmla="*/ 492125 w 1047750"/>
                <a:gd name="connsiteY52" fmla="*/ 301625 h 708025"/>
                <a:gd name="connsiteX53" fmla="*/ 481013 w 1047750"/>
                <a:gd name="connsiteY53" fmla="*/ 322263 h 708025"/>
                <a:gd name="connsiteX54" fmla="*/ 460375 w 1047750"/>
                <a:gd name="connsiteY54" fmla="*/ 341313 h 708025"/>
                <a:gd name="connsiteX55" fmla="*/ 444500 w 1047750"/>
                <a:gd name="connsiteY55" fmla="*/ 361950 h 708025"/>
                <a:gd name="connsiteX56" fmla="*/ 433388 w 1047750"/>
                <a:gd name="connsiteY56" fmla="*/ 384175 h 708025"/>
                <a:gd name="connsiteX57" fmla="*/ 434975 w 1047750"/>
                <a:gd name="connsiteY57" fmla="*/ 414338 h 708025"/>
                <a:gd name="connsiteX58" fmla="*/ 431800 w 1047750"/>
                <a:gd name="connsiteY58" fmla="*/ 438150 h 708025"/>
                <a:gd name="connsiteX59" fmla="*/ 427038 w 1047750"/>
                <a:gd name="connsiteY59" fmla="*/ 455613 h 708025"/>
                <a:gd name="connsiteX60" fmla="*/ 422275 w 1047750"/>
                <a:gd name="connsiteY60" fmla="*/ 476250 h 708025"/>
                <a:gd name="connsiteX61" fmla="*/ 415925 w 1047750"/>
                <a:gd name="connsiteY61" fmla="*/ 487363 h 708025"/>
                <a:gd name="connsiteX62" fmla="*/ 373063 w 1047750"/>
                <a:gd name="connsiteY62" fmla="*/ 522288 h 708025"/>
                <a:gd name="connsiteX0" fmla="*/ 373063 w 1047750"/>
                <a:gd name="connsiteY0" fmla="*/ 517525 h 703262"/>
                <a:gd name="connsiteX1" fmla="*/ 427038 w 1047750"/>
                <a:gd name="connsiteY1" fmla="*/ 552450 h 703262"/>
                <a:gd name="connsiteX2" fmla="*/ 449263 w 1047750"/>
                <a:gd name="connsiteY2" fmla="*/ 569912 h 703262"/>
                <a:gd name="connsiteX3" fmla="*/ 455613 w 1047750"/>
                <a:gd name="connsiteY3" fmla="*/ 590550 h 703262"/>
                <a:gd name="connsiteX4" fmla="*/ 463550 w 1047750"/>
                <a:gd name="connsiteY4" fmla="*/ 617537 h 703262"/>
                <a:gd name="connsiteX5" fmla="*/ 463550 w 1047750"/>
                <a:gd name="connsiteY5" fmla="*/ 638175 h 703262"/>
                <a:gd name="connsiteX6" fmla="*/ 452438 w 1047750"/>
                <a:gd name="connsiteY6" fmla="*/ 661987 h 703262"/>
                <a:gd name="connsiteX7" fmla="*/ 433388 w 1047750"/>
                <a:gd name="connsiteY7" fmla="*/ 684212 h 703262"/>
                <a:gd name="connsiteX8" fmla="*/ 409575 w 1047750"/>
                <a:gd name="connsiteY8" fmla="*/ 692150 h 703262"/>
                <a:gd name="connsiteX9" fmla="*/ 377825 w 1047750"/>
                <a:gd name="connsiteY9" fmla="*/ 703262 h 703262"/>
                <a:gd name="connsiteX10" fmla="*/ 357188 w 1047750"/>
                <a:gd name="connsiteY10" fmla="*/ 701675 h 703262"/>
                <a:gd name="connsiteX11" fmla="*/ 322263 w 1047750"/>
                <a:gd name="connsiteY11" fmla="*/ 696912 h 703262"/>
                <a:gd name="connsiteX12" fmla="*/ 301625 w 1047750"/>
                <a:gd name="connsiteY12" fmla="*/ 688975 h 703262"/>
                <a:gd name="connsiteX13" fmla="*/ 274638 w 1047750"/>
                <a:gd name="connsiteY13" fmla="*/ 681037 h 703262"/>
                <a:gd name="connsiteX14" fmla="*/ 250825 w 1047750"/>
                <a:gd name="connsiteY14" fmla="*/ 665162 h 703262"/>
                <a:gd name="connsiteX15" fmla="*/ 227013 w 1047750"/>
                <a:gd name="connsiteY15" fmla="*/ 654050 h 703262"/>
                <a:gd name="connsiteX16" fmla="*/ 200025 w 1047750"/>
                <a:gd name="connsiteY16" fmla="*/ 639762 h 703262"/>
                <a:gd name="connsiteX17" fmla="*/ 180975 w 1047750"/>
                <a:gd name="connsiteY17" fmla="*/ 622300 h 703262"/>
                <a:gd name="connsiteX18" fmla="*/ 166688 w 1047750"/>
                <a:gd name="connsiteY18" fmla="*/ 611187 h 703262"/>
                <a:gd name="connsiteX19" fmla="*/ 144463 w 1047750"/>
                <a:gd name="connsiteY19" fmla="*/ 601662 h 703262"/>
                <a:gd name="connsiteX20" fmla="*/ 117475 w 1047750"/>
                <a:gd name="connsiteY20" fmla="*/ 581025 h 703262"/>
                <a:gd name="connsiteX21" fmla="*/ 101600 w 1047750"/>
                <a:gd name="connsiteY21" fmla="*/ 571500 h 703262"/>
                <a:gd name="connsiteX22" fmla="*/ 93663 w 1047750"/>
                <a:gd name="connsiteY22" fmla="*/ 565150 h 703262"/>
                <a:gd name="connsiteX23" fmla="*/ 80963 w 1047750"/>
                <a:gd name="connsiteY23" fmla="*/ 563562 h 703262"/>
                <a:gd name="connsiteX24" fmla="*/ 55563 w 1047750"/>
                <a:gd name="connsiteY24" fmla="*/ 563562 h 703262"/>
                <a:gd name="connsiteX25" fmla="*/ 1588 w 1047750"/>
                <a:gd name="connsiteY25" fmla="*/ 528637 h 703262"/>
                <a:gd name="connsiteX26" fmla="*/ 49213 w 1047750"/>
                <a:gd name="connsiteY26" fmla="*/ 406400 h 703262"/>
                <a:gd name="connsiteX27" fmla="*/ 0 w 1047750"/>
                <a:gd name="connsiteY27" fmla="*/ 398462 h 703262"/>
                <a:gd name="connsiteX28" fmla="*/ 80963 w 1047750"/>
                <a:gd name="connsiteY28" fmla="*/ 134937 h 703262"/>
                <a:gd name="connsiteX29" fmla="*/ 255588 w 1047750"/>
                <a:gd name="connsiteY29" fmla="*/ 192087 h 703262"/>
                <a:gd name="connsiteX30" fmla="*/ 577850 w 1047750"/>
                <a:gd name="connsiteY30" fmla="*/ 66675 h 703262"/>
                <a:gd name="connsiteX31" fmla="*/ 823913 w 1047750"/>
                <a:gd name="connsiteY31" fmla="*/ 28574 h 703262"/>
                <a:gd name="connsiteX32" fmla="*/ 989013 w 1047750"/>
                <a:gd name="connsiteY32" fmla="*/ 0 h 703262"/>
                <a:gd name="connsiteX33" fmla="*/ 1006475 w 1047750"/>
                <a:gd name="connsiteY33" fmla="*/ 33337 h 703262"/>
                <a:gd name="connsiteX34" fmla="*/ 1028700 w 1047750"/>
                <a:gd name="connsiteY34" fmla="*/ 73025 h 703262"/>
                <a:gd name="connsiteX35" fmla="*/ 1033463 w 1047750"/>
                <a:gd name="connsiteY35" fmla="*/ 100012 h 703262"/>
                <a:gd name="connsiteX36" fmla="*/ 1038225 w 1047750"/>
                <a:gd name="connsiteY36" fmla="*/ 122237 h 703262"/>
                <a:gd name="connsiteX37" fmla="*/ 1044575 w 1047750"/>
                <a:gd name="connsiteY37" fmla="*/ 147637 h 703262"/>
                <a:gd name="connsiteX38" fmla="*/ 1047750 w 1047750"/>
                <a:gd name="connsiteY38" fmla="*/ 174625 h 703262"/>
                <a:gd name="connsiteX39" fmla="*/ 1008063 w 1047750"/>
                <a:gd name="connsiteY39" fmla="*/ 293687 h 703262"/>
                <a:gd name="connsiteX40" fmla="*/ 868363 w 1047750"/>
                <a:gd name="connsiteY40" fmla="*/ 273050 h 703262"/>
                <a:gd name="connsiteX41" fmla="*/ 806450 w 1047750"/>
                <a:gd name="connsiteY41" fmla="*/ 276225 h 703262"/>
                <a:gd name="connsiteX42" fmla="*/ 660400 w 1047750"/>
                <a:gd name="connsiteY42" fmla="*/ 271462 h 703262"/>
                <a:gd name="connsiteX43" fmla="*/ 658813 w 1047750"/>
                <a:gd name="connsiteY43" fmla="*/ 219075 h 703262"/>
                <a:gd name="connsiteX44" fmla="*/ 630238 w 1047750"/>
                <a:gd name="connsiteY44" fmla="*/ 222250 h 703262"/>
                <a:gd name="connsiteX45" fmla="*/ 619125 w 1047750"/>
                <a:gd name="connsiteY45" fmla="*/ 222250 h 703262"/>
                <a:gd name="connsiteX46" fmla="*/ 609600 w 1047750"/>
                <a:gd name="connsiteY46" fmla="*/ 223837 h 703262"/>
                <a:gd name="connsiteX47" fmla="*/ 582613 w 1047750"/>
                <a:gd name="connsiteY47" fmla="*/ 227012 h 703262"/>
                <a:gd name="connsiteX48" fmla="*/ 546100 w 1047750"/>
                <a:gd name="connsiteY48" fmla="*/ 234950 h 703262"/>
                <a:gd name="connsiteX49" fmla="*/ 523875 w 1047750"/>
                <a:gd name="connsiteY49" fmla="*/ 244475 h 703262"/>
                <a:gd name="connsiteX50" fmla="*/ 508000 w 1047750"/>
                <a:gd name="connsiteY50" fmla="*/ 257175 h 703262"/>
                <a:gd name="connsiteX51" fmla="*/ 501650 w 1047750"/>
                <a:gd name="connsiteY51" fmla="*/ 268287 h 703262"/>
                <a:gd name="connsiteX52" fmla="*/ 492125 w 1047750"/>
                <a:gd name="connsiteY52" fmla="*/ 296862 h 703262"/>
                <a:gd name="connsiteX53" fmla="*/ 481013 w 1047750"/>
                <a:gd name="connsiteY53" fmla="*/ 317500 h 703262"/>
                <a:gd name="connsiteX54" fmla="*/ 460375 w 1047750"/>
                <a:gd name="connsiteY54" fmla="*/ 336550 h 703262"/>
                <a:gd name="connsiteX55" fmla="*/ 444500 w 1047750"/>
                <a:gd name="connsiteY55" fmla="*/ 357187 h 703262"/>
                <a:gd name="connsiteX56" fmla="*/ 433388 w 1047750"/>
                <a:gd name="connsiteY56" fmla="*/ 379412 h 703262"/>
                <a:gd name="connsiteX57" fmla="*/ 434975 w 1047750"/>
                <a:gd name="connsiteY57" fmla="*/ 409575 h 703262"/>
                <a:gd name="connsiteX58" fmla="*/ 431800 w 1047750"/>
                <a:gd name="connsiteY58" fmla="*/ 433387 h 703262"/>
                <a:gd name="connsiteX59" fmla="*/ 427038 w 1047750"/>
                <a:gd name="connsiteY59" fmla="*/ 450850 h 703262"/>
                <a:gd name="connsiteX60" fmla="*/ 422275 w 1047750"/>
                <a:gd name="connsiteY60" fmla="*/ 471487 h 703262"/>
                <a:gd name="connsiteX61" fmla="*/ 415925 w 1047750"/>
                <a:gd name="connsiteY61" fmla="*/ 482600 h 703262"/>
                <a:gd name="connsiteX62" fmla="*/ 373063 w 1047750"/>
                <a:gd name="connsiteY62" fmla="*/ 517525 h 703262"/>
                <a:gd name="connsiteX0" fmla="*/ 373063 w 1047750"/>
                <a:gd name="connsiteY0" fmla="*/ 488951 h 674688"/>
                <a:gd name="connsiteX1" fmla="*/ 427038 w 1047750"/>
                <a:gd name="connsiteY1" fmla="*/ 523876 h 674688"/>
                <a:gd name="connsiteX2" fmla="*/ 449263 w 1047750"/>
                <a:gd name="connsiteY2" fmla="*/ 541338 h 674688"/>
                <a:gd name="connsiteX3" fmla="*/ 455613 w 1047750"/>
                <a:gd name="connsiteY3" fmla="*/ 561976 h 674688"/>
                <a:gd name="connsiteX4" fmla="*/ 463550 w 1047750"/>
                <a:gd name="connsiteY4" fmla="*/ 588963 h 674688"/>
                <a:gd name="connsiteX5" fmla="*/ 463550 w 1047750"/>
                <a:gd name="connsiteY5" fmla="*/ 609601 h 674688"/>
                <a:gd name="connsiteX6" fmla="*/ 452438 w 1047750"/>
                <a:gd name="connsiteY6" fmla="*/ 633413 h 674688"/>
                <a:gd name="connsiteX7" fmla="*/ 433388 w 1047750"/>
                <a:gd name="connsiteY7" fmla="*/ 655638 h 674688"/>
                <a:gd name="connsiteX8" fmla="*/ 409575 w 1047750"/>
                <a:gd name="connsiteY8" fmla="*/ 663576 h 674688"/>
                <a:gd name="connsiteX9" fmla="*/ 377825 w 1047750"/>
                <a:gd name="connsiteY9" fmla="*/ 674688 h 674688"/>
                <a:gd name="connsiteX10" fmla="*/ 357188 w 1047750"/>
                <a:gd name="connsiteY10" fmla="*/ 673101 h 674688"/>
                <a:gd name="connsiteX11" fmla="*/ 322263 w 1047750"/>
                <a:gd name="connsiteY11" fmla="*/ 668338 h 674688"/>
                <a:gd name="connsiteX12" fmla="*/ 301625 w 1047750"/>
                <a:gd name="connsiteY12" fmla="*/ 660401 h 674688"/>
                <a:gd name="connsiteX13" fmla="*/ 274638 w 1047750"/>
                <a:gd name="connsiteY13" fmla="*/ 652463 h 674688"/>
                <a:gd name="connsiteX14" fmla="*/ 250825 w 1047750"/>
                <a:gd name="connsiteY14" fmla="*/ 636588 h 674688"/>
                <a:gd name="connsiteX15" fmla="*/ 227013 w 1047750"/>
                <a:gd name="connsiteY15" fmla="*/ 625476 h 674688"/>
                <a:gd name="connsiteX16" fmla="*/ 200025 w 1047750"/>
                <a:gd name="connsiteY16" fmla="*/ 611188 h 674688"/>
                <a:gd name="connsiteX17" fmla="*/ 180975 w 1047750"/>
                <a:gd name="connsiteY17" fmla="*/ 593726 h 674688"/>
                <a:gd name="connsiteX18" fmla="*/ 166688 w 1047750"/>
                <a:gd name="connsiteY18" fmla="*/ 582613 h 674688"/>
                <a:gd name="connsiteX19" fmla="*/ 144463 w 1047750"/>
                <a:gd name="connsiteY19" fmla="*/ 573088 h 674688"/>
                <a:gd name="connsiteX20" fmla="*/ 117475 w 1047750"/>
                <a:gd name="connsiteY20" fmla="*/ 552451 h 674688"/>
                <a:gd name="connsiteX21" fmla="*/ 101600 w 1047750"/>
                <a:gd name="connsiteY21" fmla="*/ 542926 h 674688"/>
                <a:gd name="connsiteX22" fmla="*/ 93663 w 1047750"/>
                <a:gd name="connsiteY22" fmla="*/ 536576 h 674688"/>
                <a:gd name="connsiteX23" fmla="*/ 80963 w 1047750"/>
                <a:gd name="connsiteY23" fmla="*/ 534988 h 674688"/>
                <a:gd name="connsiteX24" fmla="*/ 55563 w 1047750"/>
                <a:gd name="connsiteY24" fmla="*/ 534988 h 674688"/>
                <a:gd name="connsiteX25" fmla="*/ 1588 w 1047750"/>
                <a:gd name="connsiteY25" fmla="*/ 500063 h 674688"/>
                <a:gd name="connsiteX26" fmla="*/ 49213 w 1047750"/>
                <a:gd name="connsiteY26" fmla="*/ 377826 h 674688"/>
                <a:gd name="connsiteX27" fmla="*/ 0 w 1047750"/>
                <a:gd name="connsiteY27" fmla="*/ 369888 h 674688"/>
                <a:gd name="connsiteX28" fmla="*/ 80963 w 1047750"/>
                <a:gd name="connsiteY28" fmla="*/ 106363 h 674688"/>
                <a:gd name="connsiteX29" fmla="*/ 255588 w 1047750"/>
                <a:gd name="connsiteY29" fmla="*/ 163513 h 674688"/>
                <a:gd name="connsiteX30" fmla="*/ 577850 w 1047750"/>
                <a:gd name="connsiteY30" fmla="*/ 38101 h 674688"/>
                <a:gd name="connsiteX31" fmla="*/ 823913 w 1047750"/>
                <a:gd name="connsiteY31" fmla="*/ 0 h 674688"/>
                <a:gd name="connsiteX32" fmla="*/ 829469 w 1047750"/>
                <a:gd name="connsiteY32" fmla="*/ 54770 h 674688"/>
                <a:gd name="connsiteX33" fmla="*/ 1006475 w 1047750"/>
                <a:gd name="connsiteY33" fmla="*/ 4763 h 674688"/>
                <a:gd name="connsiteX34" fmla="*/ 1028700 w 1047750"/>
                <a:gd name="connsiteY34" fmla="*/ 44451 h 674688"/>
                <a:gd name="connsiteX35" fmla="*/ 1033463 w 1047750"/>
                <a:gd name="connsiteY35" fmla="*/ 71438 h 674688"/>
                <a:gd name="connsiteX36" fmla="*/ 1038225 w 1047750"/>
                <a:gd name="connsiteY36" fmla="*/ 93663 h 674688"/>
                <a:gd name="connsiteX37" fmla="*/ 1044575 w 1047750"/>
                <a:gd name="connsiteY37" fmla="*/ 119063 h 674688"/>
                <a:gd name="connsiteX38" fmla="*/ 1047750 w 1047750"/>
                <a:gd name="connsiteY38" fmla="*/ 146051 h 674688"/>
                <a:gd name="connsiteX39" fmla="*/ 1008063 w 1047750"/>
                <a:gd name="connsiteY39" fmla="*/ 265113 h 674688"/>
                <a:gd name="connsiteX40" fmla="*/ 868363 w 1047750"/>
                <a:gd name="connsiteY40" fmla="*/ 244476 h 674688"/>
                <a:gd name="connsiteX41" fmla="*/ 806450 w 1047750"/>
                <a:gd name="connsiteY41" fmla="*/ 247651 h 674688"/>
                <a:gd name="connsiteX42" fmla="*/ 660400 w 1047750"/>
                <a:gd name="connsiteY42" fmla="*/ 242888 h 674688"/>
                <a:gd name="connsiteX43" fmla="*/ 658813 w 1047750"/>
                <a:gd name="connsiteY43" fmla="*/ 190501 h 674688"/>
                <a:gd name="connsiteX44" fmla="*/ 630238 w 1047750"/>
                <a:gd name="connsiteY44" fmla="*/ 193676 h 674688"/>
                <a:gd name="connsiteX45" fmla="*/ 619125 w 1047750"/>
                <a:gd name="connsiteY45" fmla="*/ 193676 h 674688"/>
                <a:gd name="connsiteX46" fmla="*/ 609600 w 1047750"/>
                <a:gd name="connsiteY46" fmla="*/ 195263 h 674688"/>
                <a:gd name="connsiteX47" fmla="*/ 582613 w 1047750"/>
                <a:gd name="connsiteY47" fmla="*/ 198438 h 674688"/>
                <a:gd name="connsiteX48" fmla="*/ 546100 w 1047750"/>
                <a:gd name="connsiteY48" fmla="*/ 206376 h 674688"/>
                <a:gd name="connsiteX49" fmla="*/ 523875 w 1047750"/>
                <a:gd name="connsiteY49" fmla="*/ 215901 h 674688"/>
                <a:gd name="connsiteX50" fmla="*/ 508000 w 1047750"/>
                <a:gd name="connsiteY50" fmla="*/ 228601 h 674688"/>
                <a:gd name="connsiteX51" fmla="*/ 501650 w 1047750"/>
                <a:gd name="connsiteY51" fmla="*/ 239713 h 674688"/>
                <a:gd name="connsiteX52" fmla="*/ 492125 w 1047750"/>
                <a:gd name="connsiteY52" fmla="*/ 268288 h 674688"/>
                <a:gd name="connsiteX53" fmla="*/ 481013 w 1047750"/>
                <a:gd name="connsiteY53" fmla="*/ 288926 h 674688"/>
                <a:gd name="connsiteX54" fmla="*/ 460375 w 1047750"/>
                <a:gd name="connsiteY54" fmla="*/ 307976 h 674688"/>
                <a:gd name="connsiteX55" fmla="*/ 444500 w 1047750"/>
                <a:gd name="connsiteY55" fmla="*/ 328613 h 674688"/>
                <a:gd name="connsiteX56" fmla="*/ 433388 w 1047750"/>
                <a:gd name="connsiteY56" fmla="*/ 350838 h 674688"/>
                <a:gd name="connsiteX57" fmla="*/ 434975 w 1047750"/>
                <a:gd name="connsiteY57" fmla="*/ 381001 h 674688"/>
                <a:gd name="connsiteX58" fmla="*/ 431800 w 1047750"/>
                <a:gd name="connsiteY58" fmla="*/ 404813 h 674688"/>
                <a:gd name="connsiteX59" fmla="*/ 427038 w 1047750"/>
                <a:gd name="connsiteY59" fmla="*/ 422276 h 674688"/>
                <a:gd name="connsiteX60" fmla="*/ 422275 w 1047750"/>
                <a:gd name="connsiteY60" fmla="*/ 442913 h 674688"/>
                <a:gd name="connsiteX61" fmla="*/ 415925 w 1047750"/>
                <a:gd name="connsiteY61" fmla="*/ 454026 h 674688"/>
                <a:gd name="connsiteX62" fmla="*/ 373063 w 1047750"/>
                <a:gd name="connsiteY62" fmla="*/ 488951 h 674688"/>
                <a:gd name="connsiteX0" fmla="*/ 373063 w 1047750"/>
                <a:gd name="connsiteY0" fmla="*/ 488951 h 674688"/>
                <a:gd name="connsiteX1" fmla="*/ 427038 w 1047750"/>
                <a:gd name="connsiteY1" fmla="*/ 523876 h 674688"/>
                <a:gd name="connsiteX2" fmla="*/ 449263 w 1047750"/>
                <a:gd name="connsiteY2" fmla="*/ 541338 h 674688"/>
                <a:gd name="connsiteX3" fmla="*/ 455613 w 1047750"/>
                <a:gd name="connsiteY3" fmla="*/ 561976 h 674688"/>
                <a:gd name="connsiteX4" fmla="*/ 463550 w 1047750"/>
                <a:gd name="connsiteY4" fmla="*/ 588963 h 674688"/>
                <a:gd name="connsiteX5" fmla="*/ 463550 w 1047750"/>
                <a:gd name="connsiteY5" fmla="*/ 609601 h 674688"/>
                <a:gd name="connsiteX6" fmla="*/ 452438 w 1047750"/>
                <a:gd name="connsiteY6" fmla="*/ 633413 h 674688"/>
                <a:gd name="connsiteX7" fmla="*/ 433388 w 1047750"/>
                <a:gd name="connsiteY7" fmla="*/ 655638 h 674688"/>
                <a:gd name="connsiteX8" fmla="*/ 409575 w 1047750"/>
                <a:gd name="connsiteY8" fmla="*/ 663576 h 674688"/>
                <a:gd name="connsiteX9" fmla="*/ 377825 w 1047750"/>
                <a:gd name="connsiteY9" fmla="*/ 674688 h 674688"/>
                <a:gd name="connsiteX10" fmla="*/ 357188 w 1047750"/>
                <a:gd name="connsiteY10" fmla="*/ 673101 h 674688"/>
                <a:gd name="connsiteX11" fmla="*/ 322263 w 1047750"/>
                <a:gd name="connsiteY11" fmla="*/ 668338 h 674688"/>
                <a:gd name="connsiteX12" fmla="*/ 301625 w 1047750"/>
                <a:gd name="connsiteY12" fmla="*/ 660401 h 674688"/>
                <a:gd name="connsiteX13" fmla="*/ 274638 w 1047750"/>
                <a:gd name="connsiteY13" fmla="*/ 652463 h 674688"/>
                <a:gd name="connsiteX14" fmla="*/ 250825 w 1047750"/>
                <a:gd name="connsiteY14" fmla="*/ 636588 h 674688"/>
                <a:gd name="connsiteX15" fmla="*/ 227013 w 1047750"/>
                <a:gd name="connsiteY15" fmla="*/ 625476 h 674688"/>
                <a:gd name="connsiteX16" fmla="*/ 200025 w 1047750"/>
                <a:gd name="connsiteY16" fmla="*/ 611188 h 674688"/>
                <a:gd name="connsiteX17" fmla="*/ 180975 w 1047750"/>
                <a:gd name="connsiteY17" fmla="*/ 593726 h 674688"/>
                <a:gd name="connsiteX18" fmla="*/ 166688 w 1047750"/>
                <a:gd name="connsiteY18" fmla="*/ 582613 h 674688"/>
                <a:gd name="connsiteX19" fmla="*/ 144463 w 1047750"/>
                <a:gd name="connsiteY19" fmla="*/ 573088 h 674688"/>
                <a:gd name="connsiteX20" fmla="*/ 117475 w 1047750"/>
                <a:gd name="connsiteY20" fmla="*/ 552451 h 674688"/>
                <a:gd name="connsiteX21" fmla="*/ 101600 w 1047750"/>
                <a:gd name="connsiteY21" fmla="*/ 542926 h 674688"/>
                <a:gd name="connsiteX22" fmla="*/ 93663 w 1047750"/>
                <a:gd name="connsiteY22" fmla="*/ 536576 h 674688"/>
                <a:gd name="connsiteX23" fmla="*/ 80963 w 1047750"/>
                <a:gd name="connsiteY23" fmla="*/ 534988 h 674688"/>
                <a:gd name="connsiteX24" fmla="*/ 55563 w 1047750"/>
                <a:gd name="connsiteY24" fmla="*/ 534988 h 674688"/>
                <a:gd name="connsiteX25" fmla="*/ 1588 w 1047750"/>
                <a:gd name="connsiteY25" fmla="*/ 500063 h 674688"/>
                <a:gd name="connsiteX26" fmla="*/ 49213 w 1047750"/>
                <a:gd name="connsiteY26" fmla="*/ 377826 h 674688"/>
                <a:gd name="connsiteX27" fmla="*/ 0 w 1047750"/>
                <a:gd name="connsiteY27" fmla="*/ 369888 h 674688"/>
                <a:gd name="connsiteX28" fmla="*/ 80963 w 1047750"/>
                <a:gd name="connsiteY28" fmla="*/ 106363 h 674688"/>
                <a:gd name="connsiteX29" fmla="*/ 255588 w 1047750"/>
                <a:gd name="connsiteY29" fmla="*/ 163513 h 674688"/>
                <a:gd name="connsiteX30" fmla="*/ 577850 w 1047750"/>
                <a:gd name="connsiteY30" fmla="*/ 38101 h 674688"/>
                <a:gd name="connsiteX31" fmla="*/ 823913 w 1047750"/>
                <a:gd name="connsiteY31" fmla="*/ 0 h 674688"/>
                <a:gd name="connsiteX32" fmla="*/ 829469 w 1047750"/>
                <a:gd name="connsiteY32" fmla="*/ 54770 h 674688"/>
                <a:gd name="connsiteX33" fmla="*/ 839787 w 1047750"/>
                <a:gd name="connsiteY33" fmla="*/ 104775 h 674688"/>
                <a:gd name="connsiteX34" fmla="*/ 1028700 w 1047750"/>
                <a:gd name="connsiteY34" fmla="*/ 44451 h 674688"/>
                <a:gd name="connsiteX35" fmla="*/ 1033463 w 1047750"/>
                <a:gd name="connsiteY35" fmla="*/ 71438 h 674688"/>
                <a:gd name="connsiteX36" fmla="*/ 1038225 w 1047750"/>
                <a:gd name="connsiteY36" fmla="*/ 93663 h 674688"/>
                <a:gd name="connsiteX37" fmla="*/ 1044575 w 1047750"/>
                <a:gd name="connsiteY37" fmla="*/ 119063 h 674688"/>
                <a:gd name="connsiteX38" fmla="*/ 1047750 w 1047750"/>
                <a:gd name="connsiteY38" fmla="*/ 146051 h 674688"/>
                <a:gd name="connsiteX39" fmla="*/ 1008063 w 1047750"/>
                <a:gd name="connsiteY39" fmla="*/ 265113 h 674688"/>
                <a:gd name="connsiteX40" fmla="*/ 868363 w 1047750"/>
                <a:gd name="connsiteY40" fmla="*/ 244476 h 674688"/>
                <a:gd name="connsiteX41" fmla="*/ 806450 w 1047750"/>
                <a:gd name="connsiteY41" fmla="*/ 247651 h 674688"/>
                <a:gd name="connsiteX42" fmla="*/ 660400 w 1047750"/>
                <a:gd name="connsiteY42" fmla="*/ 242888 h 674688"/>
                <a:gd name="connsiteX43" fmla="*/ 658813 w 1047750"/>
                <a:gd name="connsiteY43" fmla="*/ 190501 h 674688"/>
                <a:gd name="connsiteX44" fmla="*/ 630238 w 1047750"/>
                <a:gd name="connsiteY44" fmla="*/ 193676 h 674688"/>
                <a:gd name="connsiteX45" fmla="*/ 619125 w 1047750"/>
                <a:gd name="connsiteY45" fmla="*/ 193676 h 674688"/>
                <a:gd name="connsiteX46" fmla="*/ 609600 w 1047750"/>
                <a:gd name="connsiteY46" fmla="*/ 195263 h 674688"/>
                <a:gd name="connsiteX47" fmla="*/ 582613 w 1047750"/>
                <a:gd name="connsiteY47" fmla="*/ 198438 h 674688"/>
                <a:gd name="connsiteX48" fmla="*/ 546100 w 1047750"/>
                <a:gd name="connsiteY48" fmla="*/ 206376 h 674688"/>
                <a:gd name="connsiteX49" fmla="*/ 523875 w 1047750"/>
                <a:gd name="connsiteY49" fmla="*/ 215901 h 674688"/>
                <a:gd name="connsiteX50" fmla="*/ 508000 w 1047750"/>
                <a:gd name="connsiteY50" fmla="*/ 228601 h 674688"/>
                <a:gd name="connsiteX51" fmla="*/ 501650 w 1047750"/>
                <a:gd name="connsiteY51" fmla="*/ 239713 h 674688"/>
                <a:gd name="connsiteX52" fmla="*/ 492125 w 1047750"/>
                <a:gd name="connsiteY52" fmla="*/ 268288 h 674688"/>
                <a:gd name="connsiteX53" fmla="*/ 481013 w 1047750"/>
                <a:gd name="connsiteY53" fmla="*/ 288926 h 674688"/>
                <a:gd name="connsiteX54" fmla="*/ 460375 w 1047750"/>
                <a:gd name="connsiteY54" fmla="*/ 307976 h 674688"/>
                <a:gd name="connsiteX55" fmla="*/ 444500 w 1047750"/>
                <a:gd name="connsiteY55" fmla="*/ 328613 h 674688"/>
                <a:gd name="connsiteX56" fmla="*/ 433388 w 1047750"/>
                <a:gd name="connsiteY56" fmla="*/ 350838 h 674688"/>
                <a:gd name="connsiteX57" fmla="*/ 434975 w 1047750"/>
                <a:gd name="connsiteY57" fmla="*/ 381001 h 674688"/>
                <a:gd name="connsiteX58" fmla="*/ 431800 w 1047750"/>
                <a:gd name="connsiteY58" fmla="*/ 404813 h 674688"/>
                <a:gd name="connsiteX59" fmla="*/ 427038 w 1047750"/>
                <a:gd name="connsiteY59" fmla="*/ 422276 h 674688"/>
                <a:gd name="connsiteX60" fmla="*/ 422275 w 1047750"/>
                <a:gd name="connsiteY60" fmla="*/ 442913 h 674688"/>
                <a:gd name="connsiteX61" fmla="*/ 415925 w 1047750"/>
                <a:gd name="connsiteY61" fmla="*/ 454026 h 674688"/>
                <a:gd name="connsiteX62" fmla="*/ 373063 w 1047750"/>
                <a:gd name="connsiteY62" fmla="*/ 488951 h 674688"/>
                <a:gd name="connsiteX0" fmla="*/ 373063 w 1047750"/>
                <a:gd name="connsiteY0" fmla="*/ 488951 h 674688"/>
                <a:gd name="connsiteX1" fmla="*/ 427038 w 1047750"/>
                <a:gd name="connsiteY1" fmla="*/ 523876 h 674688"/>
                <a:gd name="connsiteX2" fmla="*/ 449263 w 1047750"/>
                <a:gd name="connsiteY2" fmla="*/ 541338 h 674688"/>
                <a:gd name="connsiteX3" fmla="*/ 455613 w 1047750"/>
                <a:gd name="connsiteY3" fmla="*/ 561976 h 674688"/>
                <a:gd name="connsiteX4" fmla="*/ 463550 w 1047750"/>
                <a:gd name="connsiteY4" fmla="*/ 588963 h 674688"/>
                <a:gd name="connsiteX5" fmla="*/ 463550 w 1047750"/>
                <a:gd name="connsiteY5" fmla="*/ 609601 h 674688"/>
                <a:gd name="connsiteX6" fmla="*/ 452438 w 1047750"/>
                <a:gd name="connsiteY6" fmla="*/ 633413 h 674688"/>
                <a:gd name="connsiteX7" fmla="*/ 433388 w 1047750"/>
                <a:gd name="connsiteY7" fmla="*/ 655638 h 674688"/>
                <a:gd name="connsiteX8" fmla="*/ 409575 w 1047750"/>
                <a:gd name="connsiteY8" fmla="*/ 663576 h 674688"/>
                <a:gd name="connsiteX9" fmla="*/ 377825 w 1047750"/>
                <a:gd name="connsiteY9" fmla="*/ 674688 h 674688"/>
                <a:gd name="connsiteX10" fmla="*/ 357188 w 1047750"/>
                <a:gd name="connsiteY10" fmla="*/ 673101 h 674688"/>
                <a:gd name="connsiteX11" fmla="*/ 322263 w 1047750"/>
                <a:gd name="connsiteY11" fmla="*/ 668338 h 674688"/>
                <a:gd name="connsiteX12" fmla="*/ 301625 w 1047750"/>
                <a:gd name="connsiteY12" fmla="*/ 660401 h 674688"/>
                <a:gd name="connsiteX13" fmla="*/ 274638 w 1047750"/>
                <a:gd name="connsiteY13" fmla="*/ 652463 h 674688"/>
                <a:gd name="connsiteX14" fmla="*/ 250825 w 1047750"/>
                <a:gd name="connsiteY14" fmla="*/ 636588 h 674688"/>
                <a:gd name="connsiteX15" fmla="*/ 227013 w 1047750"/>
                <a:gd name="connsiteY15" fmla="*/ 625476 h 674688"/>
                <a:gd name="connsiteX16" fmla="*/ 200025 w 1047750"/>
                <a:gd name="connsiteY16" fmla="*/ 611188 h 674688"/>
                <a:gd name="connsiteX17" fmla="*/ 180975 w 1047750"/>
                <a:gd name="connsiteY17" fmla="*/ 593726 h 674688"/>
                <a:gd name="connsiteX18" fmla="*/ 166688 w 1047750"/>
                <a:gd name="connsiteY18" fmla="*/ 582613 h 674688"/>
                <a:gd name="connsiteX19" fmla="*/ 144463 w 1047750"/>
                <a:gd name="connsiteY19" fmla="*/ 573088 h 674688"/>
                <a:gd name="connsiteX20" fmla="*/ 117475 w 1047750"/>
                <a:gd name="connsiteY20" fmla="*/ 552451 h 674688"/>
                <a:gd name="connsiteX21" fmla="*/ 101600 w 1047750"/>
                <a:gd name="connsiteY21" fmla="*/ 542926 h 674688"/>
                <a:gd name="connsiteX22" fmla="*/ 93663 w 1047750"/>
                <a:gd name="connsiteY22" fmla="*/ 536576 h 674688"/>
                <a:gd name="connsiteX23" fmla="*/ 80963 w 1047750"/>
                <a:gd name="connsiteY23" fmla="*/ 534988 h 674688"/>
                <a:gd name="connsiteX24" fmla="*/ 55563 w 1047750"/>
                <a:gd name="connsiteY24" fmla="*/ 534988 h 674688"/>
                <a:gd name="connsiteX25" fmla="*/ 1588 w 1047750"/>
                <a:gd name="connsiteY25" fmla="*/ 500063 h 674688"/>
                <a:gd name="connsiteX26" fmla="*/ 49213 w 1047750"/>
                <a:gd name="connsiteY26" fmla="*/ 377826 h 674688"/>
                <a:gd name="connsiteX27" fmla="*/ 0 w 1047750"/>
                <a:gd name="connsiteY27" fmla="*/ 369888 h 674688"/>
                <a:gd name="connsiteX28" fmla="*/ 80963 w 1047750"/>
                <a:gd name="connsiteY28" fmla="*/ 106363 h 674688"/>
                <a:gd name="connsiteX29" fmla="*/ 255588 w 1047750"/>
                <a:gd name="connsiteY29" fmla="*/ 163513 h 674688"/>
                <a:gd name="connsiteX30" fmla="*/ 577850 w 1047750"/>
                <a:gd name="connsiteY30" fmla="*/ 38101 h 674688"/>
                <a:gd name="connsiteX31" fmla="*/ 823913 w 1047750"/>
                <a:gd name="connsiteY31" fmla="*/ 0 h 674688"/>
                <a:gd name="connsiteX32" fmla="*/ 829469 w 1047750"/>
                <a:gd name="connsiteY32" fmla="*/ 54770 h 674688"/>
                <a:gd name="connsiteX33" fmla="*/ 839787 w 1047750"/>
                <a:gd name="connsiteY33" fmla="*/ 104775 h 674688"/>
                <a:gd name="connsiteX34" fmla="*/ 840581 w 1047750"/>
                <a:gd name="connsiteY34" fmla="*/ 144464 h 674688"/>
                <a:gd name="connsiteX35" fmla="*/ 1033463 w 1047750"/>
                <a:gd name="connsiteY35" fmla="*/ 71438 h 674688"/>
                <a:gd name="connsiteX36" fmla="*/ 1038225 w 1047750"/>
                <a:gd name="connsiteY36" fmla="*/ 93663 h 674688"/>
                <a:gd name="connsiteX37" fmla="*/ 1044575 w 1047750"/>
                <a:gd name="connsiteY37" fmla="*/ 119063 h 674688"/>
                <a:gd name="connsiteX38" fmla="*/ 1047750 w 1047750"/>
                <a:gd name="connsiteY38" fmla="*/ 146051 h 674688"/>
                <a:gd name="connsiteX39" fmla="*/ 1008063 w 1047750"/>
                <a:gd name="connsiteY39" fmla="*/ 265113 h 674688"/>
                <a:gd name="connsiteX40" fmla="*/ 868363 w 1047750"/>
                <a:gd name="connsiteY40" fmla="*/ 244476 h 674688"/>
                <a:gd name="connsiteX41" fmla="*/ 806450 w 1047750"/>
                <a:gd name="connsiteY41" fmla="*/ 247651 h 674688"/>
                <a:gd name="connsiteX42" fmla="*/ 660400 w 1047750"/>
                <a:gd name="connsiteY42" fmla="*/ 242888 h 674688"/>
                <a:gd name="connsiteX43" fmla="*/ 658813 w 1047750"/>
                <a:gd name="connsiteY43" fmla="*/ 190501 h 674688"/>
                <a:gd name="connsiteX44" fmla="*/ 630238 w 1047750"/>
                <a:gd name="connsiteY44" fmla="*/ 193676 h 674688"/>
                <a:gd name="connsiteX45" fmla="*/ 619125 w 1047750"/>
                <a:gd name="connsiteY45" fmla="*/ 193676 h 674688"/>
                <a:gd name="connsiteX46" fmla="*/ 609600 w 1047750"/>
                <a:gd name="connsiteY46" fmla="*/ 195263 h 674688"/>
                <a:gd name="connsiteX47" fmla="*/ 582613 w 1047750"/>
                <a:gd name="connsiteY47" fmla="*/ 198438 h 674688"/>
                <a:gd name="connsiteX48" fmla="*/ 546100 w 1047750"/>
                <a:gd name="connsiteY48" fmla="*/ 206376 h 674688"/>
                <a:gd name="connsiteX49" fmla="*/ 523875 w 1047750"/>
                <a:gd name="connsiteY49" fmla="*/ 215901 h 674688"/>
                <a:gd name="connsiteX50" fmla="*/ 508000 w 1047750"/>
                <a:gd name="connsiteY50" fmla="*/ 228601 h 674688"/>
                <a:gd name="connsiteX51" fmla="*/ 501650 w 1047750"/>
                <a:gd name="connsiteY51" fmla="*/ 239713 h 674688"/>
                <a:gd name="connsiteX52" fmla="*/ 492125 w 1047750"/>
                <a:gd name="connsiteY52" fmla="*/ 268288 h 674688"/>
                <a:gd name="connsiteX53" fmla="*/ 481013 w 1047750"/>
                <a:gd name="connsiteY53" fmla="*/ 288926 h 674688"/>
                <a:gd name="connsiteX54" fmla="*/ 460375 w 1047750"/>
                <a:gd name="connsiteY54" fmla="*/ 307976 h 674688"/>
                <a:gd name="connsiteX55" fmla="*/ 444500 w 1047750"/>
                <a:gd name="connsiteY55" fmla="*/ 328613 h 674688"/>
                <a:gd name="connsiteX56" fmla="*/ 433388 w 1047750"/>
                <a:gd name="connsiteY56" fmla="*/ 350838 h 674688"/>
                <a:gd name="connsiteX57" fmla="*/ 434975 w 1047750"/>
                <a:gd name="connsiteY57" fmla="*/ 381001 h 674688"/>
                <a:gd name="connsiteX58" fmla="*/ 431800 w 1047750"/>
                <a:gd name="connsiteY58" fmla="*/ 404813 h 674688"/>
                <a:gd name="connsiteX59" fmla="*/ 427038 w 1047750"/>
                <a:gd name="connsiteY59" fmla="*/ 422276 h 674688"/>
                <a:gd name="connsiteX60" fmla="*/ 422275 w 1047750"/>
                <a:gd name="connsiteY60" fmla="*/ 442913 h 674688"/>
                <a:gd name="connsiteX61" fmla="*/ 415925 w 1047750"/>
                <a:gd name="connsiteY61" fmla="*/ 454026 h 674688"/>
                <a:gd name="connsiteX62" fmla="*/ 373063 w 1047750"/>
                <a:gd name="connsiteY62" fmla="*/ 488951 h 674688"/>
                <a:gd name="connsiteX0" fmla="*/ 373063 w 1047750"/>
                <a:gd name="connsiteY0" fmla="*/ 488951 h 674688"/>
                <a:gd name="connsiteX1" fmla="*/ 427038 w 1047750"/>
                <a:gd name="connsiteY1" fmla="*/ 523876 h 674688"/>
                <a:gd name="connsiteX2" fmla="*/ 449263 w 1047750"/>
                <a:gd name="connsiteY2" fmla="*/ 541338 h 674688"/>
                <a:gd name="connsiteX3" fmla="*/ 455613 w 1047750"/>
                <a:gd name="connsiteY3" fmla="*/ 561976 h 674688"/>
                <a:gd name="connsiteX4" fmla="*/ 463550 w 1047750"/>
                <a:gd name="connsiteY4" fmla="*/ 588963 h 674688"/>
                <a:gd name="connsiteX5" fmla="*/ 463550 w 1047750"/>
                <a:gd name="connsiteY5" fmla="*/ 609601 h 674688"/>
                <a:gd name="connsiteX6" fmla="*/ 452438 w 1047750"/>
                <a:gd name="connsiteY6" fmla="*/ 633413 h 674688"/>
                <a:gd name="connsiteX7" fmla="*/ 433388 w 1047750"/>
                <a:gd name="connsiteY7" fmla="*/ 655638 h 674688"/>
                <a:gd name="connsiteX8" fmla="*/ 409575 w 1047750"/>
                <a:gd name="connsiteY8" fmla="*/ 663576 h 674688"/>
                <a:gd name="connsiteX9" fmla="*/ 377825 w 1047750"/>
                <a:gd name="connsiteY9" fmla="*/ 674688 h 674688"/>
                <a:gd name="connsiteX10" fmla="*/ 357188 w 1047750"/>
                <a:gd name="connsiteY10" fmla="*/ 673101 h 674688"/>
                <a:gd name="connsiteX11" fmla="*/ 322263 w 1047750"/>
                <a:gd name="connsiteY11" fmla="*/ 668338 h 674688"/>
                <a:gd name="connsiteX12" fmla="*/ 301625 w 1047750"/>
                <a:gd name="connsiteY12" fmla="*/ 660401 h 674688"/>
                <a:gd name="connsiteX13" fmla="*/ 274638 w 1047750"/>
                <a:gd name="connsiteY13" fmla="*/ 652463 h 674688"/>
                <a:gd name="connsiteX14" fmla="*/ 250825 w 1047750"/>
                <a:gd name="connsiteY14" fmla="*/ 636588 h 674688"/>
                <a:gd name="connsiteX15" fmla="*/ 227013 w 1047750"/>
                <a:gd name="connsiteY15" fmla="*/ 625476 h 674688"/>
                <a:gd name="connsiteX16" fmla="*/ 200025 w 1047750"/>
                <a:gd name="connsiteY16" fmla="*/ 611188 h 674688"/>
                <a:gd name="connsiteX17" fmla="*/ 180975 w 1047750"/>
                <a:gd name="connsiteY17" fmla="*/ 593726 h 674688"/>
                <a:gd name="connsiteX18" fmla="*/ 166688 w 1047750"/>
                <a:gd name="connsiteY18" fmla="*/ 582613 h 674688"/>
                <a:gd name="connsiteX19" fmla="*/ 144463 w 1047750"/>
                <a:gd name="connsiteY19" fmla="*/ 573088 h 674688"/>
                <a:gd name="connsiteX20" fmla="*/ 117475 w 1047750"/>
                <a:gd name="connsiteY20" fmla="*/ 552451 h 674688"/>
                <a:gd name="connsiteX21" fmla="*/ 101600 w 1047750"/>
                <a:gd name="connsiteY21" fmla="*/ 542926 h 674688"/>
                <a:gd name="connsiteX22" fmla="*/ 93663 w 1047750"/>
                <a:gd name="connsiteY22" fmla="*/ 536576 h 674688"/>
                <a:gd name="connsiteX23" fmla="*/ 80963 w 1047750"/>
                <a:gd name="connsiteY23" fmla="*/ 534988 h 674688"/>
                <a:gd name="connsiteX24" fmla="*/ 55563 w 1047750"/>
                <a:gd name="connsiteY24" fmla="*/ 534988 h 674688"/>
                <a:gd name="connsiteX25" fmla="*/ 1588 w 1047750"/>
                <a:gd name="connsiteY25" fmla="*/ 500063 h 674688"/>
                <a:gd name="connsiteX26" fmla="*/ 49213 w 1047750"/>
                <a:gd name="connsiteY26" fmla="*/ 377826 h 674688"/>
                <a:gd name="connsiteX27" fmla="*/ 0 w 1047750"/>
                <a:gd name="connsiteY27" fmla="*/ 369888 h 674688"/>
                <a:gd name="connsiteX28" fmla="*/ 80963 w 1047750"/>
                <a:gd name="connsiteY28" fmla="*/ 106363 h 674688"/>
                <a:gd name="connsiteX29" fmla="*/ 255588 w 1047750"/>
                <a:gd name="connsiteY29" fmla="*/ 163513 h 674688"/>
                <a:gd name="connsiteX30" fmla="*/ 577850 w 1047750"/>
                <a:gd name="connsiteY30" fmla="*/ 38101 h 674688"/>
                <a:gd name="connsiteX31" fmla="*/ 823913 w 1047750"/>
                <a:gd name="connsiteY31" fmla="*/ 0 h 674688"/>
                <a:gd name="connsiteX32" fmla="*/ 829469 w 1047750"/>
                <a:gd name="connsiteY32" fmla="*/ 54770 h 674688"/>
                <a:gd name="connsiteX33" fmla="*/ 839787 w 1047750"/>
                <a:gd name="connsiteY33" fmla="*/ 104775 h 674688"/>
                <a:gd name="connsiteX34" fmla="*/ 840581 w 1047750"/>
                <a:gd name="connsiteY34" fmla="*/ 144464 h 674688"/>
                <a:gd name="connsiteX35" fmla="*/ 842963 w 1047750"/>
                <a:gd name="connsiteY35" fmla="*/ 173832 h 674688"/>
                <a:gd name="connsiteX36" fmla="*/ 1038225 w 1047750"/>
                <a:gd name="connsiteY36" fmla="*/ 93663 h 674688"/>
                <a:gd name="connsiteX37" fmla="*/ 1044575 w 1047750"/>
                <a:gd name="connsiteY37" fmla="*/ 119063 h 674688"/>
                <a:gd name="connsiteX38" fmla="*/ 1047750 w 1047750"/>
                <a:gd name="connsiteY38" fmla="*/ 146051 h 674688"/>
                <a:gd name="connsiteX39" fmla="*/ 1008063 w 1047750"/>
                <a:gd name="connsiteY39" fmla="*/ 265113 h 674688"/>
                <a:gd name="connsiteX40" fmla="*/ 868363 w 1047750"/>
                <a:gd name="connsiteY40" fmla="*/ 244476 h 674688"/>
                <a:gd name="connsiteX41" fmla="*/ 806450 w 1047750"/>
                <a:gd name="connsiteY41" fmla="*/ 247651 h 674688"/>
                <a:gd name="connsiteX42" fmla="*/ 660400 w 1047750"/>
                <a:gd name="connsiteY42" fmla="*/ 242888 h 674688"/>
                <a:gd name="connsiteX43" fmla="*/ 658813 w 1047750"/>
                <a:gd name="connsiteY43" fmla="*/ 190501 h 674688"/>
                <a:gd name="connsiteX44" fmla="*/ 630238 w 1047750"/>
                <a:gd name="connsiteY44" fmla="*/ 193676 h 674688"/>
                <a:gd name="connsiteX45" fmla="*/ 619125 w 1047750"/>
                <a:gd name="connsiteY45" fmla="*/ 193676 h 674688"/>
                <a:gd name="connsiteX46" fmla="*/ 609600 w 1047750"/>
                <a:gd name="connsiteY46" fmla="*/ 195263 h 674688"/>
                <a:gd name="connsiteX47" fmla="*/ 582613 w 1047750"/>
                <a:gd name="connsiteY47" fmla="*/ 198438 h 674688"/>
                <a:gd name="connsiteX48" fmla="*/ 546100 w 1047750"/>
                <a:gd name="connsiteY48" fmla="*/ 206376 h 674688"/>
                <a:gd name="connsiteX49" fmla="*/ 523875 w 1047750"/>
                <a:gd name="connsiteY49" fmla="*/ 215901 h 674688"/>
                <a:gd name="connsiteX50" fmla="*/ 508000 w 1047750"/>
                <a:gd name="connsiteY50" fmla="*/ 228601 h 674688"/>
                <a:gd name="connsiteX51" fmla="*/ 501650 w 1047750"/>
                <a:gd name="connsiteY51" fmla="*/ 239713 h 674688"/>
                <a:gd name="connsiteX52" fmla="*/ 492125 w 1047750"/>
                <a:gd name="connsiteY52" fmla="*/ 268288 h 674688"/>
                <a:gd name="connsiteX53" fmla="*/ 481013 w 1047750"/>
                <a:gd name="connsiteY53" fmla="*/ 288926 h 674688"/>
                <a:gd name="connsiteX54" fmla="*/ 460375 w 1047750"/>
                <a:gd name="connsiteY54" fmla="*/ 307976 h 674688"/>
                <a:gd name="connsiteX55" fmla="*/ 444500 w 1047750"/>
                <a:gd name="connsiteY55" fmla="*/ 328613 h 674688"/>
                <a:gd name="connsiteX56" fmla="*/ 433388 w 1047750"/>
                <a:gd name="connsiteY56" fmla="*/ 350838 h 674688"/>
                <a:gd name="connsiteX57" fmla="*/ 434975 w 1047750"/>
                <a:gd name="connsiteY57" fmla="*/ 381001 h 674688"/>
                <a:gd name="connsiteX58" fmla="*/ 431800 w 1047750"/>
                <a:gd name="connsiteY58" fmla="*/ 404813 h 674688"/>
                <a:gd name="connsiteX59" fmla="*/ 427038 w 1047750"/>
                <a:gd name="connsiteY59" fmla="*/ 422276 h 674688"/>
                <a:gd name="connsiteX60" fmla="*/ 422275 w 1047750"/>
                <a:gd name="connsiteY60" fmla="*/ 442913 h 674688"/>
                <a:gd name="connsiteX61" fmla="*/ 415925 w 1047750"/>
                <a:gd name="connsiteY61" fmla="*/ 454026 h 674688"/>
                <a:gd name="connsiteX62" fmla="*/ 373063 w 1047750"/>
                <a:gd name="connsiteY62" fmla="*/ 488951 h 674688"/>
                <a:gd name="connsiteX0" fmla="*/ 373063 w 1047750"/>
                <a:gd name="connsiteY0" fmla="*/ 488951 h 674688"/>
                <a:gd name="connsiteX1" fmla="*/ 427038 w 1047750"/>
                <a:gd name="connsiteY1" fmla="*/ 523876 h 674688"/>
                <a:gd name="connsiteX2" fmla="*/ 449263 w 1047750"/>
                <a:gd name="connsiteY2" fmla="*/ 541338 h 674688"/>
                <a:gd name="connsiteX3" fmla="*/ 455613 w 1047750"/>
                <a:gd name="connsiteY3" fmla="*/ 561976 h 674688"/>
                <a:gd name="connsiteX4" fmla="*/ 463550 w 1047750"/>
                <a:gd name="connsiteY4" fmla="*/ 588963 h 674688"/>
                <a:gd name="connsiteX5" fmla="*/ 463550 w 1047750"/>
                <a:gd name="connsiteY5" fmla="*/ 609601 h 674688"/>
                <a:gd name="connsiteX6" fmla="*/ 452438 w 1047750"/>
                <a:gd name="connsiteY6" fmla="*/ 633413 h 674688"/>
                <a:gd name="connsiteX7" fmla="*/ 433388 w 1047750"/>
                <a:gd name="connsiteY7" fmla="*/ 655638 h 674688"/>
                <a:gd name="connsiteX8" fmla="*/ 409575 w 1047750"/>
                <a:gd name="connsiteY8" fmla="*/ 663576 h 674688"/>
                <a:gd name="connsiteX9" fmla="*/ 377825 w 1047750"/>
                <a:gd name="connsiteY9" fmla="*/ 674688 h 674688"/>
                <a:gd name="connsiteX10" fmla="*/ 357188 w 1047750"/>
                <a:gd name="connsiteY10" fmla="*/ 673101 h 674688"/>
                <a:gd name="connsiteX11" fmla="*/ 322263 w 1047750"/>
                <a:gd name="connsiteY11" fmla="*/ 668338 h 674688"/>
                <a:gd name="connsiteX12" fmla="*/ 301625 w 1047750"/>
                <a:gd name="connsiteY12" fmla="*/ 660401 h 674688"/>
                <a:gd name="connsiteX13" fmla="*/ 274638 w 1047750"/>
                <a:gd name="connsiteY13" fmla="*/ 652463 h 674688"/>
                <a:gd name="connsiteX14" fmla="*/ 250825 w 1047750"/>
                <a:gd name="connsiteY14" fmla="*/ 636588 h 674688"/>
                <a:gd name="connsiteX15" fmla="*/ 227013 w 1047750"/>
                <a:gd name="connsiteY15" fmla="*/ 625476 h 674688"/>
                <a:gd name="connsiteX16" fmla="*/ 200025 w 1047750"/>
                <a:gd name="connsiteY16" fmla="*/ 611188 h 674688"/>
                <a:gd name="connsiteX17" fmla="*/ 180975 w 1047750"/>
                <a:gd name="connsiteY17" fmla="*/ 593726 h 674688"/>
                <a:gd name="connsiteX18" fmla="*/ 166688 w 1047750"/>
                <a:gd name="connsiteY18" fmla="*/ 582613 h 674688"/>
                <a:gd name="connsiteX19" fmla="*/ 144463 w 1047750"/>
                <a:gd name="connsiteY19" fmla="*/ 573088 h 674688"/>
                <a:gd name="connsiteX20" fmla="*/ 117475 w 1047750"/>
                <a:gd name="connsiteY20" fmla="*/ 552451 h 674688"/>
                <a:gd name="connsiteX21" fmla="*/ 101600 w 1047750"/>
                <a:gd name="connsiteY21" fmla="*/ 542926 h 674688"/>
                <a:gd name="connsiteX22" fmla="*/ 93663 w 1047750"/>
                <a:gd name="connsiteY22" fmla="*/ 536576 h 674688"/>
                <a:gd name="connsiteX23" fmla="*/ 80963 w 1047750"/>
                <a:gd name="connsiteY23" fmla="*/ 534988 h 674688"/>
                <a:gd name="connsiteX24" fmla="*/ 55563 w 1047750"/>
                <a:gd name="connsiteY24" fmla="*/ 534988 h 674688"/>
                <a:gd name="connsiteX25" fmla="*/ 1588 w 1047750"/>
                <a:gd name="connsiteY25" fmla="*/ 500063 h 674688"/>
                <a:gd name="connsiteX26" fmla="*/ 49213 w 1047750"/>
                <a:gd name="connsiteY26" fmla="*/ 377826 h 674688"/>
                <a:gd name="connsiteX27" fmla="*/ 0 w 1047750"/>
                <a:gd name="connsiteY27" fmla="*/ 369888 h 674688"/>
                <a:gd name="connsiteX28" fmla="*/ 80963 w 1047750"/>
                <a:gd name="connsiteY28" fmla="*/ 106363 h 674688"/>
                <a:gd name="connsiteX29" fmla="*/ 255588 w 1047750"/>
                <a:gd name="connsiteY29" fmla="*/ 163513 h 674688"/>
                <a:gd name="connsiteX30" fmla="*/ 577850 w 1047750"/>
                <a:gd name="connsiteY30" fmla="*/ 38101 h 674688"/>
                <a:gd name="connsiteX31" fmla="*/ 823913 w 1047750"/>
                <a:gd name="connsiteY31" fmla="*/ 0 h 674688"/>
                <a:gd name="connsiteX32" fmla="*/ 829469 w 1047750"/>
                <a:gd name="connsiteY32" fmla="*/ 54770 h 674688"/>
                <a:gd name="connsiteX33" fmla="*/ 839787 w 1047750"/>
                <a:gd name="connsiteY33" fmla="*/ 104775 h 674688"/>
                <a:gd name="connsiteX34" fmla="*/ 840581 w 1047750"/>
                <a:gd name="connsiteY34" fmla="*/ 144464 h 674688"/>
                <a:gd name="connsiteX35" fmla="*/ 842963 w 1047750"/>
                <a:gd name="connsiteY35" fmla="*/ 173832 h 674688"/>
                <a:gd name="connsiteX36" fmla="*/ 842962 w 1047750"/>
                <a:gd name="connsiteY36" fmla="*/ 200819 h 674688"/>
                <a:gd name="connsiteX37" fmla="*/ 1044575 w 1047750"/>
                <a:gd name="connsiteY37" fmla="*/ 119063 h 674688"/>
                <a:gd name="connsiteX38" fmla="*/ 1047750 w 1047750"/>
                <a:gd name="connsiteY38" fmla="*/ 146051 h 674688"/>
                <a:gd name="connsiteX39" fmla="*/ 1008063 w 1047750"/>
                <a:gd name="connsiteY39" fmla="*/ 265113 h 674688"/>
                <a:gd name="connsiteX40" fmla="*/ 868363 w 1047750"/>
                <a:gd name="connsiteY40" fmla="*/ 244476 h 674688"/>
                <a:gd name="connsiteX41" fmla="*/ 806450 w 1047750"/>
                <a:gd name="connsiteY41" fmla="*/ 247651 h 674688"/>
                <a:gd name="connsiteX42" fmla="*/ 660400 w 1047750"/>
                <a:gd name="connsiteY42" fmla="*/ 242888 h 674688"/>
                <a:gd name="connsiteX43" fmla="*/ 658813 w 1047750"/>
                <a:gd name="connsiteY43" fmla="*/ 190501 h 674688"/>
                <a:gd name="connsiteX44" fmla="*/ 630238 w 1047750"/>
                <a:gd name="connsiteY44" fmla="*/ 193676 h 674688"/>
                <a:gd name="connsiteX45" fmla="*/ 619125 w 1047750"/>
                <a:gd name="connsiteY45" fmla="*/ 193676 h 674688"/>
                <a:gd name="connsiteX46" fmla="*/ 609600 w 1047750"/>
                <a:gd name="connsiteY46" fmla="*/ 195263 h 674688"/>
                <a:gd name="connsiteX47" fmla="*/ 582613 w 1047750"/>
                <a:gd name="connsiteY47" fmla="*/ 198438 h 674688"/>
                <a:gd name="connsiteX48" fmla="*/ 546100 w 1047750"/>
                <a:gd name="connsiteY48" fmla="*/ 206376 h 674688"/>
                <a:gd name="connsiteX49" fmla="*/ 523875 w 1047750"/>
                <a:gd name="connsiteY49" fmla="*/ 215901 h 674688"/>
                <a:gd name="connsiteX50" fmla="*/ 508000 w 1047750"/>
                <a:gd name="connsiteY50" fmla="*/ 228601 h 674688"/>
                <a:gd name="connsiteX51" fmla="*/ 501650 w 1047750"/>
                <a:gd name="connsiteY51" fmla="*/ 239713 h 674688"/>
                <a:gd name="connsiteX52" fmla="*/ 492125 w 1047750"/>
                <a:gd name="connsiteY52" fmla="*/ 268288 h 674688"/>
                <a:gd name="connsiteX53" fmla="*/ 481013 w 1047750"/>
                <a:gd name="connsiteY53" fmla="*/ 288926 h 674688"/>
                <a:gd name="connsiteX54" fmla="*/ 460375 w 1047750"/>
                <a:gd name="connsiteY54" fmla="*/ 307976 h 674688"/>
                <a:gd name="connsiteX55" fmla="*/ 444500 w 1047750"/>
                <a:gd name="connsiteY55" fmla="*/ 328613 h 674688"/>
                <a:gd name="connsiteX56" fmla="*/ 433388 w 1047750"/>
                <a:gd name="connsiteY56" fmla="*/ 350838 h 674688"/>
                <a:gd name="connsiteX57" fmla="*/ 434975 w 1047750"/>
                <a:gd name="connsiteY57" fmla="*/ 381001 h 674688"/>
                <a:gd name="connsiteX58" fmla="*/ 431800 w 1047750"/>
                <a:gd name="connsiteY58" fmla="*/ 404813 h 674688"/>
                <a:gd name="connsiteX59" fmla="*/ 427038 w 1047750"/>
                <a:gd name="connsiteY59" fmla="*/ 422276 h 674688"/>
                <a:gd name="connsiteX60" fmla="*/ 422275 w 1047750"/>
                <a:gd name="connsiteY60" fmla="*/ 442913 h 674688"/>
                <a:gd name="connsiteX61" fmla="*/ 415925 w 1047750"/>
                <a:gd name="connsiteY61" fmla="*/ 454026 h 674688"/>
                <a:gd name="connsiteX62" fmla="*/ 373063 w 1047750"/>
                <a:gd name="connsiteY62" fmla="*/ 488951 h 674688"/>
                <a:gd name="connsiteX0" fmla="*/ 373063 w 1047750"/>
                <a:gd name="connsiteY0" fmla="*/ 488951 h 674688"/>
                <a:gd name="connsiteX1" fmla="*/ 427038 w 1047750"/>
                <a:gd name="connsiteY1" fmla="*/ 523876 h 674688"/>
                <a:gd name="connsiteX2" fmla="*/ 449263 w 1047750"/>
                <a:gd name="connsiteY2" fmla="*/ 541338 h 674688"/>
                <a:gd name="connsiteX3" fmla="*/ 455613 w 1047750"/>
                <a:gd name="connsiteY3" fmla="*/ 561976 h 674688"/>
                <a:gd name="connsiteX4" fmla="*/ 463550 w 1047750"/>
                <a:gd name="connsiteY4" fmla="*/ 588963 h 674688"/>
                <a:gd name="connsiteX5" fmla="*/ 463550 w 1047750"/>
                <a:gd name="connsiteY5" fmla="*/ 609601 h 674688"/>
                <a:gd name="connsiteX6" fmla="*/ 452438 w 1047750"/>
                <a:gd name="connsiteY6" fmla="*/ 633413 h 674688"/>
                <a:gd name="connsiteX7" fmla="*/ 433388 w 1047750"/>
                <a:gd name="connsiteY7" fmla="*/ 655638 h 674688"/>
                <a:gd name="connsiteX8" fmla="*/ 409575 w 1047750"/>
                <a:gd name="connsiteY8" fmla="*/ 663576 h 674688"/>
                <a:gd name="connsiteX9" fmla="*/ 377825 w 1047750"/>
                <a:gd name="connsiteY9" fmla="*/ 674688 h 674688"/>
                <a:gd name="connsiteX10" fmla="*/ 357188 w 1047750"/>
                <a:gd name="connsiteY10" fmla="*/ 673101 h 674688"/>
                <a:gd name="connsiteX11" fmla="*/ 322263 w 1047750"/>
                <a:gd name="connsiteY11" fmla="*/ 668338 h 674688"/>
                <a:gd name="connsiteX12" fmla="*/ 301625 w 1047750"/>
                <a:gd name="connsiteY12" fmla="*/ 660401 h 674688"/>
                <a:gd name="connsiteX13" fmla="*/ 274638 w 1047750"/>
                <a:gd name="connsiteY13" fmla="*/ 652463 h 674688"/>
                <a:gd name="connsiteX14" fmla="*/ 250825 w 1047750"/>
                <a:gd name="connsiteY14" fmla="*/ 636588 h 674688"/>
                <a:gd name="connsiteX15" fmla="*/ 227013 w 1047750"/>
                <a:gd name="connsiteY15" fmla="*/ 625476 h 674688"/>
                <a:gd name="connsiteX16" fmla="*/ 200025 w 1047750"/>
                <a:gd name="connsiteY16" fmla="*/ 611188 h 674688"/>
                <a:gd name="connsiteX17" fmla="*/ 180975 w 1047750"/>
                <a:gd name="connsiteY17" fmla="*/ 593726 h 674688"/>
                <a:gd name="connsiteX18" fmla="*/ 166688 w 1047750"/>
                <a:gd name="connsiteY18" fmla="*/ 582613 h 674688"/>
                <a:gd name="connsiteX19" fmla="*/ 144463 w 1047750"/>
                <a:gd name="connsiteY19" fmla="*/ 573088 h 674688"/>
                <a:gd name="connsiteX20" fmla="*/ 117475 w 1047750"/>
                <a:gd name="connsiteY20" fmla="*/ 552451 h 674688"/>
                <a:gd name="connsiteX21" fmla="*/ 101600 w 1047750"/>
                <a:gd name="connsiteY21" fmla="*/ 542926 h 674688"/>
                <a:gd name="connsiteX22" fmla="*/ 93663 w 1047750"/>
                <a:gd name="connsiteY22" fmla="*/ 536576 h 674688"/>
                <a:gd name="connsiteX23" fmla="*/ 80963 w 1047750"/>
                <a:gd name="connsiteY23" fmla="*/ 534988 h 674688"/>
                <a:gd name="connsiteX24" fmla="*/ 55563 w 1047750"/>
                <a:gd name="connsiteY24" fmla="*/ 534988 h 674688"/>
                <a:gd name="connsiteX25" fmla="*/ 1588 w 1047750"/>
                <a:gd name="connsiteY25" fmla="*/ 500063 h 674688"/>
                <a:gd name="connsiteX26" fmla="*/ 49213 w 1047750"/>
                <a:gd name="connsiteY26" fmla="*/ 377826 h 674688"/>
                <a:gd name="connsiteX27" fmla="*/ 0 w 1047750"/>
                <a:gd name="connsiteY27" fmla="*/ 369888 h 674688"/>
                <a:gd name="connsiteX28" fmla="*/ 80963 w 1047750"/>
                <a:gd name="connsiteY28" fmla="*/ 106363 h 674688"/>
                <a:gd name="connsiteX29" fmla="*/ 255588 w 1047750"/>
                <a:gd name="connsiteY29" fmla="*/ 163513 h 674688"/>
                <a:gd name="connsiteX30" fmla="*/ 577850 w 1047750"/>
                <a:gd name="connsiteY30" fmla="*/ 38101 h 674688"/>
                <a:gd name="connsiteX31" fmla="*/ 823913 w 1047750"/>
                <a:gd name="connsiteY31" fmla="*/ 0 h 674688"/>
                <a:gd name="connsiteX32" fmla="*/ 829469 w 1047750"/>
                <a:gd name="connsiteY32" fmla="*/ 54770 h 674688"/>
                <a:gd name="connsiteX33" fmla="*/ 839787 w 1047750"/>
                <a:gd name="connsiteY33" fmla="*/ 104775 h 674688"/>
                <a:gd name="connsiteX34" fmla="*/ 840581 w 1047750"/>
                <a:gd name="connsiteY34" fmla="*/ 144464 h 674688"/>
                <a:gd name="connsiteX35" fmla="*/ 842963 w 1047750"/>
                <a:gd name="connsiteY35" fmla="*/ 173832 h 674688"/>
                <a:gd name="connsiteX36" fmla="*/ 842962 w 1047750"/>
                <a:gd name="connsiteY36" fmla="*/ 200819 h 674688"/>
                <a:gd name="connsiteX37" fmla="*/ 1044575 w 1047750"/>
                <a:gd name="connsiteY37" fmla="*/ 119063 h 674688"/>
                <a:gd name="connsiteX38" fmla="*/ 1047750 w 1047750"/>
                <a:gd name="connsiteY38" fmla="*/ 146051 h 674688"/>
                <a:gd name="connsiteX39" fmla="*/ 1008063 w 1047750"/>
                <a:gd name="connsiteY39" fmla="*/ 265113 h 674688"/>
                <a:gd name="connsiteX40" fmla="*/ 868363 w 1047750"/>
                <a:gd name="connsiteY40" fmla="*/ 244476 h 674688"/>
                <a:gd name="connsiteX41" fmla="*/ 806450 w 1047750"/>
                <a:gd name="connsiteY41" fmla="*/ 247651 h 674688"/>
                <a:gd name="connsiteX42" fmla="*/ 660400 w 1047750"/>
                <a:gd name="connsiteY42" fmla="*/ 235744 h 674688"/>
                <a:gd name="connsiteX43" fmla="*/ 658813 w 1047750"/>
                <a:gd name="connsiteY43" fmla="*/ 190501 h 674688"/>
                <a:gd name="connsiteX44" fmla="*/ 630238 w 1047750"/>
                <a:gd name="connsiteY44" fmla="*/ 193676 h 674688"/>
                <a:gd name="connsiteX45" fmla="*/ 619125 w 1047750"/>
                <a:gd name="connsiteY45" fmla="*/ 193676 h 674688"/>
                <a:gd name="connsiteX46" fmla="*/ 609600 w 1047750"/>
                <a:gd name="connsiteY46" fmla="*/ 195263 h 674688"/>
                <a:gd name="connsiteX47" fmla="*/ 582613 w 1047750"/>
                <a:gd name="connsiteY47" fmla="*/ 198438 h 674688"/>
                <a:gd name="connsiteX48" fmla="*/ 546100 w 1047750"/>
                <a:gd name="connsiteY48" fmla="*/ 206376 h 674688"/>
                <a:gd name="connsiteX49" fmla="*/ 523875 w 1047750"/>
                <a:gd name="connsiteY49" fmla="*/ 215901 h 674688"/>
                <a:gd name="connsiteX50" fmla="*/ 508000 w 1047750"/>
                <a:gd name="connsiteY50" fmla="*/ 228601 h 674688"/>
                <a:gd name="connsiteX51" fmla="*/ 501650 w 1047750"/>
                <a:gd name="connsiteY51" fmla="*/ 239713 h 674688"/>
                <a:gd name="connsiteX52" fmla="*/ 492125 w 1047750"/>
                <a:gd name="connsiteY52" fmla="*/ 268288 h 674688"/>
                <a:gd name="connsiteX53" fmla="*/ 481013 w 1047750"/>
                <a:gd name="connsiteY53" fmla="*/ 288926 h 674688"/>
                <a:gd name="connsiteX54" fmla="*/ 460375 w 1047750"/>
                <a:gd name="connsiteY54" fmla="*/ 307976 h 674688"/>
                <a:gd name="connsiteX55" fmla="*/ 444500 w 1047750"/>
                <a:gd name="connsiteY55" fmla="*/ 328613 h 674688"/>
                <a:gd name="connsiteX56" fmla="*/ 433388 w 1047750"/>
                <a:gd name="connsiteY56" fmla="*/ 350838 h 674688"/>
                <a:gd name="connsiteX57" fmla="*/ 434975 w 1047750"/>
                <a:gd name="connsiteY57" fmla="*/ 381001 h 674688"/>
                <a:gd name="connsiteX58" fmla="*/ 431800 w 1047750"/>
                <a:gd name="connsiteY58" fmla="*/ 404813 h 674688"/>
                <a:gd name="connsiteX59" fmla="*/ 427038 w 1047750"/>
                <a:gd name="connsiteY59" fmla="*/ 422276 h 674688"/>
                <a:gd name="connsiteX60" fmla="*/ 422275 w 1047750"/>
                <a:gd name="connsiteY60" fmla="*/ 442913 h 674688"/>
                <a:gd name="connsiteX61" fmla="*/ 415925 w 1047750"/>
                <a:gd name="connsiteY61" fmla="*/ 454026 h 674688"/>
                <a:gd name="connsiteX62" fmla="*/ 373063 w 1047750"/>
                <a:gd name="connsiteY62" fmla="*/ 488951 h 674688"/>
                <a:gd name="connsiteX0" fmla="*/ 373063 w 1047750"/>
                <a:gd name="connsiteY0" fmla="*/ 488951 h 674688"/>
                <a:gd name="connsiteX1" fmla="*/ 427038 w 1047750"/>
                <a:gd name="connsiteY1" fmla="*/ 523876 h 674688"/>
                <a:gd name="connsiteX2" fmla="*/ 449263 w 1047750"/>
                <a:gd name="connsiteY2" fmla="*/ 541338 h 674688"/>
                <a:gd name="connsiteX3" fmla="*/ 455613 w 1047750"/>
                <a:gd name="connsiteY3" fmla="*/ 561976 h 674688"/>
                <a:gd name="connsiteX4" fmla="*/ 463550 w 1047750"/>
                <a:gd name="connsiteY4" fmla="*/ 588963 h 674688"/>
                <a:gd name="connsiteX5" fmla="*/ 463550 w 1047750"/>
                <a:gd name="connsiteY5" fmla="*/ 609601 h 674688"/>
                <a:gd name="connsiteX6" fmla="*/ 452438 w 1047750"/>
                <a:gd name="connsiteY6" fmla="*/ 633413 h 674688"/>
                <a:gd name="connsiteX7" fmla="*/ 433388 w 1047750"/>
                <a:gd name="connsiteY7" fmla="*/ 655638 h 674688"/>
                <a:gd name="connsiteX8" fmla="*/ 409575 w 1047750"/>
                <a:gd name="connsiteY8" fmla="*/ 663576 h 674688"/>
                <a:gd name="connsiteX9" fmla="*/ 377825 w 1047750"/>
                <a:gd name="connsiteY9" fmla="*/ 674688 h 674688"/>
                <a:gd name="connsiteX10" fmla="*/ 357188 w 1047750"/>
                <a:gd name="connsiteY10" fmla="*/ 673101 h 674688"/>
                <a:gd name="connsiteX11" fmla="*/ 322263 w 1047750"/>
                <a:gd name="connsiteY11" fmla="*/ 668338 h 674688"/>
                <a:gd name="connsiteX12" fmla="*/ 301625 w 1047750"/>
                <a:gd name="connsiteY12" fmla="*/ 660401 h 674688"/>
                <a:gd name="connsiteX13" fmla="*/ 274638 w 1047750"/>
                <a:gd name="connsiteY13" fmla="*/ 652463 h 674688"/>
                <a:gd name="connsiteX14" fmla="*/ 250825 w 1047750"/>
                <a:gd name="connsiteY14" fmla="*/ 636588 h 674688"/>
                <a:gd name="connsiteX15" fmla="*/ 227013 w 1047750"/>
                <a:gd name="connsiteY15" fmla="*/ 625476 h 674688"/>
                <a:gd name="connsiteX16" fmla="*/ 200025 w 1047750"/>
                <a:gd name="connsiteY16" fmla="*/ 611188 h 674688"/>
                <a:gd name="connsiteX17" fmla="*/ 180975 w 1047750"/>
                <a:gd name="connsiteY17" fmla="*/ 593726 h 674688"/>
                <a:gd name="connsiteX18" fmla="*/ 166688 w 1047750"/>
                <a:gd name="connsiteY18" fmla="*/ 582613 h 674688"/>
                <a:gd name="connsiteX19" fmla="*/ 144463 w 1047750"/>
                <a:gd name="connsiteY19" fmla="*/ 573088 h 674688"/>
                <a:gd name="connsiteX20" fmla="*/ 117475 w 1047750"/>
                <a:gd name="connsiteY20" fmla="*/ 552451 h 674688"/>
                <a:gd name="connsiteX21" fmla="*/ 101600 w 1047750"/>
                <a:gd name="connsiteY21" fmla="*/ 542926 h 674688"/>
                <a:gd name="connsiteX22" fmla="*/ 93663 w 1047750"/>
                <a:gd name="connsiteY22" fmla="*/ 536576 h 674688"/>
                <a:gd name="connsiteX23" fmla="*/ 80963 w 1047750"/>
                <a:gd name="connsiteY23" fmla="*/ 534988 h 674688"/>
                <a:gd name="connsiteX24" fmla="*/ 55563 w 1047750"/>
                <a:gd name="connsiteY24" fmla="*/ 534988 h 674688"/>
                <a:gd name="connsiteX25" fmla="*/ 1588 w 1047750"/>
                <a:gd name="connsiteY25" fmla="*/ 500063 h 674688"/>
                <a:gd name="connsiteX26" fmla="*/ 49213 w 1047750"/>
                <a:gd name="connsiteY26" fmla="*/ 377826 h 674688"/>
                <a:gd name="connsiteX27" fmla="*/ 0 w 1047750"/>
                <a:gd name="connsiteY27" fmla="*/ 369888 h 674688"/>
                <a:gd name="connsiteX28" fmla="*/ 80963 w 1047750"/>
                <a:gd name="connsiteY28" fmla="*/ 106363 h 674688"/>
                <a:gd name="connsiteX29" fmla="*/ 255588 w 1047750"/>
                <a:gd name="connsiteY29" fmla="*/ 163513 h 674688"/>
                <a:gd name="connsiteX30" fmla="*/ 577850 w 1047750"/>
                <a:gd name="connsiteY30" fmla="*/ 38101 h 674688"/>
                <a:gd name="connsiteX31" fmla="*/ 823913 w 1047750"/>
                <a:gd name="connsiteY31" fmla="*/ 0 h 674688"/>
                <a:gd name="connsiteX32" fmla="*/ 829469 w 1047750"/>
                <a:gd name="connsiteY32" fmla="*/ 54770 h 674688"/>
                <a:gd name="connsiteX33" fmla="*/ 839787 w 1047750"/>
                <a:gd name="connsiteY33" fmla="*/ 104775 h 674688"/>
                <a:gd name="connsiteX34" fmla="*/ 840581 w 1047750"/>
                <a:gd name="connsiteY34" fmla="*/ 144464 h 674688"/>
                <a:gd name="connsiteX35" fmla="*/ 842963 w 1047750"/>
                <a:gd name="connsiteY35" fmla="*/ 173832 h 674688"/>
                <a:gd name="connsiteX36" fmla="*/ 842962 w 1047750"/>
                <a:gd name="connsiteY36" fmla="*/ 200819 h 674688"/>
                <a:gd name="connsiteX37" fmla="*/ 1044575 w 1047750"/>
                <a:gd name="connsiteY37" fmla="*/ 119063 h 674688"/>
                <a:gd name="connsiteX38" fmla="*/ 1047750 w 1047750"/>
                <a:gd name="connsiteY38" fmla="*/ 146051 h 674688"/>
                <a:gd name="connsiteX39" fmla="*/ 1008063 w 1047750"/>
                <a:gd name="connsiteY39" fmla="*/ 265113 h 674688"/>
                <a:gd name="connsiteX40" fmla="*/ 868363 w 1047750"/>
                <a:gd name="connsiteY40" fmla="*/ 244476 h 674688"/>
                <a:gd name="connsiteX41" fmla="*/ 713581 w 1047750"/>
                <a:gd name="connsiteY41" fmla="*/ 214314 h 674688"/>
                <a:gd name="connsiteX42" fmla="*/ 660400 w 1047750"/>
                <a:gd name="connsiteY42" fmla="*/ 235744 h 674688"/>
                <a:gd name="connsiteX43" fmla="*/ 658813 w 1047750"/>
                <a:gd name="connsiteY43" fmla="*/ 190501 h 674688"/>
                <a:gd name="connsiteX44" fmla="*/ 630238 w 1047750"/>
                <a:gd name="connsiteY44" fmla="*/ 193676 h 674688"/>
                <a:gd name="connsiteX45" fmla="*/ 619125 w 1047750"/>
                <a:gd name="connsiteY45" fmla="*/ 193676 h 674688"/>
                <a:gd name="connsiteX46" fmla="*/ 609600 w 1047750"/>
                <a:gd name="connsiteY46" fmla="*/ 195263 h 674688"/>
                <a:gd name="connsiteX47" fmla="*/ 582613 w 1047750"/>
                <a:gd name="connsiteY47" fmla="*/ 198438 h 674688"/>
                <a:gd name="connsiteX48" fmla="*/ 546100 w 1047750"/>
                <a:gd name="connsiteY48" fmla="*/ 206376 h 674688"/>
                <a:gd name="connsiteX49" fmla="*/ 523875 w 1047750"/>
                <a:gd name="connsiteY49" fmla="*/ 215901 h 674688"/>
                <a:gd name="connsiteX50" fmla="*/ 508000 w 1047750"/>
                <a:gd name="connsiteY50" fmla="*/ 228601 h 674688"/>
                <a:gd name="connsiteX51" fmla="*/ 501650 w 1047750"/>
                <a:gd name="connsiteY51" fmla="*/ 239713 h 674688"/>
                <a:gd name="connsiteX52" fmla="*/ 492125 w 1047750"/>
                <a:gd name="connsiteY52" fmla="*/ 268288 h 674688"/>
                <a:gd name="connsiteX53" fmla="*/ 481013 w 1047750"/>
                <a:gd name="connsiteY53" fmla="*/ 288926 h 674688"/>
                <a:gd name="connsiteX54" fmla="*/ 460375 w 1047750"/>
                <a:gd name="connsiteY54" fmla="*/ 307976 h 674688"/>
                <a:gd name="connsiteX55" fmla="*/ 444500 w 1047750"/>
                <a:gd name="connsiteY55" fmla="*/ 328613 h 674688"/>
                <a:gd name="connsiteX56" fmla="*/ 433388 w 1047750"/>
                <a:gd name="connsiteY56" fmla="*/ 350838 h 674688"/>
                <a:gd name="connsiteX57" fmla="*/ 434975 w 1047750"/>
                <a:gd name="connsiteY57" fmla="*/ 381001 h 674688"/>
                <a:gd name="connsiteX58" fmla="*/ 431800 w 1047750"/>
                <a:gd name="connsiteY58" fmla="*/ 404813 h 674688"/>
                <a:gd name="connsiteX59" fmla="*/ 427038 w 1047750"/>
                <a:gd name="connsiteY59" fmla="*/ 422276 h 674688"/>
                <a:gd name="connsiteX60" fmla="*/ 422275 w 1047750"/>
                <a:gd name="connsiteY60" fmla="*/ 442913 h 674688"/>
                <a:gd name="connsiteX61" fmla="*/ 415925 w 1047750"/>
                <a:gd name="connsiteY61" fmla="*/ 454026 h 674688"/>
                <a:gd name="connsiteX62" fmla="*/ 373063 w 1047750"/>
                <a:gd name="connsiteY62" fmla="*/ 488951 h 674688"/>
                <a:gd name="connsiteX0" fmla="*/ 373063 w 1047750"/>
                <a:gd name="connsiteY0" fmla="*/ 488951 h 674688"/>
                <a:gd name="connsiteX1" fmla="*/ 427038 w 1047750"/>
                <a:gd name="connsiteY1" fmla="*/ 523876 h 674688"/>
                <a:gd name="connsiteX2" fmla="*/ 449263 w 1047750"/>
                <a:gd name="connsiteY2" fmla="*/ 541338 h 674688"/>
                <a:gd name="connsiteX3" fmla="*/ 455613 w 1047750"/>
                <a:gd name="connsiteY3" fmla="*/ 561976 h 674688"/>
                <a:gd name="connsiteX4" fmla="*/ 463550 w 1047750"/>
                <a:gd name="connsiteY4" fmla="*/ 588963 h 674688"/>
                <a:gd name="connsiteX5" fmla="*/ 463550 w 1047750"/>
                <a:gd name="connsiteY5" fmla="*/ 609601 h 674688"/>
                <a:gd name="connsiteX6" fmla="*/ 452438 w 1047750"/>
                <a:gd name="connsiteY6" fmla="*/ 633413 h 674688"/>
                <a:gd name="connsiteX7" fmla="*/ 433388 w 1047750"/>
                <a:gd name="connsiteY7" fmla="*/ 655638 h 674688"/>
                <a:gd name="connsiteX8" fmla="*/ 409575 w 1047750"/>
                <a:gd name="connsiteY8" fmla="*/ 663576 h 674688"/>
                <a:gd name="connsiteX9" fmla="*/ 377825 w 1047750"/>
                <a:gd name="connsiteY9" fmla="*/ 674688 h 674688"/>
                <a:gd name="connsiteX10" fmla="*/ 357188 w 1047750"/>
                <a:gd name="connsiteY10" fmla="*/ 673101 h 674688"/>
                <a:gd name="connsiteX11" fmla="*/ 322263 w 1047750"/>
                <a:gd name="connsiteY11" fmla="*/ 668338 h 674688"/>
                <a:gd name="connsiteX12" fmla="*/ 301625 w 1047750"/>
                <a:gd name="connsiteY12" fmla="*/ 660401 h 674688"/>
                <a:gd name="connsiteX13" fmla="*/ 274638 w 1047750"/>
                <a:gd name="connsiteY13" fmla="*/ 652463 h 674688"/>
                <a:gd name="connsiteX14" fmla="*/ 250825 w 1047750"/>
                <a:gd name="connsiteY14" fmla="*/ 636588 h 674688"/>
                <a:gd name="connsiteX15" fmla="*/ 227013 w 1047750"/>
                <a:gd name="connsiteY15" fmla="*/ 625476 h 674688"/>
                <a:gd name="connsiteX16" fmla="*/ 200025 w 1047750"/>
                <a:gd name="connsiteY16" fmla="*/ 611188 h 674688"/>
                <a:gd name="connsiteX17" fmla="*/ 180975 w 1047750"/>
                <a:gd name="connsiteY17" fmla="*/ 593726 h 674688"/>
                <a:gd name="connsiteX18" fmla="*/ 166688 w 1047750"/>
                <a:gd name="connsiteY18" fmla="*/ 582613 h 674688"/>
                <a:gd name="connsiteX19" fmla="*/ 144463 w 1047750"/>
                <a:gd name="connsiteY19" fmla="*/ 573088 h 674688"/>
                <a:gd name="connsiteX20" fmla="*/ 117475 w 1047750"/>
                <a:gd name="connsiteY20" fmla="*/ 552451 h 674688"/>
                <a:gd name="connsiteX21" fmla="*/ 101600 w 1047750"/>
                <a:gd name="connsiteY21" fmla="*/ 542926 h 674688"/>
                <a:gd name="connsiteX22" fmla="*/ 93663 w 1047750"/>
                <a:gd name="connsiteY22" fmla="*/ 536576 h 674688"/>
                <a:gd name="connsiteX23" fmla="*/ 80963 w 1047750"/>
                <a:gd name="connsiteY23" fmla="*/ 534988 h 674688"/>
                <a:gd name="connsiteX24" fmla="*/ 55563 w 1047750"/>
                <a:gd name="connsiteY24" fmla="*/ 534988 h 674688"/>
                <a:gd name="connsiteX25" fmla="*/ 1588 w 1047750"/>
                <a:gd name="connsiteY25" fmla="*/ 500063 h 674688"/>
                <a:gd name="connsiteX26" fmla="*/ 49213 w 1047750"/>
                <a:gd name="connsiteY26" fmla="*/ 377826 h 674688"/>
                <a:gd name="connsiteX27" fmla="*/ 0 w 1047750"/>
                <a:gd name="connsiteY27" fmla="*/ 369888 h 674688"/>
                <a:gd name="connsiteX28" fmla="*/ 80963 w 1047750"/>
                <a:gd name="connsiteY28" fmla="*/ 106363 h 674688"/>
                <a:gd name="connsiteX29" fmla="*/ 255588 w 1047750"/>
                <a:gd name="connsiteY29" fmla="*/ 163513 h 674688"/>
                <a:gd name="connsiteX30" fmla="*/ 577850 w 1047750"/>
                <a:gd name="connsiteY30" fmla="*/ 38101 h 674688"/>
                <a:gd name="connsiteX31" fmla="*/ 823913 w 1047750"/>
                <a:gd name="connsiteY31" fmla="*/ 0 h 674688"/>
                <a:gd name="connsiteX32" fmla="*/ 829469 w 1047750"/>
                <a:gd name="connsiteY32" fmla="*/ 54770 h 674688"/>
                <a:gd name="connsiteX33" fmla="*/ 839787 w 1047750"/>
                <a:gd name="connsiteY33" fmla="*/ 104775 h 674688"/>
                <a:gd name="connsiteX34" fmla="*/ 840581 w 1047750"/>
                <a:gd name="connsiteY34" fmla="*/ 144464 h 674688"/>
                <a:gd name="connsiteX35" fmla="*/ 842963 w 1047750"/>
                <a:gd name="connsiteY35" fmla="*/ 173832 h 674688"/>
                <a:gd name="connsiteX36" fmla="*/ 842962 w 1047750"/>
                <a:gd name="connsiteY36" fmla="*/ 200819 h 674688"/>
                <a:gd name="connsiteX37" fmla="*/ 1044575 w 1047750"/>
                <a:gd name="connsiteY37" fmla="*/ 119063 h 674688"/>
                <a:gd name="connsiteX38" fmla="*/ 1047750 w 1047750"/>
                <a:gd name="connsiteY38" fmla="*/ 146051 h 674688"/>
                <a:gd name="connsiteX39" fmla="*/ 1008063 w 1047750"/>
                <a:gd name="connsiteY39" fmla="*/ 265113 h 674688"/>
                <a:gd name="connsiteX40" fmla="*/ 751681 w 1047750"/>
                <a:gd name="connsiteY40" fmla="*/ 203995 h 674688"/>
                <a:gd name="connsiteX41" fmla="*/ 713581 w 1047750"/>
                <a:gd name="connsiteY41" fmla="*/ 214314 h 674688"/>
                <a:gd name="connsiteX42" fmla="*/ 660400 w 1047750"/>
                <a:gd name="connsiteY42" fmla="*/ 235744 h 674688"/>
                <a:gd name="connsiteX43" fmla="*/ 658813 w 1047750"/>
                <a:gd name="connsiteY43" fmla="*/ 190501 h 674688"/>
                <a:gd name="connsiteX44" fmla="*/ 630238 w 1047750"/>
                <a:gd name="connsiteY44" fmla="*/ 193676 h 674688"/>
                <a:gd name="connsiteX45" fmla="*/ 619125 w 1047750"/>
                <a:gd name="connsiteY45" fmla="*/ 193676 h 674688"/>
                <a:gd name="connsiteX46" fmla="*/ 609600 w 1047750"/>
                <a:gd name="connsiteY46" fmla="*/ 195263 h 674688"/>
                <a:gd name="connsiteX47" fmla="*/ 582613 w 1047750"/>
                <a:gd name="connsiteY47" fmla="*/ 198438 h 674688"/>
                <a:gd name="connsiteX48" fmla="*/ 546100 w 1047750"/>
                <a:gd name="connsiteY48" fmla="*/ 206376 h 674688"/>
                <a:gd name="connsiteX49" fmla="*/ 523875 w 1047750"/>
                <a:gd name="connsiteY49" fmla="*/ 215901 h 674688"/>
                <a:gd name="connsiteX50" fmla="*/ 508000 w 1047750"/>
                <a:gd name="connsiteY50" fmla="*/ 228601 h 674688"/>
                <a:gd name="connsiteX51" fmla="*/ 501650 w 1047750"/>
                <a:gd name="connsiteY51" fmla="*/ 239713 h 674688"/>
                <a:gd name="connsiteX52" fmla="*/ 492125 w 1047750"/>
                <a:gd name="connsiteY52" fmla="*/ 268288 h 674688"/>
                <a:gd name="connsiteX53" fmla="*/ 481013 w 1047750"/>
                <a:gd name="connsiteY53" fmla="*/ 288926 h 674688"/>
                <a:gd name="connsiteX54" fmla="*/ 460375 w 1047750"/>
                <a:gd name="connsiteY54" fmla="*/ 307976 h 674688"/>
                <a:gd name="connsiteX55" fmla="*/ 444500 w 1047750"/>
                <a:gd name="connsiteY55" fmla="*/ 328613 h 674688"/>
                <a:gd name="connsiteX56" fmla="*/ 433388 w 1047750"/>
                <a:gd name="connsiteY56" fmla="*/ 350838 h 674688"/>
                <a:gd name="connsiteX57" fmla="*/ 434975 w 1047750"/>
                <a:gd name="connsiteY57" fmla="*/ 381001 h 674688"/>
                <a:gd name="connsiteX58" fmla="*/ 431800 w 1047750"/>
                <a:gd name="connsiteY58" fmla="*/ 404813 h 674688"/>
                <a:gd name="connsiteX59" fmla="*/ 427038 w 1047750"/>
                <a:gd name="connsiteY59" fmla="*/ 422276 h 674688"/>
                <a:gd name="connsiteX60" fmla="*/ 422275 w 1047750"/>
                <a:gd name="connsiteY60" fmla="*/ 442913 h 674688"/>
                <a:gd name="connsiteX61" fmla="*/ 415925 w 1047750"/>
                <a:gd name="connsiteY61" fmla="*/ 454026 h 674688"/>
                <a:gd name="connsiteX62" fmla="*/ 373063 w 1047750"/>
                <a:gd name="connsiteY62" fmla="*/ 488951 h 674688"/>
                <a:gd name="connsiteX0" fmla="*/ 373063 w 1047750"/>
                <a:gd name="connsiteY0" fmla="*/ 488951 h 674688"/>
                <a:gd name="connsiteX1" fmla="*/ 427038 w 1047750"/>
                <a:gd name="connsiteY1" fmla="*/ 523876 h 674688"/>
                <a:gd name="connsiteX2" fmla="*/ 449263 w 1047750"/>
                <a:gd name="connsiteY2" fmla="*/ 541338 h 674688"/>
                <a:gd name="connsiteX3" fmla="*/ 455613 w 1047750"/>
                <a:gd name="connsiteY3" fmla="*/ 561976 h 674688"/>
                <a:gd name="connsiteX4" fmla="*/ 463550 w 1047750"/>
                <a:gd name="connsiteY4" fmla="*/ 588963 h 674688"/>
                <a:gd name="connsiteX5" fmla="*/ 463550 w 1047750"/>
                <a:gd name="connsiteY5" fmla="*/ 609601 h 674688"/>
                <a:gd name="connsiteX6" fmla="*/ 452438 w 1047750"/>
                <a:gd name="connsiteY6" fmla="*/ 633413 h 674688"/>
                <a:gd name="connsiteX7" fmla="*/ 433388 w 1047750"/>
                <a:gd name="connsiteY7" fmla="*/ 655638 h 674688"/>
                <a:gd name="connsiteX8" fmla="*/ 409575 w 1047750"/>
                <a:gd name="connsiteY8" fmla="*/ 663576 h 674688"/>
                <a:gd name="connsiteX9" fmla="*/ 377825 w 1047750"/>
                <a:gd name="connsiteY9" fmla="*/ 674688 h 674688"/>
                <a:gd name="connsiteX10" fmla="*/ 357188 w 1047750"/>
                <a:gd name="connsiteY10" fmla="*/ 673101 h 674688"/>
                <a:gd name="connsiteX11" fmla="*/ 322263 w 1047750"/>
                <a:gd name="connsiteY11" fmla="*/ 668338 h 674688"/>
                <a:gd name="connsiteX12" fmla="*/ 301625 w 1047750"/>
                <a:gd name="connsiteY12" fmla="*/ 660401 h 674688"/>
                <a:gd name="connsiteX13" fmla="*/ 274638 w 1047750"/>
                <a:gd name="connsiteY13" fmla="*/ 652463 h 674688"/>
                <a:gd name="connsiteX14" fmla="*/ 250825 w 1047750"/>
                <a:gd name="connsiteY14" fmla="*/ 636588 h 674688"/>
                <a:gd name="connsiteX15" fmla="*/ 227013 w 1047750"/>
                <a:gd name="connsiteY15" fmla="*/ 625476 h 674688"/>
                <a:gd name="connsiteX16" fmla="*/ 200025 w 1047750"/>
                <a:gd name="connsiteY16" fmla="*/ 611188 h 674688"/>
                <a:gd name="connsiteX17" fmla="*/ 180975 w 1047750"/>
                <a:gd name="connsiteY17" fmla="*/ 593726 h 674688"/>
                <a:gd name="connsiteX18" fmla="*/ 166688 w 1047750"/>
                <a:gd name="connsiteY18" fmla="*/ 582613 h 674688"/>
                <a:gd name="connsiteX19" fmla="*/ 144463 w 1047750"/>
                <a:gd name="connsiteY19" fmla="*/ 573088 h 674688"/>
                <a:gd name="connsiteX20" fmla="*/ 117475 w 1047750"/>
                <a:gd name="connsiteY20" fmla="*/ 552451 h 674688"/>
                <a:gd name="connsiteX21" fmla="*/ 101600 w 1047750"/>
                <a:gd name="connsiteY21" fmla="*/ 542926 h 674688"/>
                <a:gd name="connsiteX22" fmla="*/ 93663 w 1047750"/>
                <a:gd name="connsiteY22" fmla="*/ 536576 h 674688"/>
                <a:gd name="connsiteX23" fmla="*/ 80963 w 1047750"/>
                <a:gd name="connsiteY23" fmla="*/ 534988 h 674688"/>
                <a:gd name="connsiteX24" fmla="*/ 55563 w 1047750"/>
                <a:gd name="connsiteY24" fmla="*/ 534988 h 674688"/>
                <a:gd name="connsiteX25" fmla="*/ 1588 w 1047750"/>
                <a:gd name="connsiteY25" fmla="*/ 500063 h 674688"/>
                <a:gd name="connsiteX26" fmla="*/ 49213 w 1047750"/>
                <a:gd name="connsiteY26" fmla="*/ 377826 h 674688"/>
                <a:gd name="connsiteX27" fmla="*/ 0 w 1047750"/>
                <a:gd name="connsiteY27" fmla="*/ 369888 h 674688"/>
                <a:gd name="connsiteX28" fmla="*/ 80963 w 1047750"/>
                <a:gd name="connsiteY28" fmla="*/ 106363 h 674688"/>
                <a:gd name="connsiteX29" fmla="*/ 255588 w 1047750"/>
                <a:gd name="connsiteY29" fmla="*/ 163513 h 674688"/>
                <a:gd name="connsiteX30" fmla="*/ 577850 w 1047750"/>
                <a:gd name="connsiteY30" fmla="*/ 38101 h 674688"/>
                <a:gd name="connsiteX31" fmla="*/ 823913 w 1047750"/>
                <a:gd name="connsiteY31" fmla="*/ 0 h 674688"/>
                <a:gd name="connsiteX32" fmla="*/ 829469 w 1047750"/>
                <a:gd name="connsiteY32" fmla="*/ 54770 h 674688"/>
                <a:gd name="connsiteX33" fmla="*/ 839787 w 1047750"/>
                <a:gd name="connsiteY33" fmla="*/ 104775 h 674688"/>
                <a:gd name="connsiteX34" fmla="*/ 840581 w 1047750"/>
                <a:gd name="connsiteY34" fmla="*/ 144464 h 674688"/>
                <a:gd name="connsiteX35" fmla="*/ 842963 w 1047750"/>
                <a:gd name="connsiteY35" fmla="*/ 173832 h 674688"/>
                <a:gd name="connsiteX36" fmla="*/ 842962 w 1047750"/>
                <a:gd name="connsiteY36" fmla="*/ 200819 h 674688"/>
                <a:gd name="connsiteX37" fmla="*/ 1044575 w 1047750"/>
                <a:gd name="connsiteY37" fmla="*/ 119063 h 674688"/>
                <a:gd name="connsiteX38" fmla="*/ 1047750 w 1047750"/>
                <a:gd name="connsiteY38" fmla="*/ 146051 h 674688"/>
                <a:gd name="connsiteX39" fmla="*/ 788988 w 1047750"/>
                <a:gd name="connsiteY39" fmla="*/ 207963 h 674688"/>
                <a:gd name="connsiteX40" fmla="*/ 751681 w 1047750"/>
                <a:gd name="connsiteY40" fmla="*/ 203995 h 674688"/>
                <a:gd name="connsiteX41" fmla="*/ 713581 w 1047750"/>
                <a:gd name="connsiteY41" fmla="*/ 214314 h 674688"/>
                <a:gd name="connsiteX42" fmla="*/ 660400 w 1047750"/>
                <a:gd name="connsiteY42" fmla="*/ 235744 h 674688"/>
                <a:gd name="connsiteX43" fmla="*/ 658813 w 1047750"/>
                <a:gd name="connsiteY43" fmla="*/ 190501 h 674688"/>
                <a:gd name="connsiteX44" fmla="*/ 630238 w 1047750"/>
                <a:gd name="connsiteY44" fmla="*/ 193676 h 674688"/>
                <a:gd name="connsiteX45" fmla="*/ 619125 w 1047750"/>
                <a:gd name="connsiteY45" fmla="*/ 193676 h 674688"/>
                <a:gd name="connsiteX46" fmla="*/ 609600 w 1047750"/>
                <a:gd name="connsiteY46" fmla="*/ 195263 h 674688"/>
                <a:gd name="connsiteX47" fmla="*/ 582613 w 1047750"/>
                <a:gd name="connsiteY47" fmla="*/ 198438 h 674688"/>
                <a:gd name="connsiteX48" fmla="*/ 546100 w 1047750"/>
                <a:gd name="connsiteY48" fmla="*/ 206376 h 674688"/>
                <a:gd name="connsiteX49" fmla="*/ 523875 w 1047750"/>
                <a:gd name="connsiteY49" fmla="*/ 215901 h 674688"/>
                <a:gd name="connsiteX50" fmla="*/ 508000 w 1047750"/>
                <a:gd name="connsiteY50" fmla="*/ 228601 h 674688"/>
                <a:gd name="connsiteX51" fmla="*/ 501650 w 1047750"/>
                <a:gd name="connsiteY51" fmla="*/ 239713 h 674688"/>
                <a:gd name="connsiteX52" fmla="*/ 492125 w 1047750"/>
                <a:gd name="connsiteY52" fmla="*/ 268288 h 674688"/>
                <a:gd name="connsiteX53" fmla="*/ 481013 w 1047750"/>
                <a:gd name="connsiteY53" fmla="*/ 288926 h 674688"/>
                <a:gd name="connsiteX54" fmla="*/ 460375 w 1047750"/>
                <a:gd name="connsiteY54" fmla="*/ 307976 h 674688"/>
                <a:gd name="connsiteX55" fmla="*/ 444500 w 1047750"/>
                <a:gd name="connsiteY55" fmla="*/ 328613 h 674688"/>
                <a:gd name="connsiteX56" fmla="*/ 433388 w 1047750"/>
                <a:gd name="connsiteY56" fmla="*/ 350838 h 674688"/>
                <a:gd name="connsiteX57" fmla="*/ 434975 w 1047750"/>
                <a:gd name="connsiteY57" fmla="*/ 381001 h 674688"/>
                <a:gd name="connsiteX58" fmla="*/ 431800 w 1047750"/>
                <a:gd name="connsiteY58" fmla="*/ 404813 h 674688"/>
                <a:gd name="connsiteX59" fmla="*/ 427038 w 1047750"/>
                <a:gd name="connsiteY59" fmla="*/ 422276 h 674688"/>
                <a:gd name="connsiteX60" fmla="*/ 422275 w 1047750"/>
                <a:gd name="connsiteY60" fmla="*/ 442913 h 674688"/>
                <a:gd name="connsiteX61" fmla="*/ 415925 w 1047750"/>
                <a:gd name="connsiteY61" fmla="*/ 454026 h 674688"/>
                <a:gd name="connsiteX62" fmla="*/ 373063 w 1047750"/>
                <a:gd name="connsiteY62" fmla="*/ 488951 h 674688"/>
                <a:gd name="connsiteX0" fmla="*/ 373063 w 1044575"/>
                <a:gd name="connsiteY0" fmla="*/ 488951 h 674688"/>
                <a:gd name="connsiteX1" fmla="*/ 427038 w 1044575"/>
                <a:gd name="connsiteY1" fmla="*/ 523876 h 674688"/>
                <a:gd name="connsiteX2" fmla="*/ 449263 w 1044575"/>
                <a:gd name="connsiteY2" fmla="*/ 541338 h 674688"/>
                <a:gd name="connsiteX3" fmla="*/ 455613 w 1044575"/>
                <a:gd name="connsiteY3" fmla="*/ 561976 h 674688"/>
                <a:gd name="connsiteX4" fmla="*/ 463550 w 1044575"/>
                <a:gd name="connsiteY4" fmla="*/ 588963 h 674688"/>
                <a:gd name="connsiteX5" fmla="*/ 463550 w 1044575"/>
                <a:gd name="connsiteY5" fmla="*/ 609601 h 674688"/>
                <a:gd name="connsiteX6" fmla="*/ 452438 w 1044575"/>
                <a:gd name="connsiteY6" fmla="*/ 633413 h 674688"/>
                <a:gd name="connsiteX7" fmla="*/ 433388 w 1044575"/>
                <a:gd name="connsiteY7" fmla="*/ 655638 h 674688"/>
                <a:gd name="connsiteX8" fmla="*/ 409575 w 1044575"/>
                <a:gd name="connsiteY8" fmla="*/ 663576 h 674688"/>
                <a:gd name="connsiteX9" fmla="*/ 377825 w 1044575"/>
                <a:gd name="connsiteY9" fmla="*/ 674688 h 674688"/>
                <a:gd name="connsiteX10" fmla="*/ 357188 w 1044575"/>
                <a:gd name="connsiteY10" fmla="*/ 673101 h 674688"/>
                <a:gd name="connsiteX11" fmla="*/ 322263 w 1044575"/>
                <a:gd name="connsiteY11" fmla="*/ 668338 h 674688"/>
                <a:gd name="connsiteX12" fmla="*/ 301625 w 1044575"/>
                <a:gd name="connsiteY12" fmla="*/ 660401 h 674688"/>
                <a:gd name="connsiteX13" fmla="*/ 274638 w 1044575"/>
                <a:gd name="connsiteY13" fmla="*/ 652463 h 674688"/>
                <a:gd name="connsiteX14" fmla="*/ 250825 w 1044575"/>
                <a:gd name="connsiteY14" fmla="*/ 636588 h 674688"/>
                <a:gd name="connsiteX15" fmla="*/ 227013 w 1044575"/>
                <a:gd name="connsiteY15" fmla="*/ 625476 h 674688"/>
                <a:gd name="connsiteX16" fmla="*/ 200025 w 1044575"/>
                <a:gd name="connsiteY16" fmla="*/ 611188 h 674688"/>
                <a:gd name="connsiteX17" fmla="*/ 180975 w 1044575"/>
                <a:gd name="connsiteY17" fmla="*/ 593726 h 674688"/>
                <a:gd name="connsiteX18" fmla="*/ 166688 w 1044575"/>
                <a:gd name="connsiteY18" fmla="*/ 582613 h 674688"/>
                <a:gd name="connsiteX19" fmla="*/ 144463 w 1044575"/>
                <a:gd name="connsiteY19" fmla="*/ 573088 h 674688"/>
                <a:gd name="connsiteX20" fmla="*/ 117475 w 1044575"/>
                <a:gd name="connsiteY20" fmla="*/ 552451 h 674688"/>
                <a:gd name="connsiteX21" fmla="*/ 101600 w 1044575"/>
                <a:gd name="connsiteY21" fmla="*/ 542926 h 674688"/>
                <a:gd name="connsiteX22" fmla="*/ 93663 w 1044575"/>
                <a:gd name="connsiteY22" fmla="*/ 536576 h 674688"/>
                <a:gd name="connsiteX23" fmla="*/ 80963 w 1044575"/>
                <a:gd name="connsiteY23" fmla="*/ 534988 h 674688"/>
                <a:gd name="connsiteX24" fmla="*/ 55563 w 1044575"/>
                <a:gd name="connsiteY24" fmla="*/ 534988 h 674688"/>
                <a:gd name="connsiteX25" fmla="*/ 1588 w 1044575"/>
                <a:gd name="connsiteY25" fmla="*/ 500063 h 674688"/>
                <a:gd name="connsiteX26" fmla="*/ 49213 w 1044575"/>
                <a:gd name="connsiteY26" fmla="*/ 377826 h 674688"/>
                <a:gd name="connsiteX27" fmla="*/ 0 w 1044575"/>
                <a:gd name="connsiteY27" fmla="*/ 369888 h 674688"/>
                <a:gd name="connsiteX28" fmla="*/ 80963 w 1044575"/>
                <a:gd name="connsiteY28" fmla="*/ 106363 h 674688"/>
                <a:gd name="connsiteX29" fmla="*/ 255588 w 1044575"/>
                <a:gd name="connsiteY29" fmla="*/ 163513 h 674688"/>
                <a:gd name="connsiteX30" fmla="*/ 577850 w 1044575"/>
                <a:gd name="connsiteY30" fmla="*/ 38101 h 674688"/>
                <a:gd name="connsiteX31" fmla="*/ 823913 w 1044575"/>
                <a:gd name="connsiteY31" fmla="*/ 0 h 674688"/>
                <a:gd name="connsiteX32" fmla="*/ 829469 w 1044575"/>
                <a:gd name="connsiteY32" fmla="*/ 54770 h 674688"/>
                <a:gd name="connsiteX33" fmla="*/ 839787 w 1044575"/>
                <a:gd name="connsiteY33" fmla="*/ 104775 h 674688"/>
                <a:gd name="connsiteX34" fmla="*/ 840581 w 1044575"/>
                <a:gd name="connsiteY34" fmla="*/ 144464 h 674688"/>
                <a:gd name="connsiteX35" fmla="*/ 842963 w 1044575"/>
                <a:gd name="connsiteY35" fmla="*/ 173832 h 674688"/>
                <a:gd name="connsiteX36" fmla="*/ 842962 w 1044575"/>
                <a:gd name="connsiteY36" fmla="*/ 200819 h 674688"/>
                <a:gd name="connsiteX37" fmla="*/ 1044575 w 1044575"/>
                <a:gd name="connsiteY37" fmla="*/ 119063 h 674688"/>
                <a:gd name="connsiteX38" fmla="*/ 816769 w 1044575"/>
                <a:gd name="connsiteY38" fmla="*/ 198439 h 674688"/>
                <a:gd name="connsiteX39" fmla="*/ 788988 w 1044575"/>
                <a:gd name="connsiteY39" fmla="*/ 207963 h 674688"/>
                <a:gd name="connsiteX40" fmla="*/ 751681 w 1044575"/>
                <a:gd name="connsiteY40" fmla="*/ 203995 h 674688"/>
                <a:gd name="connsiteX41" fmla="*/ 713581 w 1044575"/>
                <a:gd name="connsiteY41" fmla="*/ 214314 h 674688"/>
                <a:gd name="connsiteX42" fmla="*/ 660400 w 1044575"/>
                <a:gd name="connsiteY42" fmla="*/ 235744 h 674688"/>
                <a:gd name="connsiteX43" fmla="*/ 658813 w 1044575"/>
                <a:gd name="connsiteY43" fmla="*/ 190501 h 674688"/>
                <a:gd name="connsiteX44" fmla="*/ 630238 w 1044575"/>
                <a:gd name="connsiteY44" fmla="*/ 193676 h 674688"/>
                <a:gd name="connsiteX45" fmla="*/ 619125 w 1044575"/>
                <a:gd name="connsiteY45" fmla="*/ 193676 h 674688"/>
                <a:gd name="connsiteX46" fmla="*/ 609600 w 1044575"/>
                <a:gd name="connsiteY46" fmla="*/ 195263 h 674688"/>
                <a:gd name="connsiteX47" fmla="*/ 582613 w 1044575"/>
                <a:gd name="connsiteY47" fmla="*/ 198438 h 674688"/>
                <a:gd name="connsiteX48" fmla="*/ 546100 w 1044575"/>
                <a:gd name="connsiteY48" fmla="*/ 206376 h 674688"/>
                <a:gd name="connsiteX49" fmla="*/ 523875 w 1044575"/>
                <a:gd name="connsiteY49" fmla="*/ 215901 h 674688"/>
                <a:gd name="connsiteX50" fmla="*/ 508000 w 1044575"/>
                <a:gd name="connsiteY50" fmla="*/ 228601 h 674688"/>
                <a:gd name="connsiteX51" fmla="*/ 501650 w 1044575"/>
                <a:gd name="connsiteY51" fmla="*/ 239713 h 674688"/>
                <a:gd name="connsiteX52" fmla="*/ 492125 w 1044575"/>
                <a:gd name="connsiteY52" fmla="*/ 268288 h 674688"/>
                <a:gd name="connsiteX53" fmla="*/ 481013 w 1044575"/>
                <a:gd name="connsiteY53" fmla="*/ 288926 h 674688"/>
                <a:gd name="connsiteX54" fmla="*/ 460375 w 1044575"/>
                <a:gd name="connsiteY54" fmla="*/ 307976 h 674688"/>
                <a:gd name="connsiteX55" fmla="*/ 444500 w 1044575"/>
                <a:gd name="connsiteY55" fmla="*/ 328613 h 674688"/>
                <a:gd name="connsiteX56" fmla="*/ 433388 w 1044575"/>
                <a:gd name="connsiteY56" fmla="*/ 350838 h 674688"/>
                <a:gd name="connsiteX57" fmla="*/ 434975 w 1044575"/>
                <a:gd name="connsiteY57" fmla="*/ 381001 h 674688"/>
                <a:gd name="connsiteX58" fmla="*/ 431800 w 1044575"/>
                <a:gd name="connsiteY58" fmla="*/ 404813 h 674688"/>
                <a:gd name="connsiteX59" fmla="*/ 427038 w 1044575"/>
                <a:gd name="connsiteY59" fmla="*/ 422276 h 674688"/>
                <a:gd name="connsiteX60" fmla="*/ 422275 w 1044575"/>
                <a:gd name="connsiteY60" fmla="*/ 442913 h 674688"/>
                <a:gd name="connsiteX61" fmla="*/ 415925 w 1044575"/>
                <a:gd name="connsiteY61" fmla="*/ 454026 h 674688"/>
                <a:gd name="connsiteX62" fmla="*/ 373063 w 1044575"/>
                <a:gd name="connsiteY62" fmla="*/ 488951 h 674688"/>
                <a:gd name="connsiteX0" fmla="*/ 373063 w 851694"/>
                <a:gd name="connsiteY0" fmla="*/ 488951 h 674688"/>
                <a:gd name="connsiteX1" fmla="*/ 427038 w 851694"/>
                <a:gd name="connsiteY1" fmla="*/ 523876 h 674688"/>
                <a:gd name="connsiteX2" fmla="*/ 449263 w 851694"/>
                <a:gd name="connsiteY2" fmla="*/ 541338 h 674688"/>
                <a:gd name="connsiteX3" fmla="*/ 455613 w 851694"/>
                <a:gd name="connsiteY3" fmla="*/ 561976 h 674688"/>
                <a:gd name="connsiteX4" fmla="*/ 463550 w 851694"/>
                <a:gd name="connsiteY4" fmla="*/ 588963 h 674688"/>
                <a:gd name="connsiteX5" fmla="*/ 463550 w 851694"/>
                <a:gd name="connsiteY5" fmla="*/ 609601 h 674688"/>
                <a:gd name="connsiteX6" fmla="*/ 452438 w 851694"/>
                <a:gd name="connsiteY6" fmla="*/ 633413 h 674688"/>
                <a:gd name="connsiteX7" fmla="*/ 433388 w 851694"/>
                <a:gd name="connsiteY7" fmla="*/ 655638 h 674688"/>
                <a:gd name="connsiteX8" fmla="*/ 409575 w 851694"/>
                <a:gd name="connsiteY8" fmla="*/ 663576 h 674688"/>
                <a:gd name="connsiteX9" fmla="*/ 377825 w 851694"/>
                <a:gd name="connsiteY9" fmla="*/ 674688 h 674688"/>
                <a:gd name="connsiteX10" fmla="*/ 357188 w 851694"/>
                <a:gd name="connsiteY10" fmla="*/ 673101 h 674688"/>
                <a:gd name="connsiteX11" fmla="*/ 322263 w 851694"/>
                <a:gd name="connsiteY11" fmla="*/ 668338 h 674688"/>
                <a:gd name="connsiteX12" fmla="*/ 301625 w 851694"/>
                <a:gd name="connsiteY12" fmla="*/ 660401 h 674688"/>
                <a:gd name="connsiteX13" fmla="*/ 274638 w 851694"/>
                <a:gd name="connsiteY13" fmla="*/ 652463 h 674688"/>
                <a:gd name="connsiteX14" fmla="*/ 250825 w 851694"/>
                <a:gd name="connsiteY14" fmla="*/ 636588 h 674688"/>
                <a:gd name="connsiteX15" fmla="*/ 227013 w 851694"/>
                <a:gd name="connsiteY15" fmla="*/ 625476 h 674688"/>
                <a:gd name="connsiteX16" fmla="*/ 200025 w 851694"/>
                <a:gd name="connsiteY16" fmla="*/ 611188 h 674688"/>
                <a:gd name="connsiteX17" fmla="*/ 180975 w 851694"/>
                <a:gd name="connsiteY17" fmla="*/ 593726 h 674688"/>
                <a:gd name="connsiteX18" fmla="*/ 166688 w 851694"/>
                <a:gd name="connsiteY18" fmla="*/ 582613 h 674688"/>
                <a:gd name="connsiteX19" fmla="*/ 144463 w 851694"/>
                <a:gd name="connsiteY19" fmla="*/ 573088 h 674688"/>
                <a:gd name="connsiteX20" fmla="*/ 117475 w 851694"/>
                <a:gd name="connsiteY20" fmla="*/ 552451 h 674688"/>
                <a:gd name="connsiteX21" fmla="*/ 101600 w 851694"/>
                <a:gd name="connsiteY21" fmla="*/ 542926 h 674688"/>
                <a:gd name="connsiteX22" fmla="*/ 93663 w 851694"/>
                <a:gd name="connsiteY22" fmla="*/ 536576 h 674688"/>
                <a:gd name="connsiteX23" fmla="*/ 80963 w 851694"/>
                <a:gd name="connsiteY23" fmla="*/ 534988 h 674688"/>
                <a:gd name="connsiteX24" fmla="*/ 55563 w 851694"/>
                <a:gd name="connsiteY24" fmla="*/ 534988 h 674688"/>
                <a:gd name="connsiteX25" fmla="*/ 1588 w 851694"/>
                <a:gd name="connsiteY25" fmla="*/ 500063 h 674688"/>
                <a:gd name="connsiteX26" fmla="*/ 49213 w 851694"/>
                <a:gd name="connsiteY26" fmla="*/ 377826 h 674688"/>
                <a:gd name="connsiteX27" fmla="*/ 0 w 851694"/>
                <a:gd name="connsiteY27" fmla="*/ 369888 h 674688"/>
                <a:gd name="connsiteX28" fmla="*/ 80963 w 851694"/>
                <a:gd name="connsiteY28" fmla="*/ 106363 h 674688"/>
                <a:gd name="connsiteX29" fmla="*/ 255588 w 851694"/>
                <a:gd name="connsiteY29" fmla="*/ 163513 h 674688"/>
                <a:gd name="connsiteX30" fmla="*/ 577850 w 851694"/>
                <a:gd name="connsiteY30" fmla="*/ 38101 h 674688"/>
                <a:gd name="connsiteX31" fmla="*/ 823913 w 851694"/>
                <a:gd name="connsiteY31" fmla="*/ 0 h 674688"/>
                <a:gd name="connsiteX32" fmla="*/ 829469 w 851694"/>
                <a:gd name="connsiteY32" fmla="*/ 54770 h 674688"/>
                <a:gd name="connsiteX33" fmla="*/ 839787 w 851694"/>
                <a:gd name="connsiteY33" fmla="*/ 104775 h 674688"/>
                <a:gd name="connsiteX34" fmla="*/ 840581 w 851694"/>
                <a:gd name="connsiteY34" fmla="*/ 144464 h 674688"/>
                <a:gd name="connsiteX35" fmla="*/ 842963 w 851694"/>
                <a:gd name="connsiteY35" fmla="*/ 173832 h 674688"/>
                <a:gd name="connsiteX36" fmla="*/ 842962 w 851694"/>
                <a:gd name="connsiteY36" fmla="*/ 200819 h 674688"/>
                <a:gd name="connsiteX37" fmla="*/ 851694 w 851694"/>
                <a:gd name="connsiteY37" fmla="*/ 180975 h 674688"/>
                <a:gd name="connsiteX38" fmla="*/ 816769 w 851694"/>
                <a:gd name="connsiteY38" fmla="*/ 198439 h 674688"/>
                <a:gd name="connsiteX39" fmla="*/ 788988 w 851694"/>
                <a:gd name="connsiteY39" fmla="*/ 207963 h 674688"/>
                <a:gd name="connsiteX40" fmla="*/ 751681 w 851694"/>
                <a:gd name="connsiteY40" fmla="*/ 203995 h 674688"/>
                <a:gd name="connsiteX41" fmla="*/ 713581 w 851694"/>
                <a:gd name="connsiteY41" fmla="*/ 214314 h 674688"/>
                <a:gd name="connsiteX42" fmla="*/ 660400 w 851694"/>
                <a:gd name="connsiteY42" fmla="*/ 235744 h 674688"/>
                <a:gd name="connsiteX43" fmla="*/ 658813 w 851694"/>
                <a:gd name="connsiteY43" fmla="*/ 190501 h 674688"/>
                <a:gd name="connsiteX44" fmla="*/ 630238 w 851694"/>
                <a:gd name="connsiteY44" fmla="*/ 193676 h 674688"/>
                <a:gd name="connsiteX45" fmla="*/ 619125 w 851694"/>
                <a:gd name="connsiteY45" fmla="*/ 193676 h 674688"/>
                <a:gd name="connsiteX46" fmla="*/ 609600 w 851694"/>
                <a:gd name="connsiteY46" fmla="*/ 195263 h 674688"/>
                <a:gd name="connsiteX47" fmla="*/ 582613 w 851694"/>
                <a:gd name="connsiteY47" fmla="*/ 198438 h 674688"/>
                <a:gd name="connsiteX48" fmla="*/ 546100 w 851694"/>
                <a:gd name="connsiteY48" fmla="*/ 206376 h 674688"/>
                <a:gd name="connsiteX49" fmla="*/ 523875 w 851694"/>
                <a:gd name="connsiteY49" fmla="*/ 215901 h 674688"/>
                <a:gd name="connsiteX50" fmla="*/ 508000 w 851694"/>
                <a:gd name="connsiteY50" fmla="*/ 228601 h 674688"/>
                <a:gd name="connsiteX51" fmla="*/ 501650 w 851694"/>
                <a:gd name="connsiteY51" fmla="*/ 239713 h 674688"/>
                <a:gd name="connsiteX52" fmla="*/ 492125 w 851694"/>
                <a:gd name="connsiteY52" fmla="*/ 268288 h 674688"/>
                <a:gd name="connsiteX53" fmla="*/ 481013 w 851694"/>
                <a:gd name="connsiteY53" fmla="*/ 288926 h 674688"/>
                <a:gd name="connsiteX54" fmla="*/ 460375 w 851694"/>
                <a:gd name="connsiteY54" fmla="*/ 307976 h 674688"/>
                <a:gd name="connsiteX55" fmla="*/ 444500 w 851694"/>
                <a:gd name="connsiteY55" fmla="*/ 328613 h 674688"/>
                <a:gd name="connsiteX56" fmla="*/ 433388 w 851694"/>
                <a:gd name="connsiteY56" fmla="*/ 350838 h 674688"/>
                <a:gd name="connsiteX57" fmla="*/ 434975 w 851694"/>
                <a:gd name="connsiteY57" fmla="*/ 381001 h 674688"/>
                <a:gd name="connsiteX58" fmla="*/ 431800 w 851694"/>
                <a:gd name="connsiteY58" fmla="*/ 404813 h 674688"/>
                <a:gd name="connsiteX59" fmla="*/ 427038 w 851694"/>
                <a:gd name="connsiteY59" fmla="*/ 422276 h 674688"/>
                <a:gd name="connsiteX60" fmla="*/ 422275 w 851694"/>
                <a:gd name="connsiteY60" fmla="*/ 442913 h 674688"/>
                <a:gd name="connsiteX61" fmla="*/ 415925 w 851694"/>
                <a:gd name="connsiteY61" fmla="*/ 454026 h 674688"/>
                <a:gd name="connsiteX62" fmla="*/ 373063 w 851694"/>
                <a:gd name="connsiteY62" fmla="*/ 488951 h 674688"/>
                <a:gd name="connsiteX0" fmla="*/ 373063 w 851694"/>
                <a:gd name="connsiteY0" fmla="*/ 488951 h 674688"/>
                <a:gd name="connsiteX1" fmla="*/ 427038 w 851694"/>
                <a:gd name="connsiteY1" fmla="*/ 523876 h 674688"/>
                <a:gd name="connsiteX2" fmla="*/ 449263 w 851694"/>
                <a:gd name="connsiteY2" fmla="*/ 541338 h 674688"/>
                <a:gd name="connsiteX3" fmla="*/ 455613 w 851694"/>
                <a:gd name="connsiteY3" fmla="*/ 561976 h 674688"/>
                <a:gd name="connsiteX4" fmla="*/ 463550 w 851694"/>
                <a:gd name="connsiteY4" fmla="*/ 588963 h 674688"/>
                <a:gd name="connsiteX5" fmla="*/ 463550 w 851694"/>
                <a:gd name="connsiteY5" fmla="*/ 609601 h 674688"/>
                <a:gd name="connsiteX6" fmla="*/ 452438 w 851694"/>
                <a:gd name="connsiteY6" fmla="*/ 633413 h 674688"/>
                <a:gd name="connsiteX7" fmla="*/ 433388 w 851694"/>
                <a:gd name="connsiteY7" fmla="*/ 655638 h 674688"/>
                <a:gd name="connsiteX8" fmla="*/ 409575 w 851694"/>
                <a:gd name="connsiteY8" fmla="*/ 663576 h 674688"/>
                <a:gd name="connsiteX9" fmla="*/ 377825 w 851694"/>
                <a:gd name="connsiteY9" fmla="*/ 674688 h 674688"/>
                <a:gd name="connsiteX10" fmla="*/ 357188 w 851694"/>
                <a:gd name="connsiteY10" fmla="*/ 673101 h 674688"/>
                <a:gd name="connsiteX11" fmla="*/ 322263 w 851694"/>
                <a:gd name="connsiteY11" fmla="*/ 668338 h 674688"/>
                <a:gd name="connsiteX12" fmla="*/ 301625 w 851694"/>
                <a:gd name="connsiteY12" fmla="*/ 660401 h 674688"/>
                <a:gd name="connsiteX13" fmla="*/ 274638 w 851694"/>
                <a:gd name="connsiteY13" fmla="*/ 652463 h 674688"/>
                <a:gd name="connsiteX14" fmla="*/ 250825 w 851694"/>
                <a:gd name="connsiteY14" fmla="*/ 636588 h 674688"/>
                <a:gd name="connsiteX15" fmla="*/ 227013 w 851694"/>
                <a:gd name="connsiteY15" fmla="*/ 625476 h 674688"/>
                <a:gd name="connsiteX16" fmla="*/ 200025 w 851694"/>
                <a:gd name="connsiteY16" fmla="*/ 611188 h 674688"/>
                <a:gd name="connsiteX17" fmla="*/ 180975 w 851694"/>
                <a:gd name="connsiteY17" fmla="*/ 593726 h 674688"/>
                <a:gd name="connsiteX18" fmla="*/ 166688 w 851694"/>
                <a:gd name="connsiteY18" fmla="*/ 582613 h 674688"/>
                <a:gd name="connsiteX19" fmla="*/ 144463 w 851694"/>
                <a:gd name="connsiteY19" fmla="*/ 573088 h 674688"/>
                <a:gd name="connsiteX20" fmla="*/ 117475 w 851694"/>
                <a:gd name="connsiteY20" fmla="*/ 552451 h 674688"/>
                <a:gd name="connsiteX21" fmla="*/ 101600 w 851694"/>
                <a:gd name="connsiteY21" fmla="*/ 542926 h 674688"/>
                <a:gd name="connsiteX22" fmla="*/ 93663 w 851694"/>
                <a:gd name="connsiteY22" fmla="*/ 536576 h 674688"/>
                <a:gd name="connsiteX23" fmla="*/ 80963 w 851694"/>
                <a:gd name="connsiteY23" fmla="*/ 534988 h 674688"/>
                <a:gd name="connsiteX24" fmla="*/ 55563 w 851694"/>
                <a:gd name="connsiteY24" fmla="*/ 534988 h 674688"/>
                <a:gd name="connsiteX25" fmla="*/ 1588 w 851694"/>
                <a:gd name="connsiteY25" fmla="*/ 500063 h 674688"/>
                <a:gd name="connsiteX26" fmla="*/ 49213 w 851694"/>
                <a:gd name="connsiteY26" fmla="*/ 377826 h 674688"/>
                <a:gd name="connsiteX27" fmla="*/ 0 w 851694"/>
                <a:gd name="connsiteY27" fmla="*/ 369888 h 674688"/>
                <a:gd name="connsiteX28" fmla="*/ 80963 w 851694"/>
                <a:gd name="connsiteY28" fmla="*/ 106363 h 674688"/>
                <a:gd name="connsiteX29" fmla="*/ 255588 w 851694"/>
                <a:gd name="connsiteY29" fmla="*/ 163513 h 674688"/>
                <a:gd name="connsiteX30" fmla="*/ 577850 w 851694"/>
                <a:gd name="connsiteY30" fmla="*/ 38101 h 674688"/>
                <a:gd name="connsiteX31" fmla="*/ 823913 w 851694"/>
                <a:gd name="connsiteY31" fmla="*/ 0 h 674688"/>
                <a:gd name="connsiteX32" fmla="*/ 829469 w 851694"/>
                <a:gd name="connsiteY32" fmla="*/ 54770 h 674688"/>
                <a:gd name="connsiteX33" fmla="*/ 839787 w 851694"/>
                <a:gd name="connsiteY33" fmla="*/ 104775 h 674688"/>
                <a:gd name="connsiteX34" fmla="*/ 840581 w 851694"/>
                <a:gd name="connsiteY34" fmla="*/ 144464 h 674688"/>
                <a:gd name="connsiteX35" fmla="*/ 842963 w 851694"/>
                <a:gd name="connsiteY35" fmla="*/ 173832 h 674688"/>
                <a:gd name="connsiteX36" fmla="*/ 842962 w 851694"/>
                <a:gd name="connsiteY36" fmla="*/ 200819 h 674688"/>
                <a:gd name="connsiteX37" fmla="*/ 851694 w 851694"/>
                <a:gd name="connsiteY37" fmla="*/ 180975 h 674688"/>
                <a:gd name="connsiteX38" fmla="*/ 816769 w 851694"/>
                <a:gd name="connsiteY38" fmla="*/ 198439 h 674688"/>
                <a:gd name="connsiteX39" fmla="*/ 788988 w 851694"/>
                <a:gd name="connsiteY39" fmla="*/ 207963 h 674688"/>
                <a:gd name="connsiteX40" fmla="*/ 751681 w 851694"/>
                <a:gd name="connsiteY40" fmla="*/ 203995 h 674688"/>
                <a:gd name="connsiteX41" fmla="*/ 713581 w 851694"/>
                <a:gd name="connsiteY41" fmla="*/ 214314 h 674688"/>
                <a:gd name="connsiteX42" fmla="*/ 681831 w 851694"/>
                <a:gd name="connsiteY42" fmla="*/ 195263 h 674688"/>
                <a:gd name="connsiteX43" fmla="*/ 658813 w 851694"/>
                <a:gd name="connsiteY43" fmla="*/ 190501 h 674688"/>
                <a:gd name="connsiteX44" fmla="*/ 630238 w 851694"/>
                <a:gd name="connsiteY44" fmla="*/ 193676 h 674688"/>
                <a:gd name="connsiteX45" fmla="*/ 619125 w 851694"/>
                <a:gd name="connsiteY45" fmla="*/ 193676 h 674688"/>
                <a:gd name="connsiteX46" fmla="*/ 609600 w 851694"/>
                <a:gd name="connsiteY46" fmla="*/ 195263 h 674688"/>
                <a:gd name="connsiteX47" fmla="*/ 582613 w 851694"/>
                <a:gd name="connsiteY47" fmla="*/ 198438 h 674688"/>
                <a:gd name="connsiteX48" fmla="*/ 546100 w 851694"/>
                <a:gd name="connsiteY48" fmla="*/ 206376 h 674688"/>
                <a:gd name="connsiteX49" fmla="*/ 523875 w 851694"/>
                <a:gd name="connsiteY49" fmla="*/ 215901 h 674688"/>
                <a:gd name="connsiteX50" fmla="*/ 508000 w 851694"/>
                <a:gd name="connsiteY50" fmla="*/ 228601 h 674688"/>
                <a:gd name="connsiteX51" fmla="*/ 501650 w 851694"/>
                <a:gd name="connsiteY51" fmla="*/ 239713 h 674688"/>
                <a:gd name="connsiteX52" fmla="*/ 492125 w 851694"/>
                <a:gd name="connsiteY52" fmla="*/ 268288 h 674688"/>
                <a:gd name="connsiteX53" fmla="*/ 481013 w 851694"/>
                <a:gd name="connsiteY53" fmla="*/ 288926 h 674688"/>
                <a:gd name="connsiteX54" fmla="*/ 460375 w 851694"/>
                <a:gd name="connsiteY54" fmla="*/ 307976 h 674688"/>
                <a:gd name="connsiteX55" fmla="*/ 444500 w 851694"/>
                <a:gd name="connsiteY55" fmla="*/ 328613 h 674688"/>
                <a:gd name="connsiteX56" fmla="*/ 433388 w 851694"/>
                <a:gd name="connsiteY56" fmla="*/ 350838 h 674688"/>
                <a:gd name="connsiteX57" fmla="*/ 434975 w 851694"/>
                <a:gd name="connsiteY57" fmla="*/ 381001 h 674688"/>
                <a:gd name="connsiteX58" fmla="*/ 431800 w 851694"/>
                <a:gd name="connsiteY58" fmla="*/ 404813 h 674688"/>
                <a:gd name="connsiteX59" fmla="*/ 427038 w 851694"/>
                <a:gd name="connsiteY59" fmla="*/ 422276 h 674688"/>
                <a:gd name="connsiteX60" fmla="*/ 422275 w 851694"/>
                <a:gd name="connsiteY60" fmla="*/ 442913 h 674688"/>
                <a:gd name="connsiteX61" fmla="*/ 415925 w 851694"/>
                <a:gd name="connsiteY61" fmla="*/ 454026 h 674688"/>
                <a:gd name="connsiteX62" fmla="*/ 373063 w 851694"/>
                <a:gd name="connsiteY62" fmla="*/ 488951 h 674688"/>
                <a:gd name="connsiteX0" fmla="*/ 373063 w 851694"/>
                <a:gd name="connsiteY0" fmla="*/ 488951 h 674688"/>
                <a:gd name="connsiteX1" fmla="*/ 427038 w 851694"/>
                <a:gd name="connsiteY1" fmla="*/ 523876 h 674688"/>
                <a:gd name="connsiteX2" fmla="*/ 449263 w 851694"/>
                <a:gd name="connsiteY2" fmla="*/ 541338 h 674688"/>
                <a:gd name="connsiteX3" fmla="*/ 455613 w 851694"/>
                <a:gd name="connsiteY3" fmla="*/ 561976 h 674688"/>
                <a:gd name="connsiteX4" fmla="*/ 463550 w 851694"/>
                <a:gd name="connsiteY4" fmla="*/ 588963 h 674688"/>
                <a:gd name="connsiteX5" fmla="*/ 463550 w 851694"/>
                <a:gd name="connsiteY5" fmla="*/ 609601 h 674688"/>
                <a:gd name="connsiteX6" fmla="*/ 452438 w 851694"/>
                <a:gd name="connsiteY6" fmla="*/ 633413 h 674688"/>
                <a:gd name="connsiteX7" fmla="*/ 433388 w 851694"/>
                <a:gd name="connsiteY7" fmla="*/ 655638 h 674688"/>
                <a:gd name="connsiteX8" fmla="*/ 409575 w 851694"/>
                <a:gd name="connsiteY8" fmla="*/ 663576 h 674688"/>
                <a:gd name="connsiteX9" fmla="*/ 377825 w 851694"/>
                <a:gd name="connsiteY9" fmla="*/ 674688 h 674688"/>
                <a:gd name="connsiteX10" fmla="*/ 357188 w 851694"/>
                <a:gd name="connsiteY10" fmla="*/ 673101 h 674688"/>
                <a:gd name="connsiteX11" fmla="*/ 322263 w 851694"/>
                <a:gd name="connsiteY11" fmla="*/ 668338 h 674688"/>
                <a:gd name="connsiteX12" fmla="*/ 301625 w 851694"/>
                <a:gd name="connsiteY12" fmla="*/ 660401 h 674688"/>
                <a:gd name="connsiteX13" fmla="*/ 274638 w 851694"/>
                <a:gd name="connsiteY13" fmla="*/ 652463 h 674688"/>
                <a:gd name="connsiteX14" fmla="*/ 250825 w 851694"/>
                <a:gd name="connsiteY14" fmla="*/ 636588 h 674688"/>
                <a:gd name="connsiteX15" fmla="*/ 227013 w 851694"/>
                <a:gd name="connsiteY15" fmla="*/ 625476 h 674688"/>
                <a:gd name="connsiteX16" fmla="*/ 200025 w 851694"/>
                <a:gd name="connsiteY16" fmla="*/ 611188 h 674688"/>
                <a:gd name="connsiteX17" fmla="*/ 180975 w 851694"/>
                <a:gd name="connsiteY17" fmla="*/ 593726 h 674688"/>
                <a:gd name="connsiteX18" fmla="*/ 166688 w 851694"/>
                <a:gd name="connsiteY18" fmla="*/ 582613 h 674688"/>
                <a:gd name="connsiteX19" fmla="*/ 144463 w 851694"/>
                <a:gd name="connsiteY19" fmla="*/ 573088 h 674688"/>
                <a:gd name="connsiteX20" fmla="*/ 117475 w 851694"/>
                <a:gd name="connsiteY20" fmla="*/ 552451 h 674688"/>
                <a:gd name="connsiteX21" fmla="*/ 101600 w 851694"/>
                <a:gd name="connsiteY21" fmla="*/ 542926 h 674688"/>
                <a:gd name="connsiteX22" fmla="*/ 93663 w 851694"/>
                <a:gd name="connsiteY22" fmla="*/ 536576 h 674688"/>
                <a:gd name="connsiteX23" fmla="*/ 80963 w 851694"/>
                <a:gd name="connsiteY23" fmla="*/ 534988 h 674688"/>
                <a:gd name="connsiteX24" fmla="*/ 55563 w 851694"/>
                <a:gd name="connsiteY24" fmla="*/ 534988 h 674688"/>
                <a:gd name="connsiteX25" fmla="*/ 1588 w 851694"/>
                <a:gd name="connsiteY25" fmla="*/ 500063 h 674688"/>
                <a:gd name="connsiteX26" fmla="*/ 49213 w 851694"/>
                <a:gd name="connsiteY26" fmla="*/ 377826 h 674688"/>
                <a:gd name="connsiteX27" fmla="*/ 0 w 851694"/>
                <a:gd name="connsiteY27" fmla="*/ 369888 h 674688"/>
                <a:gd name="connsiteX28" fmla="*/ 80963 w 851694"/>
                <a:gd name="connsiteY28" fmla="*/ 106363 h 674688"/>
                <a:gd name="connsiteX29" fmla="*/ 255588 w 851694"/>
                <a:gd name="connsiteY29" fmla="*/ 163513 h 674688"/>
                <a:gd name="connsiteX30" fmla="*/ 577850 w 851694"/>
                <a:gd name="connsiteY30" fmla="*/ 38101 h 674688"/>
                <a:gd name="connsiteX31" fmla="*/ 823913 w 851694"/>
                <a:gd name="connsiteY31" fmla="*/ 0 h 674688"/>
                <a:gd name="connsiteX32" fmla="*/ 829469 w 851694"/>
                <a:gd name="connsiteY32" fmla="*/ 54770 h 674688"/>
                <a:gd name="connsiteX33" fmla="*/ 839787 w 851694"/>
                <a:gd name="connsiteY33" fmla="*/ 104775 h 674688"/>
                <a:gd name="connsiteX34" fmla="*/ 840581 w 851694"/>
                <a:gd name="connsiteY34" fmla="*/ 144464 h 674688"/>
                <a:gd name="connsiteX35" fmla="*/ 842963 w 851694"/>
                <a:gd name="connsiteY35" fmla="*/ 173832 h 674688"/>
                <a:gd name="connsiteX36" fmla="*/ 842962 w 851694"/>
                <a:gd name="connsiteY36" fmla="*/ 200819 h 674688"/>
                <a:gd name="connsiteX37" fmla="*/ 851694 w 851694"/>
                <a:gd name="connsiteY37" fmla="*/ 180975 h 674688"/>
                <a:gd name="connsiteX38" fmla="*/ 816769 w 851694"/>
                <a:gd name="connsiteY38" fmla="*/ 198439 h 674688"/>
                <a:gd name="connsiteX39" fmla="*/ 788988 w 851694"/>
                <a:gd name="connsiteY39" fmla="*/ 207963 h 674688"/>
                <a:gd name="connsiteX40" fmla="*/ 751681 w 851694"/>
                <a:gd name="connsiteY40" fmla="*/ 203995 h 674688"/>
                <a:gd name="connsiteX41" fmla="*/ 711200 w 851694"/>
                <a:gd name="connsiteY41" fmla="*/ 183358 h 674688"/>
                <a:gd name="connsiteX42" fmla="*/ 681831 w 851694"/>
                <a:gd name="connsiteY42" fmla="*/ 195263 h 674688"/>
                <a:gd name="connsiteX43" fmla="*/ 658813 w 851694"/>
                <a:gd name="connsiteY43" fmla="*/ 190501 h 674688"/>
                <a:gd name="connsiteX44" fmla="*/ 630238 w 851694"/>
                <a:gd name="connsiteY44" fmla="*/ 193676 h 674688"/>
                <a:gd name="connsiteX45" fmla="*/ 619125 w 851694"/>
                <a:gd name="connsiteY45" fmla="*/ 193676 h 674688"/>
                <a:gd name="connsiteX46" fmla="*/ 609600 w 851694"/>
                <a:gd name="connsiteY46" fmla="*/ 195263 h 674688"/>
                <a:gd name="connsiteX47" fmla="*/ 582613 w 851694"/>
                <a:gd name="connsiteY47" fmla="*/ 198438 h 674688"/>
                <a:gd name="connsiteX48" fmla="*/ 546100 w 851694"/>
                <a:gd name="connsiteY48" fmla="*/ 206376 h 674688"/>
                <a:gd name="connsiteX49" fmla="*/ 523875 w 851694"/>
                <a:gd name="connsiteY49" fmla="*/ 215901 h 674688"/>
                <a:gd name="connsiteX50" fmla="*/ 508000 w 851694"/>
                <a:gd name="connsiteY50" fmla="*/ 228601 h 674688"/>
                <a:gd name="connsiteX51" fmla="*/ 501650 w 851694"/>
                <a:gd name="connsiteY51" fmla="*/ 239713 h 674688"/>
                <a:gd name="connsiteX52" fmla="*/ 492125 w 851694"/>
                <a:gd name="connsiteY52" fmla="*/ 268288 h 674688"/>
                <a:gd name="connsiteX53" fmla="*/ 481013 w 851694"/>
                <a:gd name="connsiteY53" fmla="*/ 288926 h 674688"/>
                <a:gd name="connsiteX54" fmla="*/ 460375 w 851694"/>
                <a:gd name="connsiteY54" fmla="*/ 307976 h 674688"/>
                <a:gd name="connsiteX55" fmla="*/ 444500 w 851694"/>
                <a:gd name="connsiteY55" fmla="*/ 328613 h 674688"/>
                <a:gd name="connsiteX56" fmla="*/ 433388 w 851694"/>
                <a:gd name="connsiteY56" fmla="*/ 350838 h 674688"/>
                <a:gd name="connsiteX57" fmla="*/ 434975 w 851694"/>
                <a:gd name="connsiteY57" fmla="*/ 381001 h 674688"/>
                <a:gd name="connsiteX58" fmla="*/ 431800 w 851694"/>
                <a:gd name="connsiteY58" fmla="*/ 404813 h 674688"/>
                <a:gd name="connsiteX59" fmla="*/ 427038 w 851694"/>
                <a:gd name="connsiteY59" fmla="*/ 422276 h 674688"/>
                <a:gd name="connsiteX60" fmla="*/ 422275 w 851694"/>
                <a:gd name="connsiteY60" fmla="*/ 442913 h 674688"/>
                <a:gd name="connsiteX61" fmla="*/ 415925 w 851694"/>
                <a:gd name="connsiteY61" fmla="*/ 454026 h 674688"/>
                <a:gd name="connsiteX62" fmla="*/ 373063 w 851694"/>
                <a:gd name="connsiteY62" fmla="*/ 488951 h 674688"/>
                <a:gd name="connsiteX0" fmla="*/ 373063 w 851694"/>
                <a:gd name="connsiteY0" fmla="*/ 488951 h 674688"/>
                <a:gd name="connsiteX1" fmla="*/ 427038 w 851694"/>
                <a:gd name="connsiteY1" fmla="*/ 523876 h 674688"/>
                <a:gd name="connsiteX2" fmla="*/ 449263 w 851694"/>
                <a:gd name="connsiteY2" fmla="*/ 541338 h 674688"/>
                <a:gd name="connsiteX3" fmla="*/ 455613 w 851694"/>
                <a:gd name="connsiteY3" fmla="*/ 561976 h 674688"/>
                <a:gd name="connsiteX4" fmla="*/ 463550 w 851694"/>
                <a:gd name="connsiteY4" fmla="*/ 588963 h 674688"/>
                <a:gd name="connsiteX5" fmla="*/ 463550 w 851694"/>
                <a:gd name="connsiteY5" fmla="*/ 609601 h 674688"/>
                <a:gd name="connsiteX6" fmla="*/ 452438 w 851694"/>
                <a:gd name="connsiteY6" fmla="*/ 633413 h 674688"/>
                <a:gd name="connsiteX7" fmla="*/ 433388 w 851694"/>
                <a:gd name="connsiteY7" fmla="*/ 655638 h 674688"/>
                <a:gd name="connsiteX8" fmla="*/ 409575 w 851694"/>
                <a:gd name="connsiteY8" fmla="*/ 663576 h 674688"/>
                <a:gd name="connsiteX9" fmla="*/ 377825 w 851694"/>
                <a:gd name="connsiteY9" fmla="*/ 674688 h 674688"/>
                <a:gd name="connsiteX10" fmla="*/ 357188 w 851694"/>
                <a:gd name="connsiteY10" fmla="*/ 673101 h 674688"/>
                <a:gd name="connsiteX11" fmla="*/ 322263 w 851694"/>
                <a:gd name="connsiteY11" fmla="*/ 668338 h 674688"/>
                <a:gd name="connsiteX12" fmla="*/ 301625 w 851694"/>
                <a:gd name="connsiteY12" fmla="*/ 660401 h 674688"/>
                <a:gd name="connsiteX13" fmla="*/ 274638 w 851694"/>
                <a:gd name="connsiteY13" fmla="*/ 652463 h 674688"/>
                <a:gd name="connsiteX14" fmla="*/ 250825 w 851694"/>
                <a:gd name="connsiteY14" fmla="*/ 636588 h 674688"/>
                <a:gd name="connsiteX15" fmla="*/ 227013 w 851694"/>
                <a:gd name="connsiteY15" fmla="*/ 625476 h 674688"/>
                <a:gd name="connsiteX16" fmla="*/ 200025 w 851694"/>
                <a:gd name="connsiteY16" fmla="*/ 611188 h 674688"/>
                <a:gd name="connsiteX17" fmla="*/ 180975 w 851694"/>
                <a:gd name="connsiteY17" fmla="*/ 593726 h 674688"/>
                <a:gd name="connsiteX18" fmla="*/ 166688 w 851694"/>
                <a:gd name="connsiteY18" fmla="*/ 582613 h 674688"/>
                <a:gd name="connsiteX19" fmla="*/ 144463 w 851694"/>
                <a:gd name="connsiteY19" fmla="*/ 573088 h 674688"/>
                <a:gd name="connsiteX20" fmla="*/ 117475 w 851694"/>
                <a:gd name="connsiteY20" fmla="*/ 552451 h 674688"/>
                <a:gd name="connsiteX21" fmla="*/ 101600 w 851694"/>
                <a:gd name="connsiteY21" fmla="*/ 542926 h 674688"/>
                <a:gd name="connsiteX22" fmla="*/ 93663 w 851694"/>
                <a:gd name="connsiteY22" fmla="*/ 536576 h 674688"/>
                <a:gd name="connsiteX23" fmla="*/ 80963 w 851694"/>
                <a:gd name="connsiteY23" fmla="*/ 534988 h 674688"/>
                <a:gd name="connsiteX24" fmla="*/ 55563 w 851694"/>
                <a:gd name="connsiteY24" fmla="*/ 534988 h 674688"/>
                <a:gd name="connsiteX25" fmla="*/ 1588 w 851694"/>
                <a:gd name="connsiteY25" fmla="*/ 500063 h 674688"/>
                <a:gd name="connsiteX26" fmla="*/ 49213 w 851694"/>
                <a:gd name="connsiteY26" fmla="*/ 377826 h 674688"/>
                <a:gd name="connsiteX27" fmla="*/ 0 w 851694"/>
                <a:gd name="connsiteY27" fmla="*/ 369888 h 674688"/>
                <a:gd name="connsiteX28" fmla="*/ 80963 w 851694"/>
                <a:gd name="connsiteY28" fmla="*/ 106363 h 674688"/>
                <a:gd name="connsiteX29" fmla="*/ 255588 w 851694"/>
                <a:gd name="connsiteY29" fmla="*/ 163513 h 674688"/>
                <a:gd name="connsiteX30" fmla="*/ 577850 w 851694"/>
                <a:gd name="connsiteY30" fmla="*/ 38101 h 674688"/>
                <a:gd name="connsiteX31" fmla="*/ 823913 w 851694"/>
                <a:gd name="connsiteY31" fmla="*/ 0 h 674688"/>
                <a:gd name="connsiteX32" fmla="*/ 829469 w 851694"/>
                <a:gd name="connsiteY32" fmla="*/ 54770 h 674688"/>
                <a:gd name="connsiteX33" fmla="*/ 839787 w 851694"/>
                <a:gd name="connsiteY33" fmla="*/ 104775 h 674688"/>
                <a:gd name="connsiteX34" fmla="*/ 840581 w 851694"/>
                <a:gd name="connsiteY34" fmla="*/ 144464 h 674688"/>
                <a:gd name="connsiteX35" fmla="*/ 842963 w 851694"/>
                <a:gd name="connsiteY35" fmla="*/ 173832 h 674688"/>
                <a:gd name="connsiteX36" fmla="*/ 842962 w 851694"/>
                <a:gd name="connsiteY36" fmla="*/ 200819 h 674688"/>
                <a:gd name="connsiteX37" fmla="*/ 851694 w 851694"/>
                <a:gd name="connsiteY37" fmla="*/ 180975 h 674688"/>
                <a:gd name="connsiteX38" fmla="*/ 816769 w 851694"/>
                <a:gd name="connsiteY38" fmla="*/ 198439 h 674688"/>
                <a:gd name="connsiteX39" fmla="*/ 788988 w 851694"/>
                <a:gd name="connsiteY39" fmla="*/ 207963 h 674688"/>
                <a:gd name="connsiteX40" fmla="*/ 746918 w 851694"/>
                <a:gd name="connsiteY40" fmla="*/ 177801 h 674688"/>
                <a:gd name="connsiteX41" fmla="*/ 711200 w 851694"/>
                <a:gd name="connsiteY41" fmla="*/ 183358 h 674688"/>
                <a:gd name="connsiteX42" fmla="*/ 681831 w 851694"/>
                <a:gd name="connsiteY42" fmla="*/ 195263 h 674688"/>
                <a:gd name="connsiteX43" fmla="*/ 658813 w 851694"/>
                <a:gd name="connsiteY43" fmla="*/ 190501 h 674688"/>
                <a:gd name="connsiteX44" fmla="*/ 630238 w 851694"/>
                <a:gd name="connsiteY44" fmla="*/ 193676 h 674688"/>
                <a:gd name="connsiteX45" fmla="*/ 619125 w 851694"/>
                <a:gd name="connsiteY45" fmla="*/ 193676 h 674688"/>
                <a:gd name="connsiteX46" fmla="*/ 609600 w 851694"/>
                <a:gd name="connsiteY46" fmla="*/ 195263 h 674688"/>
                <a:gd name="connsiteX47" fmla="*/ 582613 w 851694"/>
                <a:gd name="connsiteY47" fmla="*/ 198438 h 674688"/>
                <a:gd name="connsiteX48" fmla="*/ 546100 w 851694"/>
                <a:gd name="connsiteY48" fmla="*/ 206376 h 674688"/>
                <a:gd name="connsiteX49" fmla="*/ 523875 w 851694"/>
                <a:gd name="connsiteY49" fmla="*/ 215901 h 674688"/>
                <a:gd name="connsiteX50" fmla="*/ 508000 w 851694"/>
                <a:gd name="connsiteY50" fmla="*/ 228601 h 674688"/>
                <a:gd name="connsiteX51" fmla="*/ 501650 w 851694"/>
                <a:gd name="connsiteY51" fmla="*/ 239713 h 674688"/>
                <a:gd name="connsiteX52" fmla="*/ 492125 w 851694"/>
                <a:gd name="connsiteY52" fmla="*/ 268288 h 674688"/>
                <a:gd name="connsiteX53" fmla="*/ 481013 w 851694"/>
                <a:gd name="connsiteY53" fmla="*/ 288926 h 674688"/>
                <a:gd name="connsiteX54" fmla="*/ 460375 w 851694"/>
                <a:gd name="connsiteY54" fmla="*/ 307976 h 674688"/>
                <a:gd name="connsiteX55" fmla="*/ 444500 w 851694"/>
                <a:gd name="connsiteY55" fmla="*/ 328613 h 674688"/>
                <a:gd name="connsiteX56" fmla="*/ 433388 w 851694"/>
                <a:gd name="connsiteY56" fmla="*/ 350838 h 674688"/>
                <a:gd name="connsiteX57" fmla="*/ 434975 w 851694"/>
                <a:gd name="connsiteY57" fmla="*/ 381001 h 674688"/>
                <a:gd name="connsiteX58" fmla="*/ 431800 w 851694"/>
                <a:gd name="connsiteY58" fmla="*/ 404813 h 674688"/>
                <a:gd name="connsiteX59" fmla="*/ 427038 w 851694"/>
                <a:gd name="connsiteY59" fmla="*/ 422276 h 674688"/>
                <a:gd name="connsiteX60" fmla="*/ 422275 w 851694"/>
                <a:gd name="connsiteY60" fmla="*/ 442913 h 674688"/>
                <a:gd name="connsiteX61" fmla="*/ 415925 w 851694"/>
                <a:gd name="connsiteY61" fmla="*/ 454026 h 674688"/>
                <a:gd name="connsiteX62" fmla="*/ 373063 w 851694"/>
                <a:gd name="connsiteY62" fmla="*/ 488951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1694" h="674688">
                  <a:moveTo>
                    <a:pt x="373063" y="488951"/>
                  </a:moveTo>
                  <a:lnTo>
                    <a:pt x="427038" y="523876"/>
                  </a:lnTo>
                  <a:lnTo>
                    <a:pt x="449263" y="541338"/>
                  </a:lnTo>
                  <a:lnTo>
                    <a:pt x="455613" y="561976"/>
                  </a:lnTo>
                  <a:lnTo>
                    <a:pt x="463550" y="588963"/>
                  </a:lnTo>
                  <a:lnTo>
                    <a:pt x="463550" y="609601"/>
                  </a:lnTo>
                  <a:lnTo>
                    <a:pt x="452438" y="633413"/>
                  </a:lnTo>
                  <a:lnTo>
                    <a:pt x="433388" y="655638"/>
                  </a:lnTo>
                  <a:lnTo>
                    <a:pt x="409575" y="663576"/>
                  </a:lnTo>
                  <a:lnTo>
                    <a:pt x="377825" y="674688"/>
                  </a:lnTo>
                  <a:lnTo>
                    <a:pt x="357188" y="673101"/>
                  </a:lnTo>
                  <a:lnTo>
                    <a:pt x="322263" y="668338"/>
                  </a:lnTo>
                  <a:lnTo>
                    <a:pt x="301625" y="660401"/>
                  </a:lnTo>
                  <a:lnTo>
                    <a:pt x="274638" y="652463"/>
                  </a:lnTo>
                  <a:lnTo>
                    <a:pt x="250825" y="636588"/>
                  </a:lnTo>
                  <a:lnTo>
                    <a:pt x="227013" y="625476"/>
                  </a:lnTo>
                  <a:lnTo>
                    <a:pt x="200025" y="611188"/>
                  </a:lnTo>
                  <a:lnTo>
                    <a:pt x="180975" y="593726"/>
                  </a:lnTo>
                  <a:lnTo>
                    <a:pt x="166688" y="582613"/>
                  </a:lnTo>
                  <a:lnTo>
                    <a:pt x="144463" y="573088"/>
                  </a:lnTo>
                  <a:lnTo>
                    <a:pt x="117475" y="552451"/>
                  </a:lnTo>
                  <a:lnTo>
                    <a:pt x="101600" y="542926"/>
                  </a:lnTo>
                  <a:lnTo>
                    <a:pt x="93663" y="536576"/>
                  </a:lnTo>
                  <a:lnTo>
                    <a:pt x="80963" y="534988"/>
                  </a:lnTo>
                  <a:lnTo>
                    <a:pt x="55563" y="534988"/>
                  </a:lnTo>
                  <a:lnTo>
                    <a:pt x="1588" y="500063"/>
                  </a:lnTo>
                  <a:lnTo>
                    <a:pt x="49213" y="377826"/>
                  </a:lnTo>
                  <a:lnTo>
                    <a:pt x="0" y="369888"/>
                  </a:lnTo>
                  <a:lnTo>
                    <a:pt x="80963" y="106363"/>
                  </a:lnTo>
                  <a:lnTo>
                    <a:pt x="255588" y="163513"/>
                  </a:lnTo>
                  <a:lnTo>
                    <a:pt x="577850" y="38101"/>
                  </a:lnTo>
                  <a:lnTo>
                    <a:pt x="823913" y="0"/>
                  </a:lnTo>
                  <a:lnTo>
                    <a:pt x="829469" y="54770"/>
                  </a:lnTo>
                  <a:lnTo>
                    <a:pt x="839787" y="104775"/>
                  </a:lnTo>
                  <a:cubicBezTo>
                    <a:pt x="840052" y="118005"/>
                    <a:pt x="840316" y="131234"/>
                    <a:pt x="840581" y="144464"/>
                  </a:cubicBezTo>
                  <a:lnTo>
                    <a:pt x="842963" y="173832"/>
                  </a:lnTo>
                  <a:cubicBezTo>
                    <a:pt x="842963" y="182828"/>
                    <a:pt x="842962" y="191823"/>
                    <a:pt x="842962" y="200819"/>
                  </a:cubicBezTo>
                  <a:lnTo>
                    <a:pt x="851694" y="180975"/>
                  </a:lnTo>
                  <a:lnTo>
                    <a:pt x="816769" y="198439"/>
                  </a:lnTo>
                  <a:lnTo>
                    <a:pt x="788988" y="207963"/>
                  </a:lnTo>
                  <a:lnTo>
                    <a:pt x="746918" y="177801"/>
                  </a:lnTo>
                  <a:lnTo>
                    <a:pt x="711200" y="183358"/>
                  </a:lnTo>
                  <a:lnTo>
                    <a:pt x="681831" y="195263"/>
                  </a:lnTo>
                  <a:lnTo>
                    <a:pt x="658813" y="190501"/>
                  </a:lnTo>
                  <a:lnTo>
                    <a:pt x="630238" y="193676"/>
                  </a:lnTo>
                  <a:lnTo>
                    <a:pt x="619125" y="193676"/>
                  </a:lnTo>
                  <a:lnTo>
                    <a:pt x="609600" y="195263"/>
                  </a:lnTo>
                  <a:lnTo>
                    <a:pt x="582613" y="198438"/>
                  </a:lnTo>
                  <a:lnTo>
                    <a:pt x="546100" y="206376"/>
                  </a:lnTo>
                  <a:lnTo>
                    <a:pt x="523875" y="215901"/>
                  </a:lnTo>
                  <a:lnTo>
                    <a:pt x="508000" y="228601"/>
                  </a:lnTo>
                  <a:lnTo>
                    <a:pt x="501650" y="239713"/>
                  </a:lnTo>
                  <a:lnTo>
                    <a:pt x="492125" y="268288"/>
                  </a:lnTo>
                  <a:lnTo>
                    <a:pt x="481013" y="288926"/>
                  </a:lnTo>
                  <a:lnTo>
                    <a:pt x="460375" y="307976"/>
                  </a:lnTo>
                  <a:lnTo>
                    <a:pt x="444500" y="328613"/>
                  </a:lnTo>
                  <a:lnTo>
                    <a:pt x="433388" y="350838"/>
                  </a:lnTo>
                  <a:lnTo>
                    <a:pt x="434975" y="381001"/>
                  </a:lnTo>
                  <a:lnTo>
                    <a:pt x="431800" y="404813"/>
                  </a:lnTo>
                  <a:lnTo>
                    <a:pt x="427038" y="422276"/>
                  </a:lnTo>
                  <a:lnTo>
                    <a:pt x="422275" y="442913"/>
                  </a:lnTo>
                  <a:lnTo>
                    <a:pt x="415925" y="454026"/>
                  </a:lnTo>
                  <a:lnTo>
                    <a:pt x="373063" y="488951"/>
                  </a:ln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DBC186FD-AEA8-43AB-A47D-A3BE28877028}"/>
                </a:ext>
              </a:extLst>
            </p:cNvPr>
            <p:cNvSpPr/>
            <p:nvPr/>
          </p:nvSpPr>
          <p:spPr>
            <a:xfrm>
              <a:off x="2588408" y="1993552"/>
              <a:ext cx="1069191" cy="620530"/>
            </a:xfrm>
            <a:custGeom>
              <a:avLst/>
              <a:gdLst>
                <a:gd name="connsiteX0" fmla="*/ 36512 w 852487"/>
                <a:gd name="connsiteY0" fmla="*/ 0 h 477838"/>
                <a:gd name="connsiteX1" fmla="*/ 141287 w 852487"/>
                <a:gd name="connsiteY1" fmla="*/ 23813 h 477838"/>
                <a:gd name="connsiteX2" fmla="*/ 852487 w 852487"/>
                <a:gd name="connsiteY2" fmla="*/ 333375 h 477838"/>
                <a:gd name="connsiteX3" fmla="*/ 787400 w 852487"/>
                <a:gd name="connsiteY3" fmla="*/ 477838 h 477838"/>
                <a:gd name="connsiteX4" fmla="*/ 66675 w 852487"/>
                <a:gd name="connsiteY4" fmla="*/ 166688 h 477838"/>
                <a:gd name="connsiteX5" fmla="*/ 73025 w 852487"/>
                <a:gd name="connsiteY5" fmla="*/ 155575 h 477838"/>
                <a:gd name="connsiteX6" fmla="*/ 0 w 852487"/>
                <a:gd name="connsiteY6" fmla="*/ 115888 h 477838"/>
                <a:gd name="connsiteX7" fmla="*/ 36512 w 852487"/>
                <a:gd name="connsiteY7" fmla="*/ 0 h 47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2487" h="477838">
                  <a:moveTo>
                    <a:pt x="36512" y="0"/>
                  </a:moveTo>
                  <a:lnTo>
                    <a:pt x="141287" y="23813"/>
                  </a:lnTo>
                  <a:lnTo>
                    <a:pt x="852487" y="333375"/>
                  </a:lnTo>
                  <a:lnTo>
                    <a:pt x="787400" y="477838"/>
                  </a:lnTo>
                  <a:lnTo>
                    <a:pt x="66675" y="166688"/>
                  </a:lnTo>
                  <a:lnTo>
                    <a:pt x="73025" y="155575"/>
                  </a:lnTo>
                  <a:lnTo>
                    <a:pt x="0" y="115888"/>
                  </a:lnTo>
                  <a:lnTo>
                    <a:pt x="36512" y="0"/>
                  </a:ln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 forme 17">
              <a:extLst>
                <a:ext uri="{FF2B5EF4-FFF2-40B4-BE49-F238E27FC236}">
                  <a16:creationId xmlns:a16="http://schemas.microsoft.com/office/drawing/2014/main" id="{769E2BA1-AAA5-476D-96F8-9F5E5A74C817}"/>
                </a:ext>
              </a:extLst>
            </p:cNvPr>
            <p:cNvSpPr/>
            <p:nvPr/>
          </p:nvSpPr>
          <p:spPr>
            <a:xfrm>
              <a:off x="3481916" y="2614081"/>
              <a:ext cx="351366" cy="349251"/>
            </a:xfrm>
            <a:custGeom>
              <a:avLst/>
              <a:gdLst>
                <a:gd name="connsiteX0" fmla="*/ 195263 w 258763"/>
                <a:gd name="connsiteY0" fmla="*/ 271462 h 271462"/>
                <a:gd name="connsiteX1" fmla="*/ 22225 w 258763"/>
                <a:gd name="connsiteY1" fmla="*/ 233362 h 271462"/>
                <a:gd name="connsiteX2" fmla="*/ 33338 w 258763"/>
                <a:gd name="connsiteY2" fmla="*/ 211137 h 271462"/>
                <a:gd name="connsiteX3" fmla="*/ 0 w 258763"/>
                <a:gd name="connsiteY3" fmla="*/ 198437 h 271462"/>
                <a:gd name="connsiteX4" fmla="*/ 39688 w 258763"/>
                <a:gd name="connsiteY4" fmla="*/ 46037 h 271462"/>
                <a:gd name="connsiteX5" fmla="*/ 44450 w 258763"/>
                <a:gd name="connsiteY5" fmla="*/ 47625 h 271462"/>
                <a:gd name="connsiteX6" fmla="*/ 50800 w 258763"/>
                <a:gd name="connsiteY6" fmla="*/ 15875 h 271462"/>
                <a:gd name="connsiteX7" fmla="*/ 77788 w 258763"/>
                <a:gd name="connsiteY7" fmla="*/ 19050 h 271462"/>
                <a:gd name="connsiteX8" fmla="*/ 87313 w 258763"/>
                <a:gd name="connsiteY8" fmla="*/ 0 h 271462"/>
                <a:gd name="connsiteX9" fmla="*/ 258763 w 258763"/>
                <a:gd name="connsiteY9" fmla="*/ 52387 h 271462"/>
                <a:gd name="connsiteX10" fmla="*/ 195263 w 258763"/>
                <a:gd name="connsiteY10" fmla="*/ 271462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763" h="271462">
                  <a:moveTo>
                    <a:pt x="195263" y="271462"/>
                  </a:moveTo>
                  <a:lnTo>
                    <a:pt x="22225" y="233362"/>
                  </a:lnTo>
                  <a:lnTo>
                    <a:pt x="33338" y="211137"/>
                  </a:lnTo>
                  <a:lnTo>
                    <a:pt x="0" y="198437"/>
                  </a:lnTo>
                  <a:lnTo>
                    <a:pt x="39688" y="46037"/>
                  </a:lnTo>
                  <a:lnTo>
                    <a:pt x="44450" y="47625"/>
                  </a:lnTo>
                  <a:lnTo>
                    <a:pt x="50800" y="15875"/>
                  </a:lnTo>
                  <a:lnTo>
                    <a:pt x="77788" y="19050"/>
                  </a:lnTo>
                  <a:lnTo>
                    <a:pt x="87313" y="0"/>
                  </a:lnTo>
                  <a:lnTo>
                    <a:pt x="258763" y="52387"/>
                  </a:lnTo>
                  <a:lnTo>
                    <a:pt x="195263" y="271462"/>
                  </a:ln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numéro de diapositive 21">
            <a:extLst>
              <a:ext uri="{FF2B5EF4-FFF2-40B4-BE49-F238E27FC236}">
                <a16:creationId xmlns:a16="http://schemas.microsoft.com/office/drawing/2014/main" id="{86CEAAD3-B8FE-436E-8ADC-852E304F9881}"/>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18</a:t>
            </a:fld>
            <a:endParaRPr lang="fr-FR" sz="1000" b="1" dirty="0">
              <a:solidFill>
                <a:schemeClr val="bg1"/>
              </a:solidFill>
              <a:latin typeface="Arial Narrow" panose="020B0606020202030204" pitchFamily="34" charset="0"/>
            </a:endParaRPr>
          </a:p>
        </p:txBody>
      </p:sp>
      <p:pic>
        <p:nvPicPr>
          <p:cNvPr id="20" name="Image 19">
            <a:extLst>
              <a:ext uri="{FF2B5EF4-FFF2-40B4-BE49-F238E27FC236}">
                <a16:creationId xmlns:a16="http://schemas.microsoft.com/office/drawing/2014/main" id="{53EBA8BB-EBD8-46DD-AC7F-1D70ED327329}"/>
              </a:ext>
            </a:extLst>
          </p:cNvPr>
          <p:cNvPicPr>
            <a:picLocks noChangeAspect="1"/>
          </p:cNvPicPr>
          <p:nvPr/>
        </p:nvPicPr>
        <p:blipFill>
          <a:blip r:embed="rId4"/>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390014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BF001F86-26C1-434E-A1A2-2F1540D5A359}"/>
              </a:ext>
            </a:extLst>
          </p:cNvPr>
          <p:cNvPicPr>
            <a:picLocks noChangeAspect="1"/>
          </p:cNvPicPr>
          <p:nvPr/>
        </p:nvPicPr>
        <p:blipFill>
          <a:blip r:embed="rId3"/>
          <a:stretch>
            <a:fillRect/>
          </a:stretch>
        </p:blipFill>
        <p:spPr>
          <a:xfrm>
            <a:off x="2537096" y="1063686"/>
            <a:ext cx="7117806" cy="5785259"/>
          </a:xfrm>
          <a:prstGeom prst="rect">
            <a:avLst/>
          </a:prstGeom>
        </p:spPr>
      </p:pic>
      <p:sp>
        <p:nvSpPr>
          <p:cNvPr id="8" name="Rectangle 7">
            <a:extLst>
              <a:ext uri="{FF2B5EF4-FFF2-40B4-BE49-F238E27FC236}">
                <a16:creationId xmlns:a16="http://schemas.microsoft.com/office/drawing/2014/main" id="{4F8386CF-79F3-4212-ABF1-F5F9B70BDE86}"/>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95E6BA86-BC1B-441C-AD54-D86C3832B733}"/>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lieux d’exposition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les espaces occupés par les associations cultuelles</a:t>
            </a:r>
          </a:p>
        </p:txBody>
      </p:sp>
      <p:sp>
        <p:nvSpPr>
          <p:cNvPr id="18" name="Forme libre : forme 17">
            <a:extLst>
              <a:ext uri="{FF2B5EF4-FFF2-40B4-BE49-F238E27FC236}">
                <a16:creationId xmlns:a16="http://schemas.microsoft.com/office/drawing/2014/main" id="{B4B3B5FE-22E4-49F0-9AD2-E51D00512404}"/>
              </a:ext>
            </a:extLst>
          </p:cNvPr>
          <p:cNvSpPr/>
          <p:nvPr/>
        </p:nvSpPr>
        <p:spPr>
          <a:xfrm>
            <a:off x="5171377" y="4776788"/>
            <a:ext cx="543623" cy="550862"/>
          </a:xfrm>
          <a:custGeom>
            <a:avLst/>
            <a:gdLst>
              <a:gd name="connsiteX0" fmla="*/ 109538 w 419100"/>
              <a:gd name="connsiteY0" fmla="*/ 20638 h 428625"/>
              <a:gd name="connsiteX1" fmla="*/ 207963 w 419100"/>
              <a:gd name="connsiteY1" fmla="*/ 25400 h 428625"/>
              <a:gd name="connsiteX2" fmla="*/ 207963 w 419100"/>
              <a:gd name="connsiteY2" fmla="*/ 0 h 428625"/>
              <a:gd name="connsiteX3" fmla="*/ 365125 w 419100"/>
              <a:gd name="connsiteY3" fmla="*/ 25400 h 428625"/>
              <a:gd name="connsiteX4" fmla="*/ 395288 w 419100"/>
              <a:gd name="connsiteY4" fmla="*/ 9525 h 428625"/>
              <a:gd name="connsiteX5" fmla="*/ 419100 w 419100"/>
              <a:gd name="connsiteY5" fmla="*/ 11113 h 428625"/>
              <a:gd name="connsiteX6" fmla="*/ 401638 w 419100"/>
              <a:gd name="connsiteY6" fmla="*/ 414338 h 428625"/>
              <a:gd name="connsiteX7" fmla="*/ 368300 w 419100"/>
              <a:gd name="connsiteY7" fmla="*/ 412750 h 428625"/>
              <a:gd name="connsiteX8" fmla="*/ 360363 w 419100"/>
              <a:gd name="connsiteY8" fmla="*/ 428625 h 428625"/>
              <a:gd name="connsiteX9" fmla="*/ 223838 w 419100"/>
              <a:gd name="connsiteY9" fmla="*/ 406400 h 428625"/>
              <a:gd name="connsiteX10" fmla="*/ 212725 w 419100"/>
              <a:gd name="connsiteY10" fmla="*/ 422275 h 428625"/>
              <a:gd name="connsiteX11" fmla="*/ 198438 w 419100"/>
              <a:gd name="connsiteY11" fmla="*/ 406400 h 428625"/>
              <a:gd name="connsiteX12" fmla="*/ 125413 w 419100"/>
              <a:gd name="connsiteY12" fmla="*/ 396875 h 428625"/>
              <a:gd name="connsiteX13" fmla="*/ 114300 w 419100"/>
              <a:gd name="connsiteY13" fmla="*/ 415925 h 428625"/>
              <a:gd name="connsiteX14" fmla="*/ 0 w 419100"/>
              <a:gd name="connsiteY14" fmla="*/ 369888 h 428625"/>
              <a:gd name="connsiteX15" fmla="*/ 20638 w 419100"/>
              <a:gd name="connsiteY15" fmla="*/ 323850 h 428625"/>
              <a:gd name="connsiteX16" fmla="*/ 77788 w 419100"/>
              <a:gd name="connsiteY16" fmla="*/ 266700 h 428625"/>
              <a:gd name="connsiteX17" fmla="*/ 90488 w 419100"/>
              <a:gd name="connsiteY17" fmla="*/ 266700 h 428625"/>
              <a:gd name="connsiteX18" fmla="*/ 111125 w 419100"/>
              <a:gd name="connsiteY18" fmla="*/ 103188 h 428625"/>
              <a:gd name="connsiteX19" fmla="*/ 96838 w 419100"/>
              <a:gd name="connsiteY19" fmla="*/ 103188 h 428625"/>
              <a:gd name="connsiteX20" fmla="*/ 109538 w 419100"/>
              <a:gd name="connsiteY20" fmla="*/ 20638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100" h="428625">
                <a:moveTo>
                  <a:pt x="109538" y="20638"/>
                </a:moveTo>
                <a:lnTo>
                  <a:pt x="207963" y="25400"/>
                </a:lnTo>
                <a:lnTo>
                  <a:pt x="207963" y="0"/>
                </a:lnTo>
                <a:lnTo>
                  <a:pt x="365125" y="25400"/>
                </a:lnTo>
                <a:lnTo>
                  <a:pt x="395288" y="9525"/>
                </a:lnTo>
                <a:lnTo>
                  <a:pt x="419100" y="11113"/>
                </a:lnTo>
                <a:lnTo>
                  <a:pt x="401638" y="414338"/>
                </a:lnTo>
                <a:lnTo>
                  <a:pt x="368300" y="412750"/>
                </a:lnTo>
                <a:lnTo>
                  <a:pt x="360363" y="428625"/>
                </a:lnTo>
                <a:lnTo>
                  <a:pt x="223838" y="406400"/>
                </a:lnTo>
                <a:lnTo>
                  <a:pt x="212725" y="422275"/>
                </a:lnTo>
                <a:lnTo>
                  <a:pt x="198438" y="406400"/>
                </a:lnTo>
                <a:lnTo>
                  <a:pt x="125413" y="396875"/>
                </a:lnTo>
                <a:lnTo>
                  <a:pt x="114300" y="415925"/>
                </a:lnTo>
                <a:lnTo>
                  <a:pt x="0" y="369888"/>
                </a:lnTo>
                <a:lnTo>
                  <a:pt x="20638" y="323850"/>
                </a:lnTo>
                <a:lnTo>
                  <a:pt x="77788" y="266700"/>
                </a:lnTo>
                <a:lnTo>
                  <a:pt x="90488" y="266700"/>
                </a:lnTo>
                <a:lnTo>
                  <a:pt x="111125" y="103188"/>
                </a:lnTo>
                <a:lnTo>
                  <a:pt x="96838" y="103188"/>
                </a:lnTo>
                <a:lnTo>
                  <a:pt x="109538" y="20638"/>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 forme 18">
            <a:extLst>
              <a:ext uri="{FF2B5EF4-FFF2-40B4-BE49-F238E27FC236}">
                <a16:creationId xmlns:a16="http://schemas.microsoft.com/office/drawing/2014/main" id="{6105DB79-5708-42FB-B0A0-48372E80F212}"/>
              </a:ext>
            </a:extLst>
          </p:cNvPr>
          <p:cNvSpPr/>
          <p:nvPr/>
        </p:nvSpPr>
        <p:spPr>
          <a:xfrm>
            <a:off x="4657725" y="5149850"/>
            <a:ext cx="164648" cy="294084"/>
          </a:xfrm>
          <a:custGeom>
            <a:avLst/>
            <a:gdLst>
              <a:gd name="connsiteX0" fmla="*/ 134937 w 134937"/>
              <a:gd name="connsiteY0" fmla="*/ 7938 h 233363"/>
              <a:gd name="connsiteX1" fmla="*/ 11112 w 134937"/>
              <a:gd name="connsiteY1" fmla="*/ 0 h 233363"/>
              <a:gd name="connsiteX2" fmla="*/ 0 w 134937"/>
              <a:gd name="connsiteY2" fmla="*/ 233363 h 233363"/>
              <a:gd name="connsiteX3" fmla="*/ 107950 w 134937"/>
              <a:gd name="connsiteY3" fmla="*/ 231775 h 233363"/>
              <a:gd name="connsiteX4" fmla="*/ 106362 w 134937"/>
              <a:gd name="connsiteY4" fmla="*/ 217488 h 233363"/>
              <a:gd name="connsiteX5" fmla="*/ 133350 w 134937"/>
              <a:gd name="connsiteY5" fmla="*/ 220663 h 233363"/>
              <a:gd name="connsiteX6" fmla="*/ 134937 w 134937"/>
              <a:gd name="connsiteY6" fmla="*/ 7938 h 23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937" h="233363">
                <a:moveTo>
                  <a:pt x="134937" y="7938"/>
                </a:moveTo>
                <a:lnTo>
                  <a:pt x="11112" y="0"/>
                </a:lnTo>
                <a:lnTo>
                  <a:pt x="0" y="233363"/>
                </a:lnTo>
                <a:lnTo>
                  <a:pt x="107950" y="231775"/>
                </a:lnTo>
                <a:lnTo>
                  <a:pt x="106362" y="217488"/>
                </a:lnTo>
                <a:lnTo>
                  <a:pt x="133350" y="220663"/>
                </a:lnTo>
                <a:lnTo>
                  <a:pt x="134937" y="7938"/>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 forme 19">
            <a:extLst>
              <a:ext uri="{FF2B5EF4-FFF2-40B4-BE49-F238E27FC236}">
                <a16:creationId xmlns:a16="http://schemas.microsoft.com/office/drawing/2014/main" id="{D940DDB9-83FF-4D09-881F-56F00D441B59}"/>
              </a:ext>
            </a:extLst>
          </p:cNvPr>
          <p:cNvSpPr/>
          <p:nvPr/>
        </p:nvSpPr>
        <p:spPr>
          <a:xfrm>
            <a:off x="3591475" y="1768018"/>
            <a:ext cx="153438" cy="138569"/>
          </a:xfrm>
          <a:custGeom>
            <a:avLst/>
            <a:gdLst>
              <a:gd name="connsiteX0" fmla="*/ 0 w 128587"/>
              <a:gd name="connsiteY0" fmla="*/ 11113 h 104775"/>
              <a:gd name="connsiteX1" fmla="*/ 112712 w 128587"/>
              <a:gd name="connsiteY1" fmla="*/ 0 h 104775"/>
              <a:gd name="connsiteX2" fmla="*/ 128587 w 128587"/>
              <a:gd name="connsiteY2" fmla="*/ 92075 h 104775"/>
              <a:gd name="connsiteX3" fmla="*/ 11112 w 128587"/>
              <a:gd name="connsiteY3" fmla="*/ 104775 h 104775"/>
              <a:gd name="connsiteX4" fmla="*/ 0 w 128587"/>
              <a:gd name="connsiteY4" fmla="*/ 1111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104775">
                <a:moveTo>
                  <a:pt x="0" y="11113"/>
                </a:moveTo>
                <a:lnTo>
                  <a:pt x="112712" y="0"/>
                </a:lnTo>
                <a:lnTo>
                  <a:pt x="128587" y="92075"/>
                </a:lnTo>
                <a:lnTo>
                  <a:pt x="11112" y="104775"/>
                </a:lnTo>
                <a:lnTo>
                  <a:pt x="0" y="11113"/>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orme libre : forme 20">
            <a:extLst>
              <a:ext uri="{FF2B5EF4-FFF2-40B4-BE49-F238E27FC236}">
                <a16:creationId xmlns:a16="http://schemas.microsoft.com/office/drawing/2014/main" id="{F3E92FFE-D3A6-48EE-9CF9-1A4EB5E177E4}"/>
              </a:ext>
            </a:extLst>
          </p:cNvPr>
          <p:cNvSpPr/>
          <p:nvPr/>
        </p:nvSpPr>
        <p:spPr>
          <a:xfrm>
            <a:off x="7303009" y="3408363"/>
            <a:ext cx="1223454" cy="338137"/>
          </a:xfrm>
          <a:custGeom>
            <a:avLst/>
            <a:gdLst>
              <a:gd name="connsiteX0" fmla="*/ 1587 w 962025"/>
              <a:gd name="connsiteY0" fmla="*/ 192088 h 257175"/>
              <a:gd name="connsiteX1" fmla="*/ 0 w 962025"/>
              <a:gd name="connsiteY1" fmla="*/ 133350 h 257175"/>
              <a:gd name="connsiteX2" fmla="*/ 25400 w 962025"/>
              <a:gd name="connsiteY2" fmla="*/ 131763 h 257175"/>
              <a:gd name="connsiteX3" fmla="*/ 28575 w 962025"/>
              <a:gd name="connsiteY3" fmla="*/ 93663 h 257175"/>
              <a:gd name="connsiteX4" fmla="*/ 98425 w 962025"/>
              <a:gd name="connsiteY4" fmla="*/ 85725 h 257175"/>
              <a:gd name="connsiteX5" fmla="*/ 95250 w 962025"/>
              <a:gd name="connsiteY5" fmla="*/ 9525 h 257175"/>
              <a:gd name="connsiteX6" fmla="*/ 304800 w 962025"/>
              <a:gd name="connsiteY6" fmla="*/ 0 h 257175"/>
              <a:gd name="connsiteX7" fmla="*/ 311150 w 962025"/>
              <a:gd name="connsiteY7" fmla="*/ 87313 h 257175"/>
              <a:gd name="connsiteX8" fmla="*/ 357187 w 962025"/>
              <a:gd name="connsiteY8" fmla="*/ 85725 h 257175"/>
              <a:gd name="connsiteX9" fmla="*/ 355600 w 962025"/>
              <a:gd name="connsiteY9" fmla="*/ 73025 h 257175"/>
              <a:gd name="connsiteX10" fmla="*/ 473075 w 962025"/>
              <a:gd name="connsiteY10" fmla="*/ 69850 h 257175"/>
              <a:gd name="connsiteX11" fmla="*/ 474662 w 962025"/>
              <a:gd name="connsiteY11" fmla="*/ 87313 h 257175"/>
              <a:gd name="connsiteX12" fmla="*/ 585787 w 962025"/>
              <a:gd name="connsiteY12" fmla="*/ 87313 h 257175"/>
              <a:gd name="connsiteX13" fmla="*/ 588962 w 962025"/>
              <a:gd name="connsiteY13" fmla="*/ 142875 h 257175"/>
              <a:gd name="connsiteX14" fmla="*/ 617537 w 962025"/>
              <a:gd name="connsiteY14" fmla="*/ 142875 h 257175"/>
              <a:gd name="connsiteX15" fmla="*/ 615950 w 962025"/>
              <a:gd name="connsiteY15" fmla="*/ 168275 h 257175"/>
              <a:gd name="connsiteX16" fmla="*/ 955675 w 962025"/>
              <a:gd name="connsiteY16" fmla="*/ 115888 h 257175"/>
              <a:gd name="connsiteX17" fmla="*/ 962025 w 962025"/>
              <a:gd name="connsiteY17" fmla="*/ 152400 h 257175"/>
              <a:gd name="connsiteX18" fmla="*/ 942975 w 962025"/>
              <a:gd name="connsiteY18" fmla="*/ 152400 h 257175"/>
              <a:gd name="connsiteX19" fmla="*/ 960437 w 962025"/>
              <a:gd name="connsiteY19" fmla="*/ 228600 h 257175"/>
              <a:gd name="connsiteX20" fmla="*/ 588962 w 962025"/>
              <a:gd name="connsiteY20" fmla="*/ 257175 h 257175"/>
              <a:gd name="connsiteX21" fmla="*/ 582612 w 962025"/>
              <a:gd name="connsiteY21" fmla="*/ 255588 h 257175"/>
              <a:gd name="connsiteX22" fmla="*/ 525462 w 962025"/>
              <a:gd name="connsiteY22" fmla="*/ 254000 h 257175"/>
              <a:gd name="connsiteX23" fmla="*/ 522287 w 962025"/>
              <a:gd name="connsiteY23" fmla="*/ 242888 h 257175"/>
              <a:gd name="connsiteX24" fmla="*/ 463550 w 962025"/>
              <a:gd name="connsiteY24" fmla="*/ 247650 h 257175"/>
              <a:gd name="connsiteX25" fmla="*/ 460375 w 962025"/>
              <a:gd name="connsiteY25" fmla="*/ 239713 h 257175"/>
              <a:gd name="connsiteX26" fmla="*/ 390525 w 962025"/>
              <a:gd name="connsiteY26" fmla="*/ 239713 h 257175"/>
              <a:gd name="connsiteX27" fmla="*/ 390525 w 962025"/>
              <a:gd name="connsiteY27" fmla="*/ 184150 h 257175"/>
              <a:gd name="connsiteX28" fmla="*/ 227012 w 962025"/>
              <a:gd name="connsiteY28" fmla="*/ 193675 h 257175"/>
              <a:gd name="connsiteX29" fmla="*/ 227012 w 962025"/>
              <a:gd name="connsiteY29" fmla="*/ 222250 h 257175"/>
              <a:gd name="connsiteX30" fmla="*/ 190500 w 962025"/>
              <a:gd name="connsiteY30" fmla="*/ 223838 h 257175"/>
              <a:gd name="connsiteX31" fmla="*/ 187325 w 962025"/>
              <a:gd name="connsiteY31" fmla="*/ 187325 h 257175"/>
              <a:gd name="connsiteX32" fmla="*/ 1587 w 962025"/>
              <a:gd name="connsiteY32" fmla="*/ 1920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2025" h="257175">
                <a:moveTo>
                  <a:pt x="1587" y="192088"/>
                </a:moveTo>
                <a:lnTo>
                  <a:pt x="0" y="133350"/>
                </a:lnTo>
                <a:lnTo>
                  <a:pt x="25400" y="131763"/>
                </a:lnTo>
                <a:lnTo>
                  <a:pt x="28575" y="93663"/>
                </a:lnTo>
                <a:lnTo>
                  <a:pt x="98425" y="85725"/>
                </a:lnTo>
                <a:lnTo>
                  <a:pt x="95250" y="9525"/>
                </a:lnTo>
                <a:lnTo>
                  <a:pt x="304800" y="0"/>
                </a:lnTo>
                <a:lnTo>
                  <a:pt x="311150" y="87313"/>
                </a:lnTo>
                <a:lnTo>
                  <a:pt x="357187" y="85725"/>
                </a:lnTo>
                <a:lnTo>
                  <a:pt x="355600" y="73025"/>
                </a:lnTo>
                <a:lnTo>
                  <a:pt x="473075" y="69850"/>
                </a:lnTo>
                <a:lnTo>
                  <a:pt x="474662" y="87313"/>
                </a:lnTo>
                <a:lnTo>
                  <a:pt x="585787" y="87313"/>
                </a:lnTo>
                <a:lnTo>
                  <a:pt x="588962" y="142875"/>
                </a:lnTo>
                <a:lnTo>
                  <a:pt x="617537" y="142875"/>
                </a:lnTo>
                <a:lnTo>
                  <a:pt x="615950" y="168275"/>
                </a:lnTo>
                <a:lnTo>
                  <a:pt x="955675" y="115888"/>
                </a:lnTo>
                <a:lnTo>
                  <a:pt x="962025" y="152400"/>
                </a:lnTo>
                <a:lnTo>
                  <a:pt x="942975" y="152400"/>
                </a:lnTo>
                <a:lnTo>
                  <a:pt x="960437" y="228600"/>
                </a:lnTo>
                <a:lnTo>
                  <a:pt x="588962" y="257175"/>
                </a:lnTo>
                <a:lnTo>
                  <a:pt x="582612" y="255588"/>
                </a:lnTo>
                <a:lnTo>
                  <a:pt x="525462" y="254000"/>
                </a:lnTo>
                <a:lnTo>
                  <a:pt x="522287" y="242888"/>
                </a:lnTo>
                <a:lnTo>
                  <a:pt x="463550" y="247650"/>
                </a:lnTo>
                <a:lnTo>
                  <a:pt x="460375" y="239713"/>
                </a:lnTo>
                <a:lnTo>
                  <a:pt x="390525" y="239713"/>
                </a:lnTo>
                <a:lnTo>
                  <a:pt x="390525" y="184150"/>
                </a:lnTo>
                <a:lnTo>
                  <a:pt x="227012" y="193675"/>
                </a:lnTo>
                <a:lnTo>
                  <a:pt x="227012" y="222250"/>
                </a:lnTo>
                <a:lnTo>
                  <a:pt x="190500" y="223838"/>
                </a:lnTo>
                <a:lnTo>
                  <a:pt x="187325" y="187325"/>
                </a:lnTo>
                <a:lnTo>
                  <a:pt x="1587" y="192088"/>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 forme 21">
            <a:extLst>
              <a:ext uri="{FF2B5EF4-FFF2-40B4-BE49-F238E27FC236}">
                <a16:creationId xmlns:a16="http://schemas.microsoft.com/office/drawing/2014/main" id="{184BF198-1700-41B2-9353-DA1092322599}"/>
              </a:ext>
            </a:extLst>
          </p:cNvPr>
          <p:cNvSpPr/>
          <p:nvPr/>
        </p:nvSpPr>
        <p:spPr>
          <a:xfrm>
            <a:off x="7373938" y="3895725"/>
            <a:ext cx="118268" cy="165375"/>
          </a:xfrm>
          <a:custGeom>
            <a:avLst/>
            <a:gdLst>
              <a:gd name="connsiteX0" fmla="*/ 0 w 88900"/>
              <a:gd name="connsiteY0" fmla="*/ 3175 h 120650"/>
              <a:gd name="connsiteX1" fmla="*/ 84137 w 88900"/>
              <a:gd name="connsiteY1" fmla="*/ 0 h 120650"/>
              <a:gd name="connsiteX2" fmla="*/ 88900 w 88900"/>
              <a:gd name="connsiteY2" fmla="*/ 107950 h 120650"/>
              <a:gd name="connsiteX3" fmla="*/ 11112 w 88900"/>
              <a:gd name="connsiteY3" fmla="*/ 120650 h 120650"/>
              <a:gd name="connsiteX4" fmla="*/ 0 w 88900"/>
              <a:gd name="connsiteY4" fmla="*/ 3175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0" h="120650">
                <a:moveTo>
                  <a:pt x="0" y="3175"/>
                </a:moveTo>
                <a:lnTo>
                  <a:pt x="84137" y="0"/>
                </a:lnTo>
                <a:lnTo>
                  <a:pt x="88900" y="107950"/>
                </a:lnTo>
                <a:lnTo>
                  <a:pt x="11112" y="120650"/>
                </a:lnTo>
                <a:lnTo>
                  <a:pt x="0" y="3175"/>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07B89119-11CE-481B-87BB-F520D685FB72}"/>
              </a:ext>
            </a:extLst>
          </p:cNvPr>
          <p:cNvSpPr/>
          <p:nvPr/>
        </p:nvSpPr>
        <p:spPr>
          <a:xfrm>
            <a:off x="7415213" y="4087813"/>
            <a:ext cx="153987" cy="147637"/>
          </a:xfrm>
          <a:custGeom>
            <a:avLst/>
            <a:gdLst>
              <a:gd name="connsiteX0" fmla="*/ 61913 w 112713"/>
              <a:gd name="connsiteY0" fmla="*/ 0 h 114300"/>
              <a:gd name="connsiteX1" fmla="*/ 112713 w 112713"/>
              <a:gd name="connsiteY1" fmla="*/ 23812 h 114300"/>
              <a:gd name="connsiteX2" fmla="*/ 38100 w 112713"/>
              <a:gd name="connsiteY2" fmla="*/ 114300 h 114300"/>
              <a:gd name="connsiteX3" fmla="*/ 0 w 112713"/>
              <a:gd name="connsiteY3" fmla="*/ 82550 h 114300"/>
              <a:gd name="connsiteX4" fmla="*/ 31750 w 112713"/>
              <a:gd name="connsiteY4" fmla="*/ 46037 h 114300"/>
              <a:gd name="connsiteX5" fmla="*/ 61913 w 112713"/>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13" h="114300">
                <a:moveTo>
                  <a:pt x="61913" y="0"/>
                </a:moveTo>
                <a:lnTo>
                  <a:pt x="112713" y="23812"/>
                </a:lnTo>
                <a:lnTo>
                  <a:pt x="38100" y="114300"/>
                </a:lnTo>
                <a:lnTo>
                  <a:pt x="0" y="82550"/>
                </a:lnTo>
                <a:lnTo>
                  <a:pt x="31750" y="46037"/>
                </a:lnTo>
                <a:lnTo>
                  <a:pt x="61913" y="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0EC484B0-026E-4093-A58A-B598C2B22D59}"/>
              </a:ext>
            </a:extLst>
          </p:cNvPr>
          <p:cNvSpPr/>
          <p:nvPr/>
        </p:nvSpPr>
        <p:spPr>
          <a:xfrm>
            <a:off x="6894829" y="5589589"/>
            <a:ext cx="106046" cy="204726"/>
          </a:xfrm>
          <a:custGeom>
            <a:avLst/>
            <a:gdLst>
              <a:gd name="connsiteX0" fmla="*/ 85725 w 90488"/>
              <a:gd name="connsiteY0" fmla="*/ 0 h 159544"/>
              <a:gd name="connsiteX1" fmla="*/ 90488 w 90488"/>
              <a:gd name="connsiteY1" fmla="*/ 52387 h 159544"/>
              <a:gd name="connsiteX2" fmla="*/ 50007 w 90488"/>
              <a:gd name="connsiteY2" fmla="*/ 59531 h 159544"/>
              <a:gd name="connsiteX3" fmla="*/ 52388 w 90488"/>
              <a:gd name="connsiteY3" fmla="*/ 85725 h 159544"/>
              <a:gd name="connsiteX4" fmla="*/ 30957 w 90488"/>
              <a:gd name="connsiteY4" fmla="*/ 85725 h 159544"/>
              <a:gd name="connsiteX5" fmla="*/ 35719 w 90488"/>
              <a:gd name="connsiteY5" fmla="*/ 159544 h 159544"/>
              <a:gd name="connsiteX6" fmla="*/ 7144 w 90488"/>
              <a:gd name="connsiteY6" fmla="*/ 157162 h 159544"/>
              <a:gd name="connsiteX7" fmla="*/ 0 w 90488"/>
              <a:gd name="connsiteY7" fmla="*/ 26194 h 159544"/>
              <a:gd name="connsiteX8" fmla="*/ 85725 w 90488"/>
              <a:gd name="connsiteY8" fmla="*/ 0 h 15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8" h="159544">
                <a:moveTo>
                  <a:pt x="85725" y="0"/>
                </a:moveTo>
                <a:lnTo>
                  <a:pt x="90488" y="52387"/>
                </a:lnTo>
                <a:lnTo>
                  <a:pt x="50007" y="59531"/>
                </a:lnTo>
                <a:lnTo>
                  <a:pt x="52388" y="85725"/>
                </a:lnTo>
                <a:lnTo>
                  <a:pt x="30957" y="85725"/>
                </a:lnTo>
                <a:lnTo>
                  <a:pt x="35719" y="159544"/>
                </a:lnTo>
                <a:lnTo>
                  <a:pt x="7144" y="157162"/>
                </a:lnTo>
                <a:lnTo>
                  <a:pt x="0" y="26194"/>
                </a:lnTo>
                <a:lnTo>
                  <a:pt x="85725" y="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numéro de diapositive 21">
            <a:extLst>
              <a:ext uri="{FF2B5EF4-FFF2-40B4-BE49-F238E27FC236}">
                <a16:creationId xmlns:a16="http://schemas.microsoft.com/office/drawing/2014/main" id="{3258D713-CFCC-4CA2-B7BB-6849EE5E7DC6}"/>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19</a:t>
            </a:fld>
            <a:endParaRPr lang="fr-FR" sz="1000" b="1" dirty="0">
              <a:solidFill>
                <a:schemeClr val="bg1"/>
              </a:solidFill>
              <a:latin typeface="Arial Narrow" panose="020B0606020202030204" pitchFamily="34" charset="0"/>
            </a:endParaRPr>
          </a:p>
        </p:txBody>
      </p:sp>
      <p:pic>
        <p:nvPicPr>
          <p:cNvPr id="26" name="Image 25">
            <a:extLst>
              <a:ext uri="{FF2B5EF4-FFF2-40B4-BE49-F238E27FC236}">
                <a16:creationId xmlns:a16="http://schemas.microsoft.com/office/drawing/2014/main" id="{27E5F1D2-40F9-4A09-9EC3-D3A851FB5D44}"/>
              </a:ext>
            </a:extLst>
          </p:cNvPr>
          <p:cNvPicPr>
            <a:picLocks noChangeAspect="1"/>
          </p:cNvPicPr>
          <p:nvPr/>
        </p:nvPicPr>
        <p:blipFill>
          <a:blip r:embed="rId4"/>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377971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4C6DD7-8410-4527-9FCE-434F823A8043}"/>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4379A9D7-96A2-491B-A144-3BC7D9D65424}"/>
              </a:ext>
            </a:extLst>
          </p:cNvPr>
          <p:cNvSpPr/>
          <p:nvPr/>
        </p:nvSpPr>
        <p:spPr>
          <a:xfrm>
            <a:off x="343467" y="263007"/>
            <a:ext cx="11453887" cy="830997"/>
          </a:xfrm>
          <a:prstGeom prst="rect">
            <a:avLst/>
          </a:prstGeom>
        </p:spPr>
        <p:txBody>
          <a:bodyPr wrap="square">
            <a:spAutoFit/>
          </a:bodyPr>
          <a:lstStyle/>
          <a:p>
            <a:pPr marL="314325" indent="0" algn="r">
              <a:buNone/>
              <a:defRPr/>
            </a:pPr>
            <a:endParaRPr lang="fr-FR" altLang="fr-FR" sz="2400" b="1" dirty="0">
              <a:solidFill>
                <a:schemeClr val="bg1"/>
              </a:solidFill>
              <a:latin typeface="+mj-lt"/>
              <a:ea typeface="ＭＳ Ｐゴシック" charset="-128"/>
              <a:cs typeface="ＭＳ Ｐゴシック" charset="-128"/>
            </a:endParaRPr>
          </a:p>
          <a:p>
            <a:pPr marL="314325" indent="0" algn="r">
              <a:buNone/>
              <a:defRPr/>
            </a:pPr>
            <a:r>
              <a:rPr lang="fr-FR" altLang="fr-FR" sz="2400" b="1" dirty="0">
                <a:solidFill>
                  <a:schemeClr val="bg1"/>
                </a:solidFill>
                <a:latin typeface="+mj-lt"/>
                <a:ea typeface="ＭＳ Ｐゴシック" charset="-128"/>
                <a:cs typeface="ＭＳ Ｐゴシック" charset="-128"/>
              </a:rPr>
              <a:t>Délos : une île au centre des Cyclades</a:t>
            </a:r>
          </a:p>
        </p:txBody>
      </p:sp>
      <p:pic>
        <p:nvPicPr>
          <p:cNvPr id="3" name="Image 2">
            <a:extLst>
              <a:ext uri="{FF2B5EF4-FFF2-40B4-BE49-F238E27FC236}">
                <a16:creationId xmlns:a16="http://schemas.microsoft.com/office/drawing/2014/main" id="{A255958A-4146-9CC7-A262-4559AC70B54C}"/>
              </a:ext>
            </a:extLst>
          </p:cNvPr>
          <p:cNvPicPr>
            <a:picLocks noChangeAspect="1"/>
          </p:cNvPicPr>
          <p:nvPr/>
        </p:nvPicPr>
        <p:blipFill>
          <a:blip r:embed="rId3"/>
          <a:stretch>
            <a:fillRect/>
          </a:stretch>
        </p:blipFill>
        <p:spPr>
          <a:xfrm>
            <a:off x="3911600" y="1055273"/>
            <a:ext cx="4925959" cy="5802727"/>
          </a:xfrm>
          <a:prstGeom prst="rect">
            <a:avLst/>
          </a:prstGeom>
        </p:spPr>
      </p:pic>
    </p:spTree>
    <p:extLst>
      <p:ext uri="{BB962C8B-B14F-4D97-AF65-F5344CB8AC3E}">
        <p14:creationId xmlns:p14="http://schemas.microsoft.com/office/powerpoint/2010/main" val="641751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FD696BA-BC7F-0FB2-4C5A-AF6397DD9495}"/>
              </a:ext>
            </a:extLst>
          </p:cNvPr>
          <p:cNvPicPr>
            <a:picLocks noChangeAspect="1"/>
          </p:cNvPicPr>
          <p:nvPr/>
        </p:nvPicPr>
        <p:blipFill>
          <a:blip r:embed="rId3"/>
          <a:stretch>
            <a:fillRect/>
          </a:stretch>
        </p:blipFill>
        <p:spPr>
          <a:xfrm>
            <a:off x="6689914" y="1881886"/>
            <a:ext cx="5042860" cy="3274584"/>
          </a:xfrm>
          <a:prstGeom prst="rect">
            <a:avLst/>
          </a:prstGeom>
        </p:spPr>
      </p:pic>
      <p:sp>
        <p:nvSpPr>
          <p:cNvPr id="10" name="Rectangle 9">
            <a:extLst>
              <a:ext uri="{FF2B5EF4-FFF2-40B4-BE49-F238E27FC236}">
                <a16:creationId xmlns:a16="http://schemas.microsoft.com/office/drawing/2014/main" id="{19923A21-BDA1-48C9-8916-29E5DBADCCBC}"/>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15D9AE69-FDE5-4767-A22A-38F74AB4189D}"/>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lieux d’exposition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les contraintes des espaces associatifs, le cas du </a:t>
            </a:r>
            <a:r>
              <a:rPr lang="fr-FR" altLang="fr-FR" sz="2400" b="1" dirty="0" err="1">
                <a:solidFill>
                  <a:schemeClr val="bg1"/>
                </a:solidFill>
                <a:latin typeface="+mj-lt"/>
                <a:ea typeface="ＭＳ Ｐゴシック" charset="-128"/>
                <a:cs typeface="ＭＳ Ｐゴシック" charset="-128"/>
              </a:rPr>
              <a:t>Sarapieion</a:t>
            </a:r>
            <a:r>
              <a:rPr lang="fr-FR" altLang="fr-FR" sz="2400" b="1" dirty="0">
                <a:solidFill>
                  <a:schemeClr val="bg1"/>
                </a:solidFill>
                <a:latin typeface="+mj-lt"/>
                <a:ea typeface="ＭＳ Ｐゴシック" charset="-128"/>
                <a:cs typeface="ＭＳ Ｐゴシック" charset="-128"/>
              </a:rPr>
              <a:t> A</a:t>
            </a:r>
          </a:p>
        </p:txBody>
      </p:sp>
      <p:pic>
        <p:nvPicPr>
          <p:cNvPr id="4" name="Image 3">
            <a:extLst>
              <a:ext uri="{FF2B5EF4-FFF2-40B4-BE49-F238E27FC236}">
                <a16:creationId xmlns:a16="http://schemas.microsoft.com/office/drawing/2014/main" id="{3D65E0FE-5E15-4299-B462-DA6208160464}"/>
              </a:ext>
            </a:extLst>
          </p:cNvPr>
          <p:cNvPicPr>
            <a:picLocks noChangeAspect="1"/>
          </p:cNvPicPr>
          <p:nvPr/>
        </p:nvPicPr>
        <p:blipFill>
          <a:blip r:embed="rId4"/>
          <a:stretch>
            <a:fillRect/>
          </a:stretch>
        </p:blipFill>
        <p:spPr>
          <a:xfrm>
            <a:off x="393186" y="1170103"/>
            <a:ext cx="6153068" cy="4791507"/>
          </a:xfrm>
          <a:prstGeom prst="rect">
            <a:avLst/>
          </a:prstGeom>
        </p:spPr>
      </p:pic>
      <p:sp>
        <p:nvSpPr>
          <p:cNvPr id="14" name="Espace réservé du numéro de diapositive 21">
            <a:extLst>
              <a:ext uri="{FF2B5EF4-FFF2-40B4-BE49-F238E27FC236}">
                <a16:creationId xmlns:a16="http://schemas.microsoft.com/office/drawing/2014/main" id="{31DFE14C-A07E-48B3-9ACD-B4275610105E}"/>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20</a:t>
            </a:fld>
            <a:endParaRPr lang="fr-FR" sz="1000" b="1" dirty="0">
              <a:solidFill>
                <a:schemeClr val="bg1"/>
              </a:solidFill>
              <a:latin typeface="Arial Narrow" panose="020B0606020202030204" pitchFamily="34" charset="0"/>
            </a:endParaRPr>
          </a:p>
        </p:txBody>
      </p:sp>
      <p:pic>
        <p:nvPicPr>
          <p:cNvPr id="15" name="Image 14">
            <a:extLst>
              <a:ext uri="{FF2B5EF4-FFF2-40B4-BE49-F238E27FC236}">
                <a16:creationId xmlns:a16="http://schemas.microsoft.com/office/drawing/2014/main" id="{8C5C4A16-4366-49E8-A69B-A4FC6D7C22FA}"/>
              </a:ext>
            </a:extLst>
          </p:cNvPr>
          <p:cNvPicPr>
            <a:picLocks noChangeAspect="1"/>
          </p:cNvPicPr>
          <p:nvPr/>
        </p:nvPicPr>
        <p:blipFill>
          <a:blip r:embed="rId5"/>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970610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98DCD9-74F1-4872-ABC0-75AEC482F025}"/>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D06ABCD5-C603-47DF-BC4D-D5821EB9970C}"/>
              </a:ext>
            </a:extLst>
          </p:cNvPr>
          <p:cNvSpPr/>
          <p:nvPr/>
        </p:nvSpPr>
        <p:spPr>
          <a:xfrm>
            <a:off x="343467" y="263007"/>
            <a:ext cx="11453887" cy="738664"/>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lieux d’exposition : </a:t>
            </a:r>
            <a:br>
              <a:rPr lang="fr-FR" altLang="fr-FR" sz="2400" b="1" dirty="0">
                <a:solidFill>
                  <a:schemeClr val="bg1"/>
                </a:solidFill>
                <a:latin typeface="+mj-lt"/>
                <a:ea typeface="ＭＳ Ｐゴシック" charset="-128"/>
                <a:cs typeface="ＭＳ Ｐゴシック" charset="-128"/>
              </a:rPr>
            </a:br>
            <a:r>
              <a:rPr lang="fr-FR" altLang="fr-FR" b="1" dirty="0">
                <a:solidFill>
                  <a:schemeClr val="bg1"/>
                </a:solidFill>
                <a:latin typeface="+mj-lt"/>
                <a:ea typeface="ＭＳ Ｐゴシック" charset="-128"/>
                <a:cs typeface="ＭＳ Ｐゴシック" charset="-128"/>
              </a:rPr>
              <a:t>l’établissement des </a:t>
            </a:r>
            <a:r>
              <a:rPr lang="fr-FR" altLang="fr-FR" b="1" dirty="0" err="1">
                <a:solidFill>
                  <a:schemeClr val="bg1"/>
                </a:solidFill>
                <a:latin typeface="+mj-lt"/>
                <a:ea typeface="ＭＳ Ｐゴシック" charset="-128"/>
                <a:cs typeface="ＭＳ Ｐゴシック" charset="-128"/>
              </a:rPr>
              <a:t>Poseidoniastes</a:t>
            </a:r>
            <a:r>
              <a:rPr lang="fr-FR" altLang="fr-FR" b="1" dirty="0">
                <a:solidFill>
                  <a:schemeClr val="bg1"/>
                </a:solidFill>
                <a:latin typeface="+mj-lt"/>
                <a:ea typeface="ＭＳ Ｐゴシック" charset="-128"/>
                <a:cs typeface="ＭＳ Ｐゴシック" charset="-128"/>
              </a:rPr>
              <a:t> de </a:t>
            </a:r>
            <a:r>
              <a:rPr lang="fr-FR" altLang="fr-FR" b="1" dirty="0" err="1">
                <a:solidFill>
                  <a:schemeClr val="bg1"/>
                </a:solidFill>
                <a:latin typeface="+mj-lt"/>
                <a:ea typeface="ＭＳ Ｐゴシック" charset="-128"/>
                <a:cs typeface="ＭＳ Ｐゴシック" charset="-128"/>
              </a:rPr>
              <a:t>Bérytos</a:t>
            </a:r>
            <a:r>
              <a:rPr lang="fr-FR" altLang="fr-FR" b="1" dirty="0">
                <a:solidFill>
                  <a:schemeClr val="bg1"/>
                </a:solidFill>
                <a:latin typeface="+mj-lt"/>
                <a:ea typeface="ＭＳ Ｐゴシック" charset="-128"/>
                <a:cs typeface="ＭＳ Ｐゴシック" charset="-128"/>
              </a:rPr>
              <a:t> et les lieux d’exposition des honneurs accordés à M. </a:t>
            </a:r>
            <a:r>
              <a:rPr lang="fr-FR" altLang="fr-FR" b="1" dirty="0" err="1">
                <a:solidFill>
                  <a:schemeClr val="bg1"/>
                </a:solidFill>
                <a:latin typeface="+mj-lt"/>
                <a:ea typeface="ＭＳ Ｐゴシック" charset="-128"/>
                <a:cs typeface="ＭＳ Ｐゴシック" charset="-128"/>
              </a:rPr>
              <a:t>Minatius</a:t>
            </a:r>
            <a:r>
              <a:rPr lang="fr-FR" altLang="fr-FR" b="1" dirty="0">
                <a:solidFill>
                  <a:schemeClr val="bg1"/>
                </a:solidFill>
                <a:latin typeface="+mj-lt"/>
                <a:ea typeface="ＭＳ Ｐゴシック" charset="-128"/>
                <a:cs typeface="ＭＳ Ｐゴシック" charset="-128"/>
              </a:rPr>
              <a:t> </a:t>
            </a:r>
            <a:r>
              <a:rPr lang="fr-FR" altLang="fr-FR" b="1" dirty="0" err="1">
                <a:solidFill>
                  <a:schemeClr val="bg1"/>
                </a:solidFill>
                <a:latin typeface="+mj-lt"/>
                <a:ea typeface="ＭＳ Ｐゴシック" charset="-128"/>
                <a:cs typeface="ＭＳ Ｐゴシック" charset="-128"/>
              </a:rPr>
              <a:t>Sexti</a:t>
            </a:r>
            <a:r>
              <a:rPr lang="fr-FR" altLang="fr-FR" b="1" dirty="0">
                <a:solidFill>
                  <a:schemeClr val="bg1"/>
                </a:solidFill>
                <a:latin typeface="+mj-lt"/>
                <a:ea typeface="ＭＳ Ｐゴシック" charset="-128"/>
                <a:cs typeface="ＭＳ Ｐゴシック" charset="-128"/>
              </a:rPr>
              <a:t> f.</a:t>
            </a:r>
            <a:endParaRPr lang="fr-FR" altLang="fr-FR" sz="2400" b="1" dirty="0">
              <a:solidFill>
                <a:schemeClr val="bg1"/>
              </a:solidFill>
              <a:latin typeface="+mj-lt"/>
              <a:ea typeface="ＭＳ Ｐゴシック" charset="-128"/>
              <a:cs typeface="ＭＳ Ｐゴシック" charset="-128"/>
            </a:endParaRPr>
          </a:p>
        </p:txBody>
      </p:sp>
      <p:pic>
        <p:nvPicPr>
          <p:cNvPr id="10" name="Image 9">
            <a:extLst>
              <a:ext uri="{FF2B5EF4-FFF2-40B4-BE49-F238E27FC236}">
                <a16:creationId xmlns:a16="http://schemas.microsoft.com/office/drawing/2014/main" id="{5335C040-BBBB-479C-81D8-56C0152480B5}"/>
              </a:ext>
            </a:extLst>
          </p:cNvPr>
          <p:cNvPicPr>
            <a:picLocks noChangeAspect="1"/>
          </p:cNvPicPr>
          <p:nvPr/>
        </p:nvPicPr>
        <p:blipFill>
          <a:blip r:embed="rId3"/>
          <a:stretch>
            <a:fillRect/>
          </a:stretch>
        </p:blipFill>
        <p:spPr>
          <a:xfrm>
            <a:off x="3423172" y="1210673"/>
            <a:ext cx="5345655" cy="5084892"/>
          </a:xfrm>
          <a:prstGeom prst="rect">
            <a:avLst/>
          </a:prstGeom>
        </p:spPr>
      </p:pic>
      <p:sp>
        <p:nvSpPr>
          <p:cNvPr id="13" name="Espace réservé du numéro de diapositive 21">
            <a:extLst>
              <a:ext uri="{FF2B5EF4-FFF2-40B4-BE49-F238E27FC236}">
                <a16:creationId xmlns:a16="http://schemas.microsoft.com/office/drawing/2014/main" id="{6DCFCA6C-9C1E-42C5-BF74-D0B993F893A4}"/>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21</a:t>
            </a:fld>
            <a:endParaRPr lang="fr-FR" sz="1000" b="1" dirty="0">
              <a:solidFill>
                <a:schemeClr val="bg1"/>
              </a:solidFill>
              <a:latin typeface="Arial Narrow" panose="020B0606020202030204" pitchFamily="34" charset="0"/>
            </a:endParaRPr>
          </a:p>
        </p:txBody>
      </p:sp>
      <p:pic>
        <p:nvPicPr>
          <p:cNvPr id="14" name="Image 13">
            <a:extLst>
              <a:ext uri="{FF2B5EF4-FFF2-40B4-BE49-F238E27FC236}">
                <a16:creationId xmlns:a16="http://schemas.microsoft.com/office/drawing/2014/main" id="{4F5A4D97-FFA1-4AA1-BC92-3DDCBED8D69B}"/>
              </a:ext>
            </a:extLst>
          </p:cNvPr>
          <p:cNvPicPr>
            <a:picLocks noChangeAspect="1"/>
          </p:cNvPicPr>
          <p:nvPr/>
        </p:nvPicPr>
        <p:blipFill>
          <a:blip r:embed="rId4"/>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1612855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3050D-3BBD-4080-BB9D-3A490D381710}"/>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948FE610-9E1C-4CD0-BB55-1E2618B11905}"/>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Un texte remarquable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la Chronique du </a:t>
            </a:r>
            <a:r>
              <a:rPr lang="fr-FR" altLang="fr-FR" sz="2400" b="1" dirty="0" err="1">
                <a:solidFill>
                  <a:schemeClr val="bg1"/>
                </a:solidFill>
                <a:latin typeface="+mj-lt"/>
                <a:ea typeface="ＭＳ Ｐゴシック" charset="-128"/>
                <a:cs typeface="ＭＳ Ｐゴシック" charset="-128"/>
              </a:rPr>
              <a:t>Sarapieion</a:t>
            </a:r>
            <a:r>
              <a:rPr lang="fr-FR" altLang="fr-FR" sz="2400" b="1" dirty="0">
                <a:solidFill>
                  <a:schemeClr val="bg1"/>
                </a:solidFill>
                <a:latin typeface="+mj-lt"/>
                <a:ea typeface="ＭＳ Ｐゴシック" charset="-128"/>
                <a:cs typeface="ＭＳ Ｐゴシック" charset="-128"/>
              </a:rPr>
              <a:t> (</a:t>
            </a:r>
            <a:r>
              <a:rPr lang="fr-FR" altLang="fr-FR" sz="2400" b="1" i="1" dirty="0">
                <a:solidFill>
                  <a:schemeClr val="bg1"/>
                </a:solidFill>
                <a:latin typeface="+mj-lt"/>
                <a:ea typeface="ＭＳ Ｐゴシック" charset="-128"/>
                <a:cs typeface="ＭＳ Ｐゴシック" charset="-128"/>
              </a:rPr>
              <a:t>IG</a:t>
            </a:r>
            <a:r>
              <a:rPr lang="fr-FR" altLang="fr-FR" sz="2400" b="1" dirty="0">
                <a:solidFill>
                  <a:schemeClr val="bg1"/>
                </a:solidFill>
                <a:latin typeface="+mj-lt"/>
                <a:ea typeface="ＭＳ Ｐゴシック" charset="-128"/>
                <a:cs typeface="ＭＳ Ｐゴシック" charset="-128"/>
              </a:rPr>
              <a:t> XI 4, 1299)</a:t>
            </a:r>
          </a:p>
        </p:txBody>
      </p:sp>
      <p:sp>
        <p:nvSpPr>
          <p:cNvPr id="10" name="Espace réservé du numéro de diapositive 21">
            <a:extLst>
              <a:ext uri="{FF2B5EF4-FFF2-40B4-BE49-F238E27FC236}">
                <a16:creationId xmlns:a16="http://schemas.microsoft.com/office/drawing/2014/main" id="{80BEAFD8-DD6C-4AE2-AFC7-1C9C37AF0A53}"/>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22</a:t>
            </a:fld>
            <a:endParaRPr lang="fr-FR" sz="1000" b="1" dirty="0">
              <a:solidFill>
                <a:schemeClr val="bg1"/>
              </a:solidFill>
              <a:latin typeface="Arial Narrow" panose="020B0606020202030204" pitchFamily="34" charset="0"/>
            </a:endParaRPr>
          </a:p>
        </p:txBody>
      </p:sp>
      <p:pic>
        <p:nvPicPr>
          <p:cNvPr id="11" name="Image 10">
            <a:extLst>
              <a:ext uri="{FF2B5EF4-FFF2-40B4-BE49-F238E27FC236}">
                <a16:creationId xmlns:a16="http://schemas.microsoft.com/office/drawing/2014/main" id="{CBCE663C-A451-480E-ADDD-9ECA278BEBE2}"/>
              </a:ext>
            </a:extLst>
          </p:cNvPr>
          <p:cNvPicPr>
            <a:picLocks noChangeAspect="1"/>
          </p:cNvPicPr>
          <p:nvPr/>
        </p:nvPicPr>
        <p:blipFill>
          <a:blip r:embed="rId3"/>
          <a:stretch>
            <a:fillRect/>
          </a:stretch>
        </p:blipFill>
        <p:spPr>
          <a:xfrm>
            <a:off x="233900" y="5873488"/>
            <a:ext cx="3723245" cy="975457"/>
          </a:xfrm>
          <a:prstGeom prst="rect">
            <a:avLst/>
          </a:prstGeom>
        </p:spPr>
      </p:pic>
      <p:sp>
        <p:nvSpPr>
          <p:cNvPr id="12" name="Rectangle 11">
            <a:extLst>
              <a:ext uri="{FF2B5EF4-FFF2-40B4-BE49-F238E27FC236}">
                <a16:creationId xmlns:a16="http://schemas.microsoft.com/office/drawing/2014/main" id="{8CD49221-6ABB-4586-AAD4-855E0CBCDDAE}"/>
              </a:ext>
            </a:extLst>
          </p:cNvPr>
          <p:cNvSpPr/>
          <p:nvPr/>
        </p:nvSpPr>
        <p:spPr>
          <a:xfrm>
            <a:off x="343467" y="1652808"/>
            <a:ext cx="11453887" cy="3693319"/>
          </a:xfrm>
          <a:prstGeom prst="rect">
            <a:avLst/>
          </a:prstGeom>
        </p:spPr>
        <p:txBody>
          <a:bodyPr wrap="square">
            <a:spAutoFit/>
          </a:bodyPr>
          <a:lstStyle/>
          <a:p>
            <a:pPr algn="just"/>
            <a:r>
              <a:rPr lang="fr-FR" dirty="0">
                <a:solidFill>
                  <a:schemeClr val="tx2"/>
                </a:solidFill>
              </a:rPr>
              <a:t>Le prêtre Apollonios a fait graver ceci sur l'ordre du dieu : </a:t>
            </a:r>
          </a:p>
          <a:p>
            <a:pPr algn="just"/>
            <a:r>
              <a:rPr lang="fr-FR" dirty="0">
                <a:solidFill>
                  <a:schemeClr val="tx2"/>
                </a:solidFill>
              </a:rPr>
              <a:t>Notre grand-père Apollonios, Égyptien de la classe sacerdotale, apporta avec lui son dieu lorsqu'il vint d'Égypte ; et il continua à célébrer le culte selon le rite traditionnel, et il vécut, croit-on, quatre-vingt-dix-sept ans. Il eut pour successeur mon père Démétrios qui servit les dieux avec le même zèle et, pour sa piété, mérita du dieu l’honneur d’une statue en bronze qui est placée dans le temple du dieu. Il vécut soixante et un ans. J’héritai des objets sacrés et je m'acquittai avec assiduité du service divin. Mais alors le dieu m'annonça en songe qu'on lui devait consacrer un </a:t>
            </a:r>
            <a:r>
              <a:rPr lang="fr-FR" dirty="0" err="1">
                <a:solidFill>
                  <a:schemeClr val="tx2"/>
                </a:solidFill>
              </a:rPr>
              <a:t>Sarapieion</a:t>
            </a:r>
            <a:r>
              <a:rPr lang="fr-FR" dirty="0">
                <a:solidFill>
                  <a:schemeClr val="tx2"/>
                </a:solidFill>
              </a:rPr>
              <a:t>, un sanctuaire qui lui appartint, car il ne voulait plus être locataire comme précédemment ; il ajouta qu'il trouverait lui-même l'endroit où on le devait installer et qu'il indiquerait l'endroit. Il en fut ainsi. Or, c'était un endroit plein d'ordure dont la mise en vente était annoncée par une petite affiche placardée dans le passage de l’agora. Puisque le dieu le voulait, l'achat fut conclu et le sanctuaire fut bâti rapidement, en six mois. Il arriva alors que quelques individus s'unirent contre nous et contre le dieu et ils intentèrent, contre le sanctuaire et contre moi, une action publique : il fallait payer une amende ou subir une peine afflictive. Mais le dieu m’annonça en songe que nous triompherions. Maintenant que le procès est terminé et que nous avons triomphé d'une manière digne du dieu, nous </a:t>
            </a:r>
            <a:r>
              <a:rPr lang="fr-FR" dirty="0" err="1">
                <a:solidFill>
                  <a:schemeClr val="tx2"/>
                </a:solidFill>
              </a:rPr>
              <a:t>louous</a:t>
            </a:r>
            <a:r>
              <a:rPr lang="fr-FR" dirty="0">
                <a:solidFill>
                  <a:schemeClr val="tx2"/>
                </a:solidFill>
              </a:rPr>
              <a:t> les dieux et leur rendons de justes.</a:t>
            </a:r>
          </a:p>
        </p:txBody>
      </p:sp>
    </p:spTree>
    <p:extLst>
      <p:ext uri="{BB962C8B-B14F-4D97-AF65-F5344CB8AC3E}">
        <p14:creationId xmlns:p14="http://schemas.microsoft.com/office/powerpoint/2010/main" val="302184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8DF74-81AC-4F97-8ED2-DAC8E2C8DD9B}"/>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248F8AEC-F5F2-471E-A127-C6F015B1A919}"/>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Un dossier épigraphique, les comptes des hiéropes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les dépenses mensuelles dans le compte 287 A</a:t>
            </a:r>
          </a:p>
        </p:txBody>
      </p:sp>
      <p:sp>
        <p:nvSpPr>
          <p:cNvPr id="10" name="Espace réservé du numéro de diapositive 21">
            <a:extLst>
              <a:ext uri="{FF2B5EF4-FFF2-40B4-BE49-F238E27FC236}">
                <a16:creationId xmlns:a16="http://schemas.microsoft.com/office/drawing/2014/main" id="{85C51C02-1613-489A-A34F-70149F7ACF94}"/>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23</a:t>
            </a:fld>
            <a:endParaRPr lang="fr-FR" sz="1000" b="1" dirty="0">
              <a:solidFill>
                <a:schemeClr val="bg1"/>
              </a:solidFill>
              <a:latin typeface="Arial Narrow" panose="020B0606020202030204" pitchFamily="34" charset="0"/>
            </a:endParaRPr>
          </a:p>
        </p:txBody>
      </p:sp>
      <p:pic>
        <p:nvPicPr>
          <p:cNvPr id="11" name="Image 10">
            <a:extLst>
              <a:ext uri="{FF2B5EF4-FFF2-40B4-BE49-F238E27FC236}">
                <a16:creationId xmlns:a16="http://schemas.microsoft.com/office/drawing/2014/main" id="{81288C92-7CA1-428C-A18C-0225E526F30B}"/>
              </a:ext>
            </a:extLst>
          </p:cNvPr>
          <p:cNvPicPr>
            <a:picLocks noChangeAspect="1"/>
          </p:cNvPicPr>
          <p:nvPr/>
        </p:nvPicPr>
        <p:blipFill>
          <a:blip r:embed="rId3"/>
          <a:stretch>
            <a:fillRect/>
          </a:stretch>
        </p:blipFill>
        <p:spPr>
          <a:xfrm>
            <a:off x="233900" y="5873488"/>
            <a:ext cx="3723245" cy="975457"/>
          </a:xfrm>
          <a:prstGeom prst="rect">
            <a:avLst/>
          </a:prstGeom>
        </p:spPr>
      </p:pic>
      <p:sp>
        <p:nvSpPr>
          <p:cNvPr id="15" name="Rectangle 14">
            <a:extLst>
              <a:ext uri="{FF2B5EF4-FFF2-40B4-BE49-F238E27FC236}">
                <a16:creationId xmlns:a16="http://schemas.microsoft.com/office/drawing/2014/main" id="{C87F7B66-26A4-4FB6-A9ED-71547F95D1C6}"/>
              </a:ext>
            </a:extLst>
          </p:cNvPr>
          <p:cNvSpPr/>
          <p:nvPr/>
        </p:nvSpPr>
        <p:spPr>
          <a:xfrm>
            <a:off x="343467" y="1652808"/>
            <a:ext cx="11453887" cy="3785652"/>
          </a:xfrm>
          <a:prstGeom prst="rect">
            <a:avLst/>
          </a:prstGeom>
        </p:spPr>
        <p:txBody>
          <a:bodyPr wrap="square">
            <a:spAutoFit/>
          </a:bodyPr>
          <a:lstStyle/>
          <a:p>
            <a:pPr algn="just"/>
            <a:r>
              <a:rPr lang="fr-FR" sz="1600" dirty="0">
                <a:solidFill>
                  <a:schemeClr val="tx2"/>
                </a:solidFill>
              </a:rPr>
              <a:t>En </a:t>
            </a:r>
            <a:r>
              <a:rPr lang="fr-FR" sz="1600" i="1" dirty="0" err="1">
                <a:solidFill>
                  <a:schemeClr val="tx2"/>
                </a:solidFill>
              </a:rPr>
              <a:t>Artémisiôn</a:t>
            </a:r>
            <a:r>
              <a:rPr lang="fr-FR" sz="1600" i="1" dirty="0">
                <a:solidFill>
                  <a:schemeClr val="tx2"/>
                </a:solidFill>
              </a:rPr>
              <a:t>. </a:t>
            </a:r>
            <a:r>
              <a:rPr lang="fr-FR" sz="1600" dirty="0">
                <a:solidFill>
                  <a:schemeClr val="tx2"/>
                </a:solidFill>
              </a:rPr>
              <a:t>Un porc pour la purification du sanctuaire, 1 drachme, 5 oboles. Du bois et de la résine, 2 oboles. Du charbon, 6 drachmes. Sept talents de bois, à 5 oboles le talent. Un porc pour la purification de la </a:t>
            </a:r>
            <a:r>
              <a:rPr lang="fr-FR" sz="1600" i="1" dirty="0" err="1">
                <a:solidFill>
                  <a:schemeClr val="tx2"/>
                </a:solidFill>
              </a:rPr>
              <a:t>Nèsos</a:t>
            </a:r>
            <a:r>
              <a:rPr lang="fr-FR" sz="1600" i="1" dirty="0">
                <a:solidFill>
                  <a:schemeClr val="tx2"/>
                </a:solidFill>
              </a:rPr>
              <a:t>, </a:t>
            </a:r>
            <a:r>
              <a:rPr lang="fr-FR" sz="1600" dirty="0">
                <a:solidFill>
                  <a:schemeClr val="tx2"/>
                </a:solidFill>
              </a:rPr>
              <a:t>2 drachmes, 1 obole et demie. Du bois et de la résine, 2 oboles. À </a:t>
            </a:r>
            <a:r>
              <a:rPr lang="fr-FR" sz="1600" dirty="0" err="1">
                <a:solidFill>
                  <a:schemeClr val="tx2"/>
                </a:solidFill>
              </a:rPr>
              <a:t>Patroclès</a:t>
            </a:r>
            <a:r>
              <a:rPr lang="fr-FR" sz="1600" dirty="0">
                <a:solidFill>
                  <a:schemeClr val="tx2"/>
                </a:solidFill>
              </a:rPr>
              <a:t>, pour avoir fait une montée dans la </a:t>
            </a:r>
            <a:r>
              <a:rPr lang="fr-FR" sz="1600" i="1" dirty="0" err="1">
                <a:solidFill>
                  <a:schemeClr val="tx2"/>
                </a:solidFill>
              </a:rPr>
              <a:t>Nèsos</a:t>
            </a:r>
            <a:r>
              <a:rPr lang="fr-FR" sz="1600" i="1" dirty="0">
                <a:solidFill>
                  <a:schemeClr val="tx2"/>
                </a:solidFill>
              </a:rPr>
              <a:t>, </a:t>
            </a:r>
            <a:r>
              <a:rPr lang="fr-FR" sz="1600" dirty="0">
                <a:solidFill>
                  <a:schemeClr val="tx2"/>
                </a:solidFill>
              </a:rPr>
              <a:t>4 drachmes. Une clef et un verrou pour la barrière, 2 drachmes. Des flambeaux pour le chœur des </a:t>
            </a:r>
            <a:r>
              <a:rPr lang="fr-FR" sz="1600" i="1" dirty="0" err="1">
                <a:solidFill>
                  <a:schemeClr val="tx2"/>
                </a:solidFill>
              </a:rPr>
              <a:t>Artémisia</a:t>
            </a:r>
            <a:r>
              <a:rPr lang="fr-FR" sz="1600" i="1" dirty="0">
                <a:solidFill>
                  <a:schemeClr val="tx2"/>
                </a:solidFill>
              </a:rPr>
              <a:t>, </a:t>
            </a:r>
            <a:r>
              <a:rPr lang="fr-FR" sz="1600" dirty="0">
                <a:solidFill>
                  <a:schemeClr val="tx2"/>
                </a:solidFill>
              </a:rPr>
              <a:t>3 drachmes ; un rondin, 1 obole; branchages, 1 obole ; et pour les </a:t>
            </a:r>
            <a:r>
              <a:rPr lang="fr-FR" sz="1600" i="1" dirty="0" err="1">
                <a:solidFill>
                  <a:schemeClr val="tx2"/>
                </a:solidFill>
              </a:rPr>
              <a:t>Philoclèia</a:t>
            </a:r>
            <a:r>
              <a:rPr lang="fr-FR" sz="1600" i="1" dirty="0">
                <a:solidFill>
                  <a:schemeClr val="tx2"/>
                </a:solidFill>
              </a:rPr>
              <a:t>, </a:t>
            </a:r>
            <a:r>
              <a:rPr lang="fr-FR" sz="1600" dirty="0">
                <a:solidFill>
                  <a:schemeClr val="tx2"/>
                </a:solidFill>
              </a:rPr>
              <a:t>3 drachmes ; un rondin et des branchages, 2 oboles. A </a:t>
            </a:r>
            <a:r>
              <a:rPr lang="fr-FR" sz="1600" dirty="0" err="1">
                <a:solidFill>
                  <a:schemeClr val="tx2"/>
                </a:solidFill>
              </a:rPr>
              <a:t>Hèracleidès</a:t>
            </a:r>
            <a:r>
              <a:rPr lang="fr-FR" sz="1600" dirty="0">
                <a:solidFill>
                  <a:schemeClr val="tx2"/>
                </a:solidFill>
              </a:rPr>
              <a:t>, pour avoir réparé un récipient en bronze, 4 drachmes. Du sel, 3 oboles. Quatre nattes pour le local des hiéropes, 6 drachmes, 4 oboles. À celui qui a apporté un chevreau, 2 drachmes. A </a:t>
            </a:r>
            <a:r>
              <a:rPr lang="fr-FR" sz="1600" dirty="0" err="1">
                <a:solidFill>
                  <a:schemeClr val="tx2"/>
                </a:solidFill>
              </a:rPr>
              <a:t>Nouïos</a:t>
            </a:r>
            <a:r>
              <a:rPr lang="fr-FR" sz="1600" dirty="0">
                <a:solidFill>
                  <a:schemeClr val="tx2"/>
                </a:solidFill>
              </a:rPr>
              <a:t>, pour avoir aidé à marquer au fer le bétail, 1 drachme, 2 oboles. Pour une dépense, 2 drachmes, 1 obole. Un panier : 4 oboles, 1 </a:t>
            </a:r>
            <a:r>
              <a:rPr lang="fr-FR" sz="1600" dirty="0" err="1">
                <a:solidFill>
                  <a:schemeClr val="tx2"/>
                </a:solidFill>
              </a:rPr>
              <a:t>tétartèmorion</a:t>
            </a:r>
            <a:r>
              <a:rPr lang="fr-FR" sz="1600" dirty="0">
                <a:solidFill>
                  <a:schemeClr val="tx2"/>
                </a:solidFill>
              </a:rPr>
              <a:t>. Un conge et demi d'huile : 2 drachmes.</a:t>
            </a:r>
          </a:p>
          <a:p>
            <a:pPr algn="just"/>
            <a:r>
              <a:rPr lang="fr-FR" sz="1600" dirty="0">
                <a:solidFill>
                  <a:schemeClr val="tx2"/>
                </a:solidFill>
              </a:rPr>
              <a:t>En </a:t>
            </a:r>
            <a:r>
              <a:rPr lang="fr-FR" sz="1600" i="1" dirty="0" err="1">
                <a:solidFill>
                  <a:schemeClr val="tx2"/>
                </a:solidFill>
              </a:rPr>
              <a:t>Thargèliôn</a:t>
            </a:r>
            <a:r>
              <a:rPr lang="fr-FR" sz="1600" i="1" dirty="0">
                <a:solidFill>
                  <a:schemeClr val="tx2"/>
                </a:solidFill>
              </a:rPr>
              <a:t>. </a:t>
            </a:r>
            <a:r>
              <a:rPr lang="fr-FR" sz="1600" dirty="0">
                <a:solidFill>
                  <a:schemeClr val="tx2"/>
                </a:solidFill>
              </a:rPr>
              <a:t>Un porc pour la purification du sanctuaire, 2 drachmes. Du bois et de la résine, 2 oboles. Un conge et demi d'huile, 2 drachmes. À </a:t>
            </a:r>
            <a:r>
              <a:rPr lang="fr-FR" sz="1600" dirty="0" err="1">
                <a:solidFill>
                  <a:schemeClr val="tx2"/>
                </a:solidFill>
              </a:rPr>
              <a:t>Képhaliôn</a:t>
            </a:r>
            <a:r>
              <a:rPr lang="fr-FR" sz="1600" dirty="0">
                <a:solidFill>
                  <a:schemeClr val="tx2"/>
                </a:solidFill>
              </a:rPr>
              <a:t> et </a:t>
            </a:r>
            <a:r>
              <a:rPr lang="fr-FR" sz="1600" dirty="0" err="1">
                <a:solidFill>
                  <a:schemeClr val="tx2"/>
                </a:solidFill>
              </a:rPr>
              <a:t>Biôn</a:t>
            </a:r>
            <a:r>
              <a:rPr lang="fr-FR" sz="1600" dirty="0">
                <a:solidFill>
                  <a:schemeClr val="tx2"/>
                </a:solidFill>
              </a:rPr>
              <a:t>, pour avoir décoré la statue cultuelle du </a:t>
            </a:r>
            <a:r>
              <a:rPr lang="fr-FR" sz="1600" dirty="0" err="1">
                <a:solidFill>
                  <a:schemeClr val="tx2"/>
                </a:solidFill>
              </a:rPr>
              <a:t>Dioscure</a:t>
            </a:r>
            <a:r>
              <a:rPr lang="fr-FR" sz="1600" dirty="0">
                <a:solidFill>
                  <a:schemeClr val="tx2"/>
                </a:solidFill>
              </a:rPr>
              <a:t>, 7 drachmes. À </a:t>
            </a:r>
            <a:r>
              <a:rPr lang="fr-FR" sz="1600" dirty="0" err="1">
                <a:solidFill>
                  <a:schemeClr val="tx2"/>
                </a:solidFill>
              </a:rPr>
              <a:t>Nikias</a:t>
            </a:r>
            <a:r>
              <a:rPr lang="fr-FR" sz="1600" dirty="0">
                <a:solidFill>
                  <a:schemeClr val="tx2"/>
                </a:solidFill>
              </a:rPr>
              <a:t>, pour avoir fait toutes les réparations nécessaires à l'</a:t>
            </a:r>
            <a:r>
              <a:rPr lang="fr-FR" sz="1600" dirty="0" err="1">
                <a:solidFill>
                  <a:schemeClr val="tx2"/>
                </a:solidFill>
              </a:rPr>
              <a:t>Héraion</a:t>
            </a:r>
            <a:r>
              <a:rPr lang="fr-FR" sz="1600" dirty="0">
                <a:solidFill>
                  <a:schemeClr val="tx2"/>
                </a:solidFill>
              </a:rPr>
              <a:t> et à </a:t>
            </a:r>
            <a:r>
              <a:rPr lang="fr-FR" sz="1600" dirty="0" err="1">
                <a:solidFill>
                  <a:schemeClr val="tx2"/>
                </a:solidFill>
              </a:rPr>
              <a:t>Ortygie</a:t>
            </a:r>
            <a:r>
              <a:rPr lang="fr-FR" sz="1600" dirty="0">
                <a:solidFill>
                  <a:schemeClr val="tx2"/>
                </a:solidFill>
              </a:rPr>
              <a:t>, 8 drachmes, 4 oboles. Trois médimnes d'orge pour </a:t>
            </a:r>
            <a:r>
              <a:rPr lang="fr-FR" sz="1600" i="1" dirty="0">
                <a:solidFill>
                  <a:schemeClr val="tx2"/>
                </a:solidFill>
              </a:rPr>
              <a:t>(nourrir) </a:t>
            </a:r>
            <a:r>
              <a:rPr lang="fr-FR" sz="1600" dirty="0">
                <a:solidFill>
                  <a:schemeClr val="tx2"/>
                </a:solidFill>
              </a:rPr>
              <a:t>les oies, achetés à </a:t>
            </a:r>
            <a:r>
              <a:rPr lang="fr-FR" sz="1600" dirty="0" err="1">
                <a:solidFill>
                  <a:schemeClr val="tx2"/>
                </a:solidFill>
              </a:rPr>
              <a:t>Peisicratès</a:t>
            </a:r>
            <a:r>
              <a:rPr lang="fr-FR" sz="1600" dirty="0">
                <a:solidFill>
                  <a:schemeClr val="tx2"/>
                </a:solidFill>
              </a:rPr>
              <a:t>, 9 drachmes, 4 oboles. Pour </a:t>
            </a:r>
            <a:r>
              <a:rPr lang="fr-FR" sz="1600" i="1" dirty="0">
                <a:solidFill>
                  <a:schemeClr val="tx2"/>
                </a:solidFill>
              </a:rPr>
              <a:t>l'</a:t>
            </a:r>
            <a:r>
              <a:rPr lang="fr-FR" sz="1600" i="1" dirty="0" err="1">
                <a:solidFill>
                  <a:schemeClr val="tx2"/>
                </a:solidFill>
              </a:rPr>
              <a:t>épicrasis</a:t>
            </a:r>
            <a:r>
              <a:rPr lang="fr-FR" sz="1600" i="1" dirty="0">
                <a:solidFill>
                  <a:schemeClr val="tx2"/>
                </a:solidFill>
              </a:rPr>
              <a:t> </a:t>
            </a:r>
            <a:r>
              <a:rPr lang="fr-FR" sz="1600" dirty="0">
                <a:solidFill>
                  <a:schemeClr val="tx2"/>
                </a:solidFill>
              </a:rPr>
              <a:t>des Dioscures : 8 drachmes, 3 oboles, 1 </a:t>
            </a:r>
            <a:r>
              <a:rPr lang="fr-FR" sz="1600" dirty="0" err="1">
                <a:solidFill>
                  <a:schemeClr val="tx2"/>
                </a:solidFill>
              </a:rPr>
              <a:t>tétartèmorion</a:t>
            </a:r>
            <a:r>
              <a:rPr lang="fr-FR" sz="1600" dirty="0">
                <a:solidFill>
                  <a:schemeClr val="tx2"/>
                </a:solidFill>
              </a:rPr>
              <a:t>. Et à ceux qui ont nettoyé le </a:t>
            </a:r>
            <a:r>
              <a:rPr lang="fr-FR" sz="1600" dirty="0" err="1">
                <a:solidFill>
                  <a:schemeClr val="tx2"/>
                </a:solidFill>
              </a:rPr>
              <a:t>Dioscourion</a:t>
            </a:r>
            <a:r>
              <a:rPr lang="fr-FR" sz="1600" dirty="0">
                <a:solidFill>
                  <a:schemeClr val="tx2"/>
                </a:solidFill>
              </a:rPr>
              <a:t>, 4 oboles. Du charbon, 4 drachmes, 3 oboles. À </a:t>
            </a:r>
            <a:r>
              <a:rPr lang="fr-FR" sz="1600" dirty="0" err="1">
                <a:solidFill>
                  <a:schemeClr val="tx2"/>
                </a:solidFill>
              </a:rPr>
              <a:t>Harpalis</a:t>
            </a:r>
            <a:r>
              <a:rPr lang="fr-FR" sz="1600" dirty="0">
                <a:solidFill>
                  <a:schemeClr val="tx2"/>
                </a:solidFill>
              </a:rPr>
              <a:t>, pour avoir fait les substructions de l'autel du </a:t>
            </a:r>
            <a:r>
              <a:rPr lang="fr-FR" sz="1600" dirty="0" err="1">
                <a:solidFill>
                  <a:schemeClr val="tx2"/>
                </a:solidFill>
              </a:rPr>
              <a:t>Thesmophorion</a:t>
            </a:r>
            <a:r>
              <a:rPr lang="fr-FR" sz="1600" dirty="0">
                <a:solidFill>
                  <a:schemeClr val="tx2"/>
                </a:solidFill>
              </a:rPr>
              <a:t>, 2 drachmes. A </a:t>
            </a:r>
            <a:r>
              <a:rPr lang="fr-FR" sz="1600" dirty="0" err="1">
                <a:solidFill>
                  <a:schemeClr val="tx2"/>
                </a:solidFill>
              </a:rPr>
              <a:t>Parménôn</a:t>
            </a:r>
            <a:r>
              <a:rPr lang="fr-FR" sz="1600" dirty="0">
                <a:solidFill>
                  <a:schemeClr val="tx2"/>
                </a:solidFill>
              </a:rPr>
              <a:t>, pour avoir étayé les substructions de la fontaine </a:t>
            </a:r>
            <a:r>
              <a:rPr lang="fr-FR" sz="1600" dirty="0" err="1">
                <a:solidFill>
                  <a:schemeClr val="tx2"/>
                </a:solidFill>
              </a:rPr>
              <a:t>Minoè</a:t>
            </a:r>
            <a:r>
              <a:rPr lang="fr-FR" sz="1600" dirty="0">
                <a:solidFill>
                  <a:schemeClr val="tx2"/>
                </a:solidFill>
              </a:rPr>
              <a:t>, 2 drachmes, 3 oboles. A </a:t>
            </a:r>
            <a:r>
              <a:rPr lang="fr-FR" sz="1600" dirty="0" err="1">
                <a:solidFill>
                  <a:schemeClr val="tx2"/>
                </a:solidFill>
              </a:rPr>
              <a:t>Théodèmos</a:t>
            </a:r>
            <a:r>
              <a:rPr lang="fr-FR" sz="1600" dirty="0">
                <a:solidFill>
                  <a:schemeClr val="tx2"/>
                </a:solidFill>
              </a:rPr>
              <a:t>, pour avoir réparé les portes dans le portique du </a:t>
            </a:r>
            <a:r>
              <a:rPr lang="fr-FR" sz="1600" dirty="0" err="1">
                <a:solidFill>
                  <a:schemeClr val="tx2"/>
                </a:solidFill>
              </a:rPr>
              <a:t>Thesmophorion</a:t>
            </a:r>
            <a:r>
              <a:rPr lang="fr-FR" sz="1600" dirty="0">
                <a:solidFill>
                  <a:schemeClr val="tx2"/>
                </a:solidFill>
              </a:rPr>
              <a:t>, 3 </a:t>
            </a:r>
            <a:r>
              <a:rPr lang="fr-FR" sz="1600" dirty="0" err="1">
                <a:solidFill>
                  <a:schemeClr val="tx2"/>
                </a:solidFill>
              </a:rPr>
              <a:t>dachmes</a:t>
            </a:r>
            <a:r>
              <a:rPr lang="fr-FR" sz="1600" dirty="0">
                <a:solidFill>
                  <a:schemeClr val="tx2"/>
                </a:solidFill>
              </a:rPr>
              <a:t>. Six talents de bois, à 4 oboles le talent.</a:t>
            </a:r>
            <a:endParaRPr lang="fr-FR" i="1" dirty="0">
              <a:solidFill>
                <a:schemeClr val="tx2"/>
              </a:solidFill>
            </a:endParaRPr>
          </a:p>
        </p:txBody>
      </p:sp>
    </p:spTree>
    <p:extLst>
      <p:ext uri="{BB962C8B-B14F-4D97-AF65-F5344CB8AC3E}">
        <p14:creationId xmlns:p14="http://schemas.microsoft.com/office/powerpoint/2010/main" val="454443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2B53EF-2C73-42AD-8DF3-C1CA89287D74}"/>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30C88516-75AF-4B05-97DC-9F01014647DA}"/>
              </a:ext>
            </a:extLst>
          </p:cNvPr>
          <p:cNvSpPr/>
          <p:nvPr/>
        </p:nvSpPr>
        <p:spPr>
          <a:xfrm>
            <a:off x="343467" y="263007"/>
            <a:ext cx="11453887" cy="1200329"/>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Un dossier épigraphique, les inventaires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une offrande dans le temple d’ Apollon</a:t>
            </a:r>
            <a:br>
              <a:rPr lang="fr-FR" altLang="fr-FR" sz="2400" b="1" dirty="0">
                <a:solidFill>
                  <a:schemeClr val="bg1"/>
                </a:solidFill>
                <a:latin typeface="+mj-lt"/>
                <a:ea typeface="ＭＳ Ｐゴシック" charset="-128"/>
                <a:cs typeface="ＭＳ Ｐゴシック" charset="-128"/>
              </a:rPr>
            </a:br>
            <a:endParaRPr lang="fr-FR" altLang="fr-FR" sz="2400" b="1" dirty="0">
              <a:solidFill>
                <a:schemeClr val="bg1"/>
              </a:solidFill>
              <a:latin typeface="+mj-lt"/>
              <a:ea typeface="ＭＳ Ｐゴシック" charset="-128"/>
              <a:cs typeface="ＭＳ Ｐゴシック" charset="-128"/>
            </a:endParaRPr>
          </a:p>
        </p:txBody>
      </p:sp>
      <p:sp>
        <p:nvSpPr>
          <p:cNvPr id="9" name="Rectangle 8">
            <a:extLst>
              <a:ext uri="{FF2B5EF4-FFF2-40B4-BE49-F238E27FC236}">
                <a16:creationId xmlns:a16="http://schemas.microsoft.com/office/drawing/2014/main" id="{B77F3F78-212B-497D-85E6-281FD11B1D32}"/>
              </a:ext>
            </a:extLst>
          </p:cNvPr>
          <p:cNvSpPr/>
          <p:nvPr/>
        </p:nvSpPr>
        <p:spPr>
          <a:xfrm>
            <a:off x="343467" y="1949141"/>
            <a:ext cx="11505063" cy="2862322"/>
          </a:xfrm>
          <a:prstGeom prst="rect">
            <a:avLst/>
          </a:prstGeom>
        </p:spPr>
        <p:txBody>
          <a:bodyPr wrap="square">
            <a:spAutoFit/>
          </a:bodyPr>
          <a:lstStyle/>
          <a:p>
            <a:pPr algn="ctr"/>
            <a:r>
              <a:rPr lang="fr-FR" sz="2000" b="1" dirty="0">
                <a:solidFill>
                  <a:schemeClr val="tx2"/>
                </a:solidFill>
              </a:rPr>
              <a:t> 442 B, l. 108</a:t>
            </a:r>
          </a:p>
          <a:p>
            <a:pPr algn="ctr"/>
            <a:r>
              <a:rPr lang="el-GR" sz="2000" b="1" dirty="0">
                <a:solidFill>
                  <a:schemeClr val="tx2"/>
                </a:solidFill>
              </a:rPr>
              <a:t>λέοντος προτομὴ ἐμ πλινθείωι, Ὑσπασίνου Μιθροάξου Βακτριανοῦ ἀνάθεμα</a:t>
            </a:r>
            <a:endParaRPr lang="fr-FR" sz="2000" b="1" dirty="0">
              <a:solidFill>
                <a:schemeClr val="tx2"/>
              </a:solidFill>
            </a:endParaRPr>
          </a:p>
          <a:p>
            <a:pPr algn="ctr"/>
            <a:r>
              <a:rPr lang="fr-FR" sz="2000" i="1" dirty="0">
                <a:solidFill>
                  <a:schemeClr val="tx2"/>
                </a:solidFill>
              </a:rPr>
              <a:t>pro­to­mé de lion sur un socle , offrande d’</a:t>
            </a:r>
            <a:r>
              <a:rPr lang="fr-FR" sz="2000" i="1" dirty="0" err="1">
                <a:solidFill>
                  <a:schemeClr val="tx2"/>
                </a:solidFill>
              </a:rPr>
              <a:t>Hyspasinès</a:t>
            </a:r>
            <a:r>
              <a:rPr lang="fr-FR" sz="2000" i="1" dirty="0">
                <a:solidFill>
                  <a:schemeClr val="tx2"/>
                </a:solidFill>
              </a:rPr>
              <a:t> fils de </a:t>
            </a:r>
            <a:r>
              <a:rPr lang="fr-FR" sz="2000" i="1" dirty="0" err="1">
                <a:solidFill>
                  <a:schemeClr val="tx2"/>
                </a:solidFill>
              </a:rPr>
              <a:t>Mithroaxès</a:t>
            </a:r>
            <a:r>
              <a:rPr lang="fr-FR" sz="2000" i="1" dirty="0">
                <a:solidFill>
                  <a:schemeClr val="tx2"/>
                </a:solidFill>
              </a:rPr>
              <a:t> de Bactriane</a:t>
            </a:r>
          </a:p>
          <a:p>
            <a:pPr algn="ctr"/>
            <a:endParaRPr lang="fr-FR" sz="2000" b="1" dirty="0">
              <a:solidFill>
                <a:schemeClr val="tx2"/>
              </a:solidFill>
            </a:endParaRPr>
          </a:p>
          <a:p>
            <a:pPr algn="ctr"/>
            <a:endParaRPr lang="fr-FR" sz="2000" b="1" dirty="0">
              <a:solidFill>
                <a:schemeClr val="tx2"/>
              </a:solidFill>
            </a:endParaRPr>
          </a:p>
          <a:p>
            <a:pPr algn="ctr"/>
            <a:endParaRPr lang="fr-FR" sz="2000" b="1" dirty="0">
              <a:solidFill>
                <a:schemeClr val="tx2"/>
              </a:solidFill>
            </a:endParaRPr>
          </a:p>
          <a:p>
            <a:pPr algn="ctr"/>
            <a:r>
              <a:rPr lang="fr-FR" sz="2000" b="1" dirty="0">
                <a:solidFill>
                  <a:schemeClr val="tx2"/>
                </a:solidFill>
              </a:rPr>
              <a:t>1432 Aa, l. 26-27 </a:t>
            </a:r>
          </a:p>
          <a:p>
            <a:pPr algn="ctr"/>
            <a:r>
              <a:rPr lang="el-GR" sz="2000" b="1" dirty="0">
                <a:solidFill>
                  <a:schemeClr val="tx2"/>
                </a:solidFill>
              </a:rPr>
              <a:t>ἐκτύπωμα ἐμ πλινθείωι Ὑρκανοῦ κυνός, ἀνάθεμα Ὑσπαισίνου Βακτριανοῦ</a:t>
            </a:r>
            <a:endParaRPr lang="fr-FR" sz="2000" b="1" dirty="0">
              <a:solidFill>
                <a:schemeClr val="tx2"/>
              </a:solidFill>
            </a:endParaRPr>
          </a:p>
          <a:p>
            <a:pPr algn="ctr"/>
            <a:r>
              <a:rPr lang="fr-FR" sz="2000" i="1" dirty="0">
                <a:solidFill>
                  <a:schemeClr val="tx2"/>
                </a:solidFill>
              </a:rPr>
              <a:t>relief d’un chien hyrcanien sur un socle, offrande d’</a:t>
            </a:r>
            <a:r>
              <a:rPr lang="fr-FR" sz="2000" i="1" dirty="0" err="1">
                <a:solidFill>
                  <a:schemeClr val="tx2"/>
                </a:solidFill>
              </a:rPr>
              <a:t>Hyspaisinès</a:t>
            </a:r>
            <a:r>
              <a:rPr lang="fr-FR" sz="2000" i="1" dirty="0">
                <a:solidFill>
                  <a:schemeClr val="tx2"/>
                </a:solidFill>
              </a:rPr>
              <a:t> de Bactriane</a:t>
            </a:r>
          </a:p>
        </p:txBody>
      </p:sp>
      <p:sp>
        <p:nvSpPr>
          <p:cNvPr id="10" name="Espace réservé du numéro de diapositive 21">
            <a:extLst>
              <a:ext uri="{FF2B5EF4-FFF2-40B4-BE49-F238E27FC236}">
                <a16:creationId xmlns:a16="http://schemas.microsoft.com/office/drawing/2014/main" id="{92ABDABA-9DED-4B43-B3C1-6C23E9EB18F1}"/>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24</a:t>
            </a:fld>
            <a:endParaRPr lang="fr-FR" sz="1000" b="1" dirty="0">
              <a:solidFill>
                <a:schemeClr val="bg1"/>
              </a:solidFill>
              <a:latin typeface="Arial Narrow" panose="020B0606020202030204" pitchFamily="34" charset="0"/>
            </a:endParaRPr>
          </a:p>
        </p:txBody>
      </p:sp>
      <p:pic>
        <p:nvPicPr>
          <p:cNvPr id="11" name="Image 10">
            <a:extLst>
              <a:ext uri="{FF2B5EF4-FFF2-40B4-BE49-F238E27FC236}">
                <a16:creationId xmlns:a16="http://schemas.microsoft.com/office/drawing/2014/main" id="{0E523B17-6F0A-4991-9561-62CB3E049A9A}"/>
              </a:ext>
            </a:extLst>
          </p:cNvPr>
          <p:cNvPicPr>
            <a:picLocks noChangeAspect="1"/>
          </p:cNvPicPr>
          <p:nvPr/>
        </p:nvPicPr>
        <p:blipFill>
          <a:blip r:embed="rId3"/>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3418771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9EB0E80-CD0D-4EAD-B933-0AA22443C7B2}"/>
              </a:ext>
            </a:extLst>
          </p:cNvPr>
          <p:cNvPicPr>
            <a:picLocks noChangeAspect="1"/>
          </p:cNvPicPr>
          <p:nvPr/>
        </p:nvPicPr>
        <p:blipFill>
          <a:blip r:embed="rId3"/>
          <a:stretch>
            <a:fillRect/>
          </a:stretch>
        </p:blipFill>
        <p:spPr>
          <a:xfrm>
            <a:off x="3397469" y="933056"/>
            <a:ext cx="5397061" cy="6041784"/>
          </a:xfrm>
          <a:prstGeom prst="rect">
            <a:avLst/>
          </a:prstGeom>
        </p:spPr>
      </p:pic>
      <p:sp>
        <p:nvSpPr>
          <p:cNvPr id="8" name="Rectangle 7">
            <a:extLst>
              <a:ext uri="{FF2B5EF4-FFF2-40B4-BE49-F238E27FC236}">
                <a16:creationId xmlns:a16="http://schemas.microsoft.com/office/drawing/2014/main" id="{C14C6DD7-8410-4527-9FCE-434F823A8043}"/>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4379A9D7-96A2-491B-A144-3BC7D9D65424}"/>
              </a:ext>
            </a:extLst>
          </p:cNvPr>
          <p:cNvSpPr/>
          <p:nvPr/>
        </p:nvSpPr>
        <p:spPr>
          <a:xfrm>
            <a:off x="343467" y="263007"/>
            <a:ext cx="11453887" cy="830997"/>
          </a:xfrm>
          <a:prstGeom prst="rect">
            <a:avLst/>
          </a:prstGeom>
        </p:spPr>
        <p:txBody>
          <a:bodyPr wrap="square">
            <a:spAutoFit/>
          </a:bodyPr>
          <a:lstStyle/>
          <a:p>
            <a:pPr marL="314325" indent="0" algn="r">
              <a:buNone/>
              <a:defRPr/>
            </a:pPr>
            <a:endParaRPr lang="fr-FR" altLang="fr-FR" sz="2400" b="1" dirty="0">
              <a:solidFill>
                <a:schemeClr val="bg1"/>
              </a:solidFill>
              <a:latin typeface="+mj-lt"/>
              <a:ea typeface="ＭＳ Ｐゴシック" charset="-128"/>
              <a:cs typeface="ＭＳ Ｐゴシック" charset="-128"/>
            </a:endParaRPr>
          </a:p>
          <a:p>
            <a:pPr marL="314325" indent="0" algn="r">
              <a:buNone/>
              <a:defRPr/>
            </a:pPr>
            <a:r>
              <a:rPr lang="fr-FR" altLang="fr-FR" sz="2400" b="1" dirty="0">
                <a:solidFill>
                  <a:schemeClr val="bg1"/>
                </a:solidFill>
                <a:latin typeface="+mj-lt"/>
                <a:ea typeface="ＭＳ Ｐゴシック" charset="-128"/>
                <a:cs typeface="ＭＳ Ｐゴシック" charset="-128"/>
              </a:rPr>
              <a:t>Délos : quelques données physiques</a:t>
            </a:r>
          </a:p>
        </p:txBody>
      </p:sp>
    </p:spTree>
    <p:extLst>
      <p:ext uri="{BB962C8B-B14F-4D97-AF65-F5344CB8AC3E}">
        <p14:creationId xmlns:p14="http://schemas.microsoft.com/office/powerpoint/2010/main" val="4148605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16FDC3-5773-4A34-B642-ADCBFA42673A}"/>
              </a:ext>
            </a:extLst>
          </p:cNvPr>
          <p:cNvSpPr/>
          <p:nvPr/>
        </p:nvSpPr>
        <p:spPr>
          <a:xfrm>
            <a:off x="343468" y="5782097"/>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EB6120"/>
              </a:solidFill>
            </a:endParaRPr>
          </a:p>
        </p:txBody>
      </p:sp>
      <p:sp>
        <p:nvSpPr>
          <p:cNvPr id="8" name="Espace réservé du numéro de diapositive 21">
            <a:extLst>
              <a:ext uri="{FF2B5EF4-FFF2-40B4-BE49-F238E27FC236}">
                <a16:creationId xmlns:a16="http://schemas.microsoft.com/office/drawing/2014/main" id="{C0DBE5AA-0EB4-422A-A91A-D97FCE248238}"/>
              </a:ext>
            </a:extLst>
          </p:cNvPr>
          <p:cNvSpPr>
            <a:spLocks noGrp="1"/>
          </p:cNvSpPr>
          <p:nvPr>
            <p:ph type="sldNum" sz="quarter" idx="12"/>
          </p:nvPr>
        </p:nvSpPr>
        <p:spPr>
          <a:xfrm>
            <a:off x="9054154" y="5980535"/>
            <a:ext cx="2743200" cy="365125"/>
          </a:xfrm>
        </p:spPr>
        <p:txBody>
          <a:bodyPr/>
          <a:lstStyle/>
          <a:p>
            <a:fld id="{6A056D57-8730-4BEA-9253-28E24E3E8AF1}" type="slidenum">
              <a:rPr lang="fr-FR" sz="1000" b="1" smtClean="0">
                <a:solidFill>
                  <a:schemeClr val="bg1"/>
                </a:solidFill>
                <a:latin typeface="Arial Narrow" panose="020B0606020202030204" pitchFamily="34" charset="0"/>
              </a:rPr>
              <a:t>4</a:t>
            </a:fld>
            <a:endParaRPr lang="fr-FR" sz="1000" b="1" dirty="0">
              <a:solidFill>
                <a:schemeClr val="bg1"/>
              </a:solidFill>
              <a:latin typeface="Arial Narrow" panose="020B0606020202030204" pitchFamily="34" charset="0"/>
            </a:endParaRPr>
          </a:p>
        </p:txBody>
      </p:sp>
      <p:pic>
        <p:nvPicPr>
          <p:cNvPr id="9" name="Image 8">
            <a:extLst>
              <a:ext uri="{FF2B5EF4-FFF2-40B4-BE49-F238E27FC236}">
                <a16:creationId xmlns:a16="http://schemas.microsoft.com/office/drawing/2014/main" id="{7466735E-5AF7-4547-ADFD-397A073ACDE4}"/>
              </a:ext>
            </a:extLst>
          </p:cNvPr>
          <p:cNvPicPr>
            <a:picLocks noChangeAspect="1"/>
          </p:cNvPicPr>
          <p:nvPr/>
        </p:nvPicPr>
        <p:blipFill>
          <a:blip r:embed="rId3"/>
          <a:stretch>
            <a:fillRect/>
          </a:stretch>
        </p:blipFill>
        <p:spPr>
          <a:xfrm>
            <a:off x="233900" y="5675368"/>
            <a:ext cx="3723245" cy="975457"/>
          </a:xfrm>
          <a:prstGeom prst="rect">
            <a:avLst/>
          </a:prstGeom>
        </p:spPr>
      </p:pic>
      <p:sp>
        <p:nvSpPr>
          <p:cNvPr id="10" name="Rectangle 9">
            <a:extLst>
              <a:ext uri="{FF2B5EF4-FFF2-40B4-BE49-F238E27FC236}">
                <a16:creationId xmlns:a16="http://schemas.microsoft.com/office/drawing/2014/main" id="{04E77E39-05CB-4C17-8444-A8C79862B6FC}"/>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62B082BA-212A-4771-BD6E-2736598B7C7A}"/>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a:solidFill>
                  <a:schemeClr val="bg1"/>
                </a:solidFill>
                <a:latin typeface="+mj-lt"/>
                <a:ea typeface="ＭＳ Ｐゴシック" charset="-128"/>
                <a:cs typeface="ＭＳ Ｐゴシック" charset="-128"/>
              </a:rPr>
              <a:t>Délos </a:t>
            </a:r>
            <a:r>
              <a:rPr lang="fr-FR" altLang="fr-FR" sz="2400" b="1" dirty="0">
                <a:solidFill>
                  <a:schemeClr val="bg1"/>
                </a:solidFill>
                <a:latin typeface="+mj-lt"/>
                <a:ea typeface="ＭＳ Ｐゴシック" charset="-128"/>
                <a:cs typeface="ＭＳ Ｐゴシック" charset="-128"/>
              </a:rPr>
              <a:t>:</a:t>
            </a:r>
          </a:p>
          <a:p>
            <a:pPr marL="314325" indent="0" algn="r">
              <a:buNone/>
              <a:defRPr/>
            </a:pPr>
            <a:r>
              <a:rPr lang="fr-FR" altLang="fr-FR" sz="2400" b="1" dirty="0">
                <a:solidFill>
                  <a:schemeClr val="bg1"/>
                </a:solidFill>
                <a:latin typeface="+mj-lt"/>
                <a:ea typeface="ＭＳ Ｐゴシック" charset="-128"/>
                <a:cs typeface="ＭＳ Ｐゴシック" charset="-128"/>
              </a:rPr>
              <a:t>quelques dates</a:t>
            </a:r>
          </a:p>
        </p:txBody>
      </p:sp>
      <p:sp>
        <p:nvSpPr>
          <p:cNvPr id="12" name="Rectangle 11">
            <a:extLst>
              <a:ext uri="{FF2B5EF4-FFF2-40B4-BE49-F238E27FC236}">
                <a16:creationId xmlns:a16="http://schemas.microsoft.com/office/drawing/2014/main" id="{7F72CA00-3C54-4E11-8248-2FCF705A96AC}"/>
              </a:ext>
            </a:extLst>
          </p:cNvPr>
          <p:cNvSpPr/>
          <p:nvPr/>
        </p:nvSpPr>
        <p:spPr>
          <a:xfrm>
            <a:off x="343467" y="2615051"/>
            <a:ext cx="11505063" cy="1754326"/>
          </a:xfrm>
          <a:prstGeom prst="rect">
            <a:avLst/>
          </a:prstGeom>
        </p:spPr>
        <p:txBody>
          <a:bodyPr wrap="square">
            <a:spAutoFit/>
          </a:bodyPr>
          <a:lstStyle/>
          <a:p>
            <a:pPr marL="285750" indent="-285750" algn="ctr">
              <a:buFont typeface="Arial" panose="020B0604020202020204" pitchFamily="34" charset="0"/>
              <a:buChar char="•"/>
            </a:pPr>
            <a:r>
              <a:rPr lang="fr-FR" dirty="0">
                <a:solidFill>
                  <a:schemeClr val="tx2"/>
                </a:solidFill>
              </a:rPr>
              <a:t>VII</a:t>
            </a:r>
            <a:r>
              <a:rPr lang="fr-FR" baseline="30000" dirty="0">
                <a:solidFill>
                  <a:schemeClr val="tx2"/>
                </a:solidFill>
              </a:rPr>
              <a:t>e</a:t>
            </a:r>
            <a:r>
              <a:rPr lang="fr-FR" dirty="0">
                <a:solidFill>
                  <a:schemeClr val="tx2"/>
                </a:solidFill>
              </a:rPr>
              <a:t> siècle avant notre ère : domination de Naxos</a:t>
            </a:r>
          </a:p>
          <a:p>
            <a:pPr marL="285750" indent="-285750" algn="ctr">
              <a:buFont typeface="Arial" panose="020B0604020202020204" pitchFamily="34" charset="0"/>
              <a:buChar char="•"/>
            </a:pPr>
            <a:r>
              <a:rPr lang="fr-FR" dirty="0">
                <a:solidFill>
                  <a:schemeClr val="tx2"/>
                </a:solidFill>
              </a:rPr>
              <a:t>VI</a:t>
            </a:r>
            <a:r>
              <a:rPr lang="fr-FR" baseline="30000" dirty="0">
                <a:solidFill>
                  <a:schemeClr val="tx2"/>
                </a:solidFill>
              </a:rPr>
              <a:t>e</a:t>
            </a:r>
            <a:r>
              <a:rPr lang="fr-FR" dirty="0">
                <a:solidFill>
                  <a:schemeClr val="tx2"/>
                </a:solidFill>
              </a:rPr>
              <a:t> siècle avant notre ère : domination de Paros</a:t>
            </a:r>
          </a:p>
          <a:p>
            <a:pPr marL="285750" indent="-285750" algn="ctr">
              <a:buFont typeface="Arial" panose="020B0604020202020204" pitchFamily="34" charset="0"/>
              <a:buChar char="•"/>
            </a:pPr>
            <a:r>
              <a:rPr lang="fr-FR" dirty="0">
                <a:solidFill>
                  <a:schemeClr val="tx2"/>
                </a:solidFill>
              </a:rPr>
              <a:t>478-314 avant notre ère : contrôle d’Athènes sur l’île avec une éclipse passagère (403-378)</a:t>
            </a:r>
          </a:p>
          <a:p>
            <a:pPr marL="285750" indent="-285750" algn="ctr">
              <a:buFont typeface="Arial" panose="020B0604020202020204" pitchFamily="34" charset="0"/>
              <a:buChar char="•"/>
            </a:pPr>
            <a:r>
              <a:rPr lang="fr-FR" dirty="0">
                <a:solidFill>
                  <a:schemeClr val="tx2"/>
                </a:solidFill>
              </a:rPr>
              <a:t>314-167 avant notre ère  : Indépendance délienne</a:t>
            </a:r>
          </a:p>
          <a:p>
            <a:pPr marL="285750" indent="-285750" algn="ctr">
              <a:buFont typeface="Arial" panose="020B0604020202020204" pitchFamily="34" charset="0"/>
              <a:buChar char="•"/>
            </a:pPr>
            <a:r>
              <a:rPr lang="fr-FR" dirty="0">
                <a:solidFill>
                  <a:schemeClr val="tx2"/>
                </a:solidFill>
              </a:rPr>
              <a:t>à partir de 166 avant notre ère : Délos, colonie athénienne</a:t>
            </a:r>
          </a:p>
          <a:p>
            <a:pPr marL="285750" indent="-285750" algn="ctr">
              <a:buFont typeface="Arial" panose="020B0604020202020204" pitchFamily="34" charset="0"/>
              <a:buChar char="•"/>
            </a:pPr>
            <a:r>
              <a:rPr lang="fr-FR" dirty="0">
                <a:solidFill>
                  <a:schemeClr val="tx2"/>
                </a:solidFill>
              </a:rPr>
              <a:t>88 et 69 avant notre ère : pillages dus à des pirates lors des guerres mithridatiques</a:t>
            </a:r>
          </a:p>
        </p:txBody>
      </p:sp>
    </p:spTree>
    <p:extLst>
      <p:ext uri="{BB962C8B-B14F-4D97-AF65-F5344CB8AC3E}">
        <p14:creationId xmlns:p14="http://schemas.microsoft.com/office/powerpoint/2010/main" val="3699723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204074A6-035C-4D2E-8CBA-0A5E84E3865A}"/>
              </a:ext>
            </a:extLst>
          </p:cNvPr>
          <p:cNvPicPr>
            <a:picLocks noChangeAspect="1"/>
          </p:cNvPicPr>
          <p:nvPr/>
        </p:nvPicPr>
        <p:blipFill>
          <a:blip r:embed="rId3"/>
          <a:stretch>
            <a:fillRect/>
          </a:stretch>
        </p:blipFill>
        <p:spPr>
          <a:xfrm>
            <a:off x="2898886" y="440121"/>
            <a:ext cx="6343047" cy="6423338"/>
          </a:xfrm>
          <a:prstGeom prst="rect">
            <a:avLst/>
          </a:prstGeom>
        </p:spPr>
      </p:pic>
      <p:sp>
        <p:nvSpPr>
          <p:cNvPr id="8" name="Rectangle 7">
            <a:extLst>
              <a:ext uri="{FF2B5EF4-FFF2-40B4-BE49-F238E27FC236}">
                <a16:creationId xmlns:a16="http://schemas.microsoft.com/office/drawing/2014/main" id="{18068271-5756-46BB-9075-AD51BB595CED}"/>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64701BD2-90E9-4044-938E-BCF0646EA0D8}"/>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Délos :</a:t>
            </a:r>
          </a:p>
          <a:p>
            <a:pPr marL="314325" indent="0" algn="r">
              <a:buNone/>
              <a:defRPr/>
            </a:pPr>
            <a:r>
              <a:rPr lang="fr-FR" altLang="fr-FR" sz="2400" b="1" dirty="0">
                <a:solidFill>
                  <a:schemeClr val="bg1"/>
                </a:solidFill>
                <a:latin typeface="+mj-lt"/>
                <a:ea typeface="ＭＳ Ｐゴシック" charset="-128"/>
                <a:cs typeface="ＭＳ Ｐゴシック" charset="-128"/>
              </a:rPr>
              <a:t>les fouilles de l’École française d’Athènes en image</a:t>
            </a:r>
          </a:p>
        </p:txBody>
      </p:sp>
      <p:sp>
        <p:nvSpPr>
          <p:cNvPr id="13" name="Espace réservé du numéro de diapositive 21">
            <a:extLst>
              <a:ext uri="{FF2B5EF4-FFF2-40B4-BE49-F238E27FC236}">
                <a16:creationId xmlns:a16="http://schemas.microsoft.com/office/drawing/2014/main" id="{FDF922D6-F09F-401E-97AB-DB3B7ED5FBDD}"/>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5</a:t>
            </a:fld>
            <a:endParaRPr lang="fr-FR" sz="1000" b="1" dirty="0">
              <a:solidFill>
                <a:schemeClr val="bg1"/>
              </a:solidFill>
              <a:latin typeface="Arial Narrow" panose="020B0606020202030204" pitchFamily="34" charset="0"/>
            </a:endParaRPr>
          </a:p>
        </p:txBody>
      </p:sp>
      <p:pic>
        <p:nvPicPr>
          <p:cNvPr id="14" name="Image 13">
            <a:extLst>
              <a:ext uri="{FF2B5EF4-FFF2-40B4-BE49-F238E27FC236}">
                <a16:creationId xmlns:a16="http://schemas.microsoft.com/office/drawing/2014/main" id="{6D33A800-F70E-45A5-8E42-5815752687A8}"/>
              </a:ext>
            </a:extLst>
          </p:cNvPr>
          <p:cNvPicPr>
            <a:picLocks noChangeAspect="1"/>
          </p:cNvPicPr>
          <p:nvPr/>
        </p:nvPicPr>
        <p:blipFill>
          <a:blip r:embed="rId4"/>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123933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068271-5756-46BB-9075-AD51BB595CED}"/>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64701BD2-90E9-4044-938E-BCF0646EA0D8}"/>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Délos :</a:t>
            </a:r>
          </a:p>
          <a:p>
            <a:pPr marL="314325" indent="0" algn="r">
              <a:buNone/>
              <a:defRPr/>
            </a:pPr>
            <a:r>
              <a:rPr lang="fr-FR" altLang="fr-FR" sz="2400" b="1" dirty="0">
                <a:solidFill>
                  <a:schemeClr val="bg1"/>
                </a:solidFill>
                <a:latin typeface="+mj-lt"/>
                <a:ea typeface="ＭＳ Ｐゴシック" charset="-128"/>
                <a:cs typeface="ＭＳ Ｐゴシック" charset="-128"/>
              </a:rPr>
              <a:t>l</a:t>
            </a:r>
            <a:r>
              <a:rPr lang="fr-FR" altLang="fr-FR" sz="2400" b="1">
                <a:solidFill>
                  <a:schemeClr val="bg1"/>
                </a:solidFill>
                <a:latin typeface="+mj-lt"/>
                <a:ea typeface="ＭＳ Ｐゴシック" charset="-128"/>
                <a:cs typeface="ＭＳ Ｐゴシック" charset="-128"/>
              </a:rPr>
              <a:t>es </a:t>
            </a:r>
            <a:r>
              <a:rPr lang="fr-FR" altLang="fr-FR" sz="2400" b="1" dirty="0">
                <a:solidFill>
                  <a:schemeClr val="bg1"/>
                </a:solidFill>
                <a:latin typeface="+mj-lt"/>
                <a:ea typeface="ＭＳ Ｐゴシック" charset="-128"/>
                <a:cs typeface="ＭＳ Ｐゴシック" charset="-128"/>
              </a:rPr>
              <a:t>rivages de l’Île Sainte</a:t>
            </a:r>
          </a:p>
        </p:txBody>
      </p:sp>
      <p:sp>
        <p:nvSpPr>
          <p:cNvPr id="13" name="Espace réservé du numéro de diapositive 21">
            <a:extLst>
              <a:ext uri="{FF2B5EF4-FFF2-40B4-BE49-F238E27FC236}">
                <a16:creationId xmlns:a16="http://schemas.microsoft.com/office/drawing/2014/main" id="{FDF922D6-F09F-401E-97AB-DB3B7ED5FBDD}"/>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6</a:t>
            </a:fld>
            <a:endParaRPr lang="fr-FR" sz="1000" b="1" dirty="0">
              <a:solidFill>
                <a:schemeClr val="bg1"/>
              </a:solidFill>
              <a:latin typeface="Arial Narrow" panose="020B0606020202030204" pitchFamily="34" charset="0"/>
            </a:endParaRPr>
          </a:p>
        </p:txBody>
      </p:sp>
      <p:pic>
        <p:nvPicPr>
          <p:cNvPr id="14" name="Image 13">
            <a:extLst>
              <a:ext uri="{FF2B5EF4-FFF2-40B4-BE49-F238E27FC236}">
                <a16:creationId xmlns:a16="http://schemas.microsoft.com/office/drawing/2014/main" id="{6D33A800-F70E-45A5-8E42-5815752687A8}"/>
              </a:ext>
            </a:extLst>
          </p:cNvPr>
          <p:cNvPicPr>
            <a:picLocks noChangeAspect="1"/>
          </p:cNvPicPr>
          <p:nvPr/>
        </p:nvPicPr>
        <p:blipFill>
          <a:blip r:embed="rId3"/>
          <a:stretch>
            <a:fillRect/>
          </a:stretch>
        </p:blipFill>
        <p:spPr>
          <a:xfrm>
            <a:off x="233900" y="5873488"/>
            <a:ext cx="3723245" cy="975457"/>
          </a:xfrm>
          <a:prstGeom prst="rect">
            <a:avLst/>
          </a:prstGeom>
        </p:spPr>
      </p:pic>
      <p:pic>
        <p:nvPicPr>
          <p:cNvPr id="3" name="Image 2">
            <a:extLst>
              <a:ext uri="{FF2B5EF4-FFF2-40B4-BE49-F238E27FC236}">
                <a16:creationId xmlns:a16="http://schemas.microsoft.com/office/drawing/2014/main" id="{DB43F3C3-97D8-466F-A077-13B727924534}"/>
              </a:ext>
            </a:extLst>
          </p:cNvPr>
          <p:cNvPicPr>
            <a:picLocks noChangeAspect="1"/>
          </p:cNvPicPr>
          <p:nvPr/>
        </p:nvPicPr>
        <p:blipFill>
          <a:blip r:embed="rId4"/>
          <a:stretch>
            <a:fillRect/>
          </a:stretch>
        </p:blipFill>
        <p:spPr>
          <a:xfrm>
            <a:off x="2687198" y="1054083"/>
            <a:ext cx="7738556" cy="5803917"/>
          </a:xfrm>
          <a:prstGeom prst="rect">
            <a:avLst/>
          </a:prstGeom>
        </p:spPr>
      </p:pic>
    </p:spTree>
    <p:extLst>
      <p:ext uri="{BB962C8B-B14F-4D97-AF65-F5344CB8AC3E}">
        <p14:creationId xmlns:p14="http://schemas.microsoft.com/office/powerpoint/2010/main" val="3052573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15B5410-BA12-48B8-8FB4-4903BF0569B1}"/>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D968B656-EDCC-4129-9CD5-361DE000570A}"/>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Délos :</a:t>
            </a:r>
          </a:p>
          <a:p>
            <a:pPr marL="314325" indent="0" algn="r">
              <a:buNone/>
              <a:defRPr/>
            </a:pPr>
            <a:r>
              <a:rPr lang="fr-FR" altLang="fr-FR" sz="2400" b="1" dirty="0">
                <a:solidFill>
                  <a:schemeClr val="bg1"/>
                </a:solidFill>
                <a:latin typeface="+mj-lt"/>
                <a:ea typeface="ＭＳ Ｐゴシック" charset="-128"/>
                <a:cs typeface="ＭＳ Ｐゴシック" charset="-128"/>
              </a:rPr>
              <a:t>les fouilles de l’École française d’Athènes, un plan</a:t>
            </a:r>
          </a:p>
        </p:txBody>
      </p:sp>
      <p:sp>
        <p:nvSpPr>
          <p:cNvPr id="14" name="Espace réservé du numéro de diapositive 21">
            <a:extLst>
              <a:ext uri="{FF2B5EF4-FFF2-40B4-BE49-F238E27FC236}">
                <a16:creationId xmlns:a16="http://schemas.microsoft.com/office/drawing/2014/main" id="{3708DD3C-0C89-4E90-8DD9-C8963140AF70}"/>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7</a:t>
            </a:fld>
            <a:endParaRPr lang="fr-FR" sz="1000" b="1" dirty="0">
              <a:solidFill>
                <a:schemeClr val="bg1"/>
              </a:solidFill>
              <a:latin typeface="Arial Narrow" panose="020B0606020202030204" pitchFamily="34" charset="0"/>
            </a:endParaRPr>
          </a:p>
        </p:txBody>
      </p:sp>
      <p:pic>
        <p:nvPicPr>
          <p:cNvPr id="15" name="Image 14">
            <a:extLst>
              <a:ext uri="{FF2B5EF4-FFF2-40B4-BE49-F238E27FC236}">
                <a16:creationId xmlns:a16="http://schemas.microsoft.com/office/drawing/2014/main" id="{23B9C49B-4192-418E-8BAF-8AD9A61A56DB}"/>
              </a:ext>
            </a:extLst>
          </p:cNvPr>
          <p:cNvPicPr>
            <a:picLocks noChangeAspect="1"/>
          </p:cNvPicPr>
          <p:nvPr/>
        </p:nvPicPr>
        <p:blipFill>
          <a:blip r:embed="rId3"/>
          <a:stretch>
            <a:fillRect/>
          </a:stretch>
        </p:blipFill>
        <p:spPr>
          <a:xfrm>
            <a:off x="233900" y="5873488"/>
            <a:ext cx="3723245" cy="975457"/>
          </a:xfrm>
          <a:prstGeom prst="rect">
            <a:avLst/>
          </a:prstGeom>
        </p:spPr>
      </p:pic>
      <p:pic>
        <p:nvPicPr>
          <p:cNvPr id="17" name="Image 16">
            <a:extLst>
              <a:ext uri="{FF2B5EF4-FFF2-40B4-BE49-F238E27FC236}">
                <a16:creationId xmlns:a16="http://schemas.microsoft.com/office/drawing/2014/main" id="{71D09E0D-2F96-4B92-ACAF-90C779120B1F}"/>
              </a:ext>
            </a:extLst>
          </p:cNvPr>
          <p:cNvPicPr>
            <a:picLocks noChangeAspect="1"/>
          </p:cNvPicPr>
          <p:nvPr/>
        </p:nvPicPr>
        <p:blipFill>
          <a:blip r:embed="rId4"/>
          <a:stretch>
            <a:fillRect/>
          </a:stretch>
        </p:blipFill>
        <p:spPr>
          <a:xfrm>
            <a:off x="2537096" y="1063686"/>
            <a:ext cx="7117806" cy="5785259"/>
          </a:xfrm>
          <a:prstGeom prst="rect">
            <a:avLst/>
          </a:prstGeom>
        </p:spPr>
      </p:pic>
    </p:spTree>
    <p:extLst>
      <p:ext uri="{BB962C8B-B14F-4D97-AF65-F5344CB8AC3E}">
        <p14:creationId xmlns:p14="http://schemas.microsoft.com/office/powerpoint/2010/main" val="703680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10" name="Espace réservé du numéro de diapositive 21">
            <a:extLst>
              <a:ext uri="{FF2B5EF4-FFF2-40B4-BE49-F238E27FC236}">
                <a16:creationId xmlns:a16="http://schemas.microsoft.com/office/drawing/2014/main" id="{8D92E5D0-B433-4B6B-BBE0-D1462CC88B37}"/>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8</a:t>
            </a:fld>
            <a:endParaRPr lang="fr-FR" sz="1000" b="1" dirty="0">
              <a:solidFill>
                <a:schemeClr val="bg1"/>
              </a:solidFill>
              <a:latin typeface="Arial Narrow" panose="020B0606020202030204" pitchFamily="34" charset="0"/>
            </a:endParaRPr>
          </a:p>
        </p:txBody>
      </p:sp>
      <p:pic>
        <p:nvPicPr>
          <p:cNvPr id="11" name="Image 10">
            <a:extLst>
              <a:ext uri="{FF2B5EF4-FFF2-40B4-BE49-F238E27FC236}">
                <a16:creationId xmlns:a16="http://schemas.microsoft.com/office/drawing/2014/main" id="{5D417861-8F3C-476B-8F82-1A915DBAE1EE}"/>
              </a:ext>
            </a:extLst>
          </p:cNvPr>
          <p:cNvPicPr>
            <a:picLocks noChangeAspect="1"/>
          </p:cNvPicPr>
          <p:nvPr/>
        </p:nvPicPr>
        <p:blipFill>
          <a:blip r:embed="rId3"/>
          <a:stretch>
            <a:fillRect/>
          </a:stretch>
        </p:blipFill>
        <p:spPr>
          <a:xfrm>
            <a:off x="233900" y="5873488"/>
            <a:ext cx="3723245" cy="975457"/>
          </a:xfrm>
          <a:prstGeom prst="rect">
            <a:avLst/>
          </a:prstGeom>
        </p:spPr>
      </p:pic>
      <p:sp>
        <p:nvSpPr>
          <p:cNvPr id="12" name="Rectangle 11">
            <a:extLst>
              <a:ext uri="{FF2B5EF4-FFF2-40B4-BE49-F238E27FC236}">
                <a16:creationId xmlns:a16="http://schemas.microsoft.com/office/drawing/2014/main" id="{C77552FC-550F-4B99-91CD-02425A14B1E1}"/>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A9E25178-1F24-40D8-B9AE-616B7AB6F5D5}"/>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supports des inscriptions :</a:t>
            </a:r>
          </a:p>
          <a:p>
            <a:pPr marL="314325" indent="0" algn="r">
              <a:buNone/>
              <a:defRPr/>
            </a:pPr>
            <a:r>
              <a:rPr lang="fr-FR" altLang="fr-FR" sz="2400" b="1" dirty="0">
                <a:solidFill>
                  <a:schemeClr val="bg1"/>
                </a:solidFill>
                <a:latin typeface="+mj-lt"/>
                <a:ea typeface="ＭＳ Ｐゴシック" charset="-128"/>
                <a:cs typeface="ＭＳ Ｐゴシック" charset="-128"/>
              </a:rPr>
              <a:t>le rocher</a:t>
            </a:r>
          </a:p>
        </p:txBody>
      </p:sp>
      <p:pic>
        <p:nvPicPr>
          <p:cNvPr id="14" name="Image 13">
            <a:extLst>
              <a:ext uri="{FF2B5EF4-FFF2-40B4-BE49-F238E27FC236}">
                <a16:creationId xmlns:a16="http://schemas.microsoft.com/office/drawing/2014/main" id="{84BC83EC-76BE-43FC-BC72-3E611239D593}"/>
              </a:ext>
            </a:extLst>
          </p:cNvPr>
          <p:cNvPicPr>
            <a:picLocks noChangeAspect="1"/>
          </p:cNvPicPr>
          <p:nvPr/>
        </p:nvPicPr>
        <p:blipFill>
          <a:blip r:embed="rId4"/>
          <a:stretch>
            <a:fillRect/>
          </a:stretch>
        </p:blipFill>
        <p:spPr>
          <a:xfrm>
            <a:off x="2209821" y="1253852"/>
            <a:ext cx="2773441" cy="4732659"/>
          </a:xfrm>
          <a:prstGeom prst="rect">
            <a:avLst/>
          </a:prstGeom>
        </p:spPr>
      </p:pic>
      <p:pic>
        <p:nvPicPr>
          <p:cNvPr id="15" name="Espace réservé du contenu 4">
            <a:extLst>
              <a:ext uri="{FF2B5EF4-FFF2-40B4-BE49-F238E27FC236}">
                <a16:creationId xmlns:a16="http://schemas.microsoft.com/office/drawing/2014/main" id="{79F5CBAF-D4F3-4CCC-A817-0FD1D8404645}"/>
              </a:ext>
            </a:extLst>
          </p:cNvPr>
          <p:cNvPicPr>
            <a:picLocks noGrp="1" noChangeAspect="1"/>
          </p:cNvPicPr>
          <p:nvPr>
            <p:ph idx="1"/>
          </p:nvPr>
        </p:nvPicPr>
        <p:blipFill>
          <a:blip r:embed="rId5"/>
          <a:stretch>
            <a:fillRect/>
          </a:stretch>
        </p:blipFill>
        <p:spPr>
          <a:xfrm>
            <a:off x="6337350" y="1234666"/>
            <a:ext cx="3738941" cy="4753384"/>
          </a:xfrm>
        </p:spPr>
      </p:pic>
      <p:sp>
        <p:nvSpPr>
          <p:cNvPr id="16" name="Rectangle 15">
            <a:extLst>
              <a:ext uri="{FF2B5EF4-FFF2-40B4-BE49-F238E27FC236}">
                <a16:creationId xmlns:a16="http://schemas.microsoft.com/office/drawing/2014/main" id="{56802EC5-64BB-4793-9F6B-4C44197123D7}"/>
              </a:ext>
            </a:extLst>
          </p:cNvPr>
          <p:cNvSpPr/>
          <p:nvPr/>
        </p:nvSpPr>
        <p:spPr>
          <a:xfrm>
            <a:off x="343467" y="3267237"/>
            <a:ext cx="1752055" cy="646331"/>
          </a:xfrm>
          <a:prstGeom prst="rect">
            <a:avLst/>
          </a:prstGeom>
        </p:spPr>
        <p:txBody>
          <a:bodyPr wrap="square">
            <a:spAutoFit/>
          </a:bodyPr>
          <a:lstStyle/>
          <a:p>
            <a:pPr algn="r"/>
            <a:r>
              <a:rPr lang="fr-FR" dirty="0">
                <a:solidFill>
                  <a:schemeClr val="tx2"/>
                </a:solidFill>
              </a:rPr>
              <a:t> Rocher</a:t>
            </a:r>
          </a:p>
          <a:p>
            <a:pPr algn="r"/>
            <a:r>
              <a:rPr lang="fr-FR" dirty="0">
                <a:solidFill>
                  <a:schemeClr val="tx2"/>
                </a:solidFill>
              </a:rPr>
              <a:t>d’Athéna </a:t>
            </a:r>
            <a:r>
              <a:rPr lang="fr-FR" dirty="0" err="1">
                <a:solidFill>
                  <a:schemeClr val="tx2"/>
                </a:solidFill>
              </a:rPr>
              <a:t>Organè</a:t>
            </a:r>
            <a:endParaRPr lang="fr-FR" dirty="0">
              <a:solidFill>
                <a:schemeClr val="tx2"/>
              </a:solidFill>
            </a:endParaRPr>
          </a:p>
        </p:txBody>
      </p:sp>
      <p:sp>
        <p:nvSpPr>
          <p:cNvPr id="17" name="Rectangle 16">
            <a:extLst>
              <a:ext uri="{FF2B5EF4-FFF2-40B4-BE49-F238E27FC236}">
                <a16:creationId xmlns:a16="http://schemas.microsoft.com/office/drawing/2014/main" id="{96902A90-0D60-439A-A64F-A64215BC11F2}"/>
              </a:ext>
            </a:extLst>
          </p:cNvPr>
          <p:cNvSpPr/>
          <p:nvPr/>
        </p:nvSpPr>
        <p:spPr>
          <a:xfrm>
            <a:off x="10192407" y="3267237"/>
            <a:ext cx="990997" cy="646331"/>
          </a:xfrm>
          <a:prstGeom prst="rect">
            <a:avLst/>
          </a:prstGeom>
        </p:spPr>
        <p:txBody>
          <a:bodyPr wrap="square">
            <a:spAutoFit/>
          </a:bodyPr>
          <a:lstStyle/>
          <a:p>
            <a:r>
              <a:rPr lang="fr-FR" dirty="0">
                <a:solidFill>
                  <a:schemeClr val="tx2"/>
                </a:solidFill>
              </a:rPr>
              <a:t>Borne</a:t>
            </a:r>
          </a:p>
          <a:p>
            <a:r>
              <a:rPr lang="fr-FR" dirty="0">
                <a:solidFill>
                  <a:schemeClr val="tx2"/>
                </a:solidFill>
              </a:rPr>
              <a:t>de </a:t>
            </a:r>
            <a:r>
              <a:rPr lang="fr-FR" dirty="0" err="1">
                <a:solidFill>
                  <a:schemeClr val="tx2"/>
                </a:solidFill>
              </a:rPr>
              <a:t>Létô</a:t>
            </a:r>
            <a:endParaRPr lang="fr-FR" dirty="0"/>
          </a:p>
        </p:txBody>
      </p:sp>
    </p:spTree>
    <p:extLst>
      <p:ext uri="{BB962C8B-B14F-4D97-AF65-F5344CB8AC3E}">
        <p14:creationId xmlns:p14="http://schemas.microsoft.com/office/powerpoint/2010/main" val="1312876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4000" b="-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05213A-8F66-4632-AC36-98AFAF38143A}"/>
              </a:ext>
            </a:extLst>
          </p:cNvPr>
          <p:cNvSpPr/>
          <p:nvPr/>
        </p:nvSpPr>
        <p:spPr>
          <a:xfrm>
            <a:off x="343468" y="308214"/>
            <a:ext cx="11505063" cy="762002"/>
          </a:xfrm>
          <a:prstGeom prst="rect">
            <a:avLst/>
          </a:prstGeom>
          <a:solidFill>
            <a:srgbClr val="EB6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2588E3EA-2099-4512-A875-A454006AA5DF}"/>
              </a:ext>
            </a:extLst>
          </p:cNvPr>
          <p:cNvSpPr/>
          <p:nvPr/>
        </p:nvSpPr>
        <p:spPr>
          <a:xfrm>
            <a:off x="343467" y="263007"/>
            <a:ext cx="11453887" cy="830997"/>
          </a:xfrm>
          <a:prstGeom prst="rect">
            <a:avLst/>
          </a:prstGeom>
        </p:spPr>
        <p:txBody>
          <a:bodyPr wrap="square">
            <a:spAutoFit/>
          </a:bodyPr>
          <a:lstStyle/>
          <a:p>
            <a:pPr marL="314325" indent="0" algn="r">
              <a:buNone/>
              <a:defRPr/>
            </a:pPr>
            <a:r>
              <a:rPr lang="fr-FR" altLang="fr-FR" sz="2400" b="1" dirty="0">
                <a:solidFill>
                  <a:schemeClr val="bg1"/>
                </a:solidFill>
                <a:latin typeface="+mj-lt"/>
                <a:ea typeface="ＭＳ Ｐゴシック" charset="-128"/>
                <a:cs typeface="ＭＳ Ｐゴシック" charset="-128"/>
              </a:rPr>
              <a:t>Les supports des inscriptions : </a:t>
            </a:r>
            <a:br>
              <a:rPr lang="fr-FR" altLang="fr-FR" sz="2400" b="1" dirty="0">
                <a:solidFill>
                  <a:schemeClr val="bg1"/>
                </a:solidFill>
                <a:latin typeface="+mj-lt"/>
                <a:ea typeface="ＭＳ Ｐゴシック" charset="-128"/>
                <a:cs typeface="ＭＳ Ｐゴシック" charset="-128"/>
              </a:rPr>
            </a:br>
            <a:r>
              <a:rPr lang="fr-FR" altLang="fr-FR" sz="2400" b="1" dirty="0">
                <a:solidFill>
                  <a:schemeClr val="bg1"/>
                </a:solidFill>
                <a:latin typeface="+mj-lt"/>
                <a:ea typeface="ＭＳ Ｐゴシック" charset="-128"/>
                <a:cs typeface="ＭＳ Ｐゴシック" charset="-128"/>
              </a:rPr>
              <a:t>la colonne, support de la Chronique du </a:t>
            </a:r>
            <a:r>
              <a:rPr lang="fr-FR" altLang="fr-FR" sz="2400" b="1" dirty="0" err="1">
                <a:solidFill>
                  <a:schemeClr val="bg1"/>
                </a:solidFill>
                <a:latin typeface="+mj-lt"/>
                <a:ea typeface="ＭＳ Ｐゴシック" charset="-128"/>
                <a:cs typeface="ＭＳ Ｐゴシック" charset="-128"/>
              </a:rPr>
              <a:t>Sarapieion</a:t>
            </a:r>
            <a:r>
              <a:rPr lang="fr-FR" altLang="fr-FR" sz="2400" b="1" dirty="0">
                <a:solidFill>
                  <a:schemeClr val="bg1"/>
                </a:solidFill>
                <a:latin typeface="+mj-lt"/>
                <a:ea typeface="ＭＳ Ｐゴシック" charset="-128"/>
                <a:cs typeface="ＭＳ Ｐゴシック" charset="-128"/>
              </a:rPr>
              <a:t> (</a:t>
            </a:r>
            <a:r>
              <a:rPr lang="fr-FR" altLang="fr-FR" sz="2400" b="1" i="1" dirty="0">
                <a:solidFill>
                  <a:schemeClr val="bg1"/>
                </a:solidFill>
                <a:latin typeface="+mj-lt"/>
                <a:ea typeface="ＭＳ Ｐゴシック" charset="-128"/>
                <a:cs typeface="ＭＳ Ｐゴシック" charset="-128"/>
              </a:rPr>
              <a:t>IG</a:t>
            </a:r>
            <a:r>
              <a:rPr lang="fr-FR" altLang="fr-FR" sz="2400" b="1" dirty="0">
                <a:solidFill>
                  <a:schemeClr val="bg1"/>
                </a:solidFill>
                <a:latin typeface="+mj-lt"/>
                <a:ea typeface="ＭＳ Ｐゴシック" charset="-128"/>
                <a:cs typeface="ＭＳ Ｐゴシック" charset="-128"/>
              </a:rPr>
              <a:t> XI 4, 1299)</a:t>
            </a:r>
          </a:p>
        </p:txBody>
      </p:sp>
      <p:pic>
        <p:nvPicPr>
          <p:cNvPr id="11" name="Espace réservé du contenu 4">
            <a:extLst>
              <a:ext uri="{FF2B5EF4-FFF2-40B4-BE49-F238E27FC236}">
                <a16:creationId xmlns:a16="http://schemas.microsoft.com/office/drawing/2014/main" id="{2AAF625E-80FC-48A9-9450-EFE4EF0EB9D5}"/>
              </a:ext>
            </a:extLst>
          </p:cNvPr>
          <p:cNvPicPr>
            <a:picLocks noGrp="1" noChangeAspect="1"/>
          </p:cNvPicPr>
          <p:nvPr>
            <p:ph idx="1"/>
          </p:nvPr>
        </p:nvPicPr>
        <p:blipFill>
          <a:blip r:embed="rId3"/>
          <a:stretch>
            <a:fillRect/>
          </a:stretch>
        </p:blipFill>
        <p:spPr>
          <a:xfrm>
            <a:off x="4127902" y="1230986"/>
            <a:ext cx="3936196" cy="5312794"/>
          </a:xfrm>
        </p:spPr>
      </p:pic>
      <p:sp>
        <p:nvSpPr>
          <p:cNvPr id="12" name="Espace réservé du numéro de diapositive 21">
            <a:extLst>
              <a:ext uri="{FF2B5EF4-FFF2-40B4-BE49-F238E27FC236}">
                <a16:creationId xmlns:a16="http://schemas.microsoft.com/office/drawing/2014/main" id="{F35134BC-4CD7-4061-BCF7-F87FBFF32CAD}"/>
              </a:ext>
            </a:extLst>
          </p:cNvPr>
          <p:cNvSpPr>
            <a:spLocks noGrp="1"/>
          </p:cNvSpPr>
          <p:nvPr>
            <p:ph type="sldNum" sz="quarter" idx="12"/>
          </p:nvPr>
        </p:nvSpPr>
        <p:spPr>
          <a:xfrm>
            <a:off x="9054154" y="6178655"/>
            <a:ext cx="2743200" cy="365125"/>
          </a:xfrm>
        </p:spPr>
        <p:txBody>
          <a:bodyPr/>
          <a:lstStyle/>
          <a:p>
            <a:fld id="{6A056D57-8730-4BEA-9253-28E24E3E8AF1}" type="slidenum">
              <a:rPr lang="fr-FR" sz="1000" b="1" smtClean="0">
                <a:solidFill>
                  <a:schemeClr val="bg1"/>
                </a:solidFill>
                <a:latin typeface="Arial Narrow" panose="020B0606020202030204" pitchFamily="34" charset="0"/>
              </a:rPr>
              <a:t>9</a:t>
            </a:fld>
            <a:endParaRPr lang="fr-FR" sz="1000" b="1" dirty="0">
              <a:solidFill>
                <a:schemeClr val="bg1"/>
              </a:solidFill>
              <a:latin typeface="Arial Narrow" panose="020B0606020202030204" pitchFamily="34" charset="0"/>
            </a:endParaRPr>
          </a:p>
        </p:txBody>
      </p:sp>
      <p:pic>
        <p:nvPicPr>
          <p:cNvPr id="13" name="Image 12">
            <a:extLst>
              <a:ext uri="{FF2B5EF4-FFF2-40B4-BE49-F238E27FC236}">
                <a16:creationId xmlns:a16="http://schemas.microsoft.com/office/drawing/2014/main" id="{7F2A06AF-6FED-4961-BCB0-9B1E4AE52D99}"/>
              </a:ext>
            </a:extLst>
          </p:cNvPr>
          <p:cNvPicPr>
            <a:picLocks noChangeAspect="1"/>
          </p:cNvPicPr>
          <p:nvPr/>
        </p:nvPicPr>
        <p:blipFill>
          <a:blip r:embed="rId4"/>
          <a:stretch>
            <a:fillRect/>
          </a:stretch>
        </p:blipFill>
        <p:spPr>
          <a:xfrm>
            <a:off x="233900" y="5873488"/>
            <a:ext cx="3723245" cy="975457"/>
          </a:xfrm>
          <a:prstGeom prst="rect">
            <a:avLst/>
          </a:prstGeom>
        </p:spPr>
      </p:pic>
    </p:spTree>
    <p:extLst>
      <p:ext uri="{BB962C8B-B14F-4D97-AF65-F5344CB8AC3E}">
        <p14:creationId xmlns:p14="http://schemas.microsoft.com/office/powerpoint/2010/main" val="154765269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1776</TotalTime>
  <Words>1179</Words>
  <Application>Microsoft Macintosh PowerPoint</Application>
  <PresentationFormat>Grand écran</PresentationFormat>
  <Paragraphs>88</Paragraphs>
  <Slides>24</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24</vt:i4>
      </vt:variant>
    </vt:vector>
  </HeadingPairs>
  <TitlesOfParts>
    <vt:vector size="29" baseType="lpstr">
      <vt:lpstr>Arial</vt:lpstr>
      <vt:lpstr>Arial Narrow</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Délos et ses très riches inscriptions Christophe Feyel (UL, laboratoire SAMA)</dc:title>
  <dc:creator>Christophe Feyel</dc:creator>
  <cp:lastModifiedBy>Jean Claude Derniame</cp:lastModifiedBy>
  <cp:revision>63</cp:revision>
  <dcterms:created xsi:type="dcterms:W3CDTF">2026-03-10T09:52:06Z</dcterms:created>
  <dcterms:modified xsi:type="dcterms:W3CDTF">2026-03-13T11:32:02Z</dcterms:modified>
</cp:coreProperties>
</file>