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20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75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16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32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99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46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21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80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05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0605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36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26432-766D-4993-B3CD-C153406EC8DC}" type="datetimeFigureOut">
              <a:rPr lang="fr-FR" smtClean="0"/>
              <a:t>02/05/2018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B4FC6-F8A2-4AD9-985E-BA0869C0B4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50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97810" y="388188"/>
            <a:ext cx="969609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800" b="1" dirty="0" smtClean="0"/>
              <a:t>LE VIEILLISSEMENT</a:t>
            </a:r>
          </a:p>
          <a:p>
            <a:r>
              <a:rPr lang="fr-CH" sz="8800" b="1" dirty="0"/>
              <a:t> </a:t>
            </a:r>
            <a:r>
              <a:rPr lang="fr-CH" sz="8800" b="1" dirty="0" smtClean="0"/>
              <a:t>         et nous:</a:t>
            </a:r>
          </a:p>
          <a:p>
            <a:r>
              <a:rPr lang="fr-CH" sz="4400" b="1" dirty="0" smtClean="0"/>
              <a:t>       Comment faire pour bien vieillir</a:t>
            </a:r>
          </a:p>
          <a:p>
            <a:r>
              <a:rPr lang="fr-CH" sz="4400" b="1" dirty="0"/>
              <a:t>	</a:t>
            </a:r>
            <a:r>
              <a:rPr lang="fr-CH" sz="4400" b="1" dirty="0" smtClean="0"/>
              <a:t>			et</a:t>
            </a:r>
          </a:p>
          <a:p>
            <a:r>
              <a:rPr lang="fr-CH" sz="4400" b="1" dirty="0"/>
              <a:t> </a:t>
            </a:r>
            <a:r>
              <a:rPr lang="fr-CH" sz="4400" b="1" dirty="0" smtClean="0"/>
              <a:t>                 ne </a:t>
            </a:r>
            <a:r>
              <a:rPr lang="fr-CH" sz="4400" b="1" smtClean="0"/>
              <a:t>pas mourir…………</a:t>
            </a:r>
            <a:endParaRPr lang="fr-CH" sz="4400" b="1" dirty="0" smtClean="0"/>
          </a:p>
          <a:p>
            <a:endParaRPr lang="fr-CH" sz="2800" b="1" dirty="0" smtClean="0"/>
          </a:p>
          <a:p>
            <a:endParaRPr lang="fr-CH" sz="2000" dirty="0" smtClean="0"/>
          </a:p>
          <a:p>
            <a:r>
              <a:rPr lang="fr-CH" sz="2000" dirty="0" smtClean="0"/>
              <a:t>                                                        Prof. </a:t>
            </a:r>
            <a:r>
              <a:rPr lang="fr-CH" sz="2000" dirty="0" err="1" smtClean="0"/>
              <a:t>em</a:t>
            </a:r>
            <a:r>
              <a:rPr lang="fr-CH" sz="2000" dirty="0" smtClean="0"/>
              <a:t>. Pierre SECK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087723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518249" y="724619"/>
            <a:ext cx="1016191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b="1" dirty="0" smtClean="0"/>
              <a:t>- être </a:t>
            </a:r>
            <a:r>
              <a:rPr lang="fr-FR" sz="2800" b="1" dirty="0"/>
              <a:t>ingérées par passage à travers les membranes protectrices de l’organisme vivant : passage de toxines dans le sang via une blessure ; passage de toxines dans le sang via les poumons par inhalation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pPr lvl="0"/>
            <a:r>
              <a:rPr lang="fr-FR" sz="2800" b="1" dirty="0" smtClean="0"/>
              <a:t>- être </a:t>
            </a:r>
            <a:r>
              <a:rPr lang="fr-FR" sz="2800" b="1" dirty="0"/>
              <a:t>produites par l’organisme vivant par exemple sous l’effet de radiations énergétiques auxquelles est exposé l’organisme en question (radiations radioactives, radiations électromagnétiques telles que les rayons X p.ex.) 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pPr lvl="0"/>
            <a:r>
              <a:rPr lang="fr-FR" sz="2800" b="1" dirty="0" smtClean="0"/>
              <a:t>- être </a:t>
            </a:r>
            <a:r>
              <a:rPr lang="fr-FR" sz="2800" b="1" dirty="0"/>
              <a:t>produites par l’organisme en tant que « </a:t>
            </a:r>
            <a:r>
              <a:rPr lang="fr-FR" sz="2800" b="1" dirty="0" smtClean="0"/>
              <a:t>déchets</a:t>
            </a:r>
            <a:r>
              <a:rPr lang="fr-FR" sz="2800" b="1" dirty="0"/>
              <a:t> » de son fonctionnement normal  </a:t>
            </a:r>
            <a:endParaRPr lang="fr-FR" sz="2800" dirty="0"/>
          </a:p>
          <a:p>
            <a:r>
              <a:rPr lang="fr-FR" sz="2800" b="1" u="sng" dirty="0"/>
              <a:t>La production de toxines en tant que « </a:t>
            </a:r>
            <a:r>
              <a:rPr lang="fr-FR" sz="2800" b="1" u="sng" dirty="0" smtClean="0"/>
              <a:t>déchets</a:t>
            </a:r>
            <a:r>
              <a:rPr lang="fr-FR" sz="2800" b="1" u="sng" dirty="0"/>
              <a:t> » de la matière vivante de l’organisme est la règle !</a:t>
            </a:r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418192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16325" y="810883"/>
            <a:ext cx="106622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Cette production se fait surtout lors de la « respiration » cellulaire qui consiste à transférer des électrons d’un substrat donneur (normalement l’hydrogène) sur un substrat accepteur (normalement l’oxygène) :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r>
              <a:rPr lang="fr-FR" sz="2800" b="1" dirty="0"/>
              <a:t>Il se forme en fin de compte de l’eau avec une libération d’énergie (voir fonctionnement des piles à combustibles) qui dans l’organisme est stockée sous forme de liaisons chimiques « riches en énergie » (p.ex. l’ATP)</a:t>
            </a:r>
            <a:endParaRPr lang="fr-FR" sz="2800" dirty="0"/>
          </a:p>
          <a:p>
            <a:r>
              <a:rPr lang="fr-FR" sz="2800" b="1" dirty="0"/>
              <a:t>Les « déchets » sont constitués le plus souvent de </a:t>
            </a:r>
            <a:r>
              <a:rPr lang="fr-FR" sz="2800" b="1" u="sng" dirty="0"/>
              <a:t>« radicaux libres</a:t>
            </a:r>
            <a:r>
              <a:rPr lang="fr-FR" sz="2800" b="1" dirty="0"/>
              <a:t> » i. e. des atomes ou des morceaux de molécules portant un électron « excité » i. e. un électron ayant un trop d’énergie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97055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68082" y="629729"/>
            <a:ext cx="105673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et </a:t>
            </a:r>
            <a:r>
              <a:rPr lang="fr-FR" sz="2800" b="1" dirty="0"/>
              <a:t>qui réagit avec son environnement d’une façon non-contrôlée :</a:t>
            </a:r>
            <a:endParaRPr lang="fr-FR" sz="2800" dirty="0"/>
          </a:p>
          <a:p>
            <a:r>
              <a:rPr lang="fr-FR" sz="2800" b="1" dirty="0"/>
              <a:t> </a:t>
            </a:r>
            <a:r>
              <a:rPr lang="fr-FR" sz="2800" b="1" u="sng" dirty="0" smtClean="0"/>
              <a:t>Exemples </a:t>
            </a:r>
            <a:r>
              <a:rPr lang="fr-FR" sz="2800" b="1" u="sng" dirty="0"/>
              <a:t>de radicaux libres </a:t>
            </a:r>
            <a:r>
              <a:rPr lang="fr-FR" sz="2800" b="1" u="sng" dirty="0" smtClean="0"/>
              <a:t>:</a:t>
            </a:r>
            <a:endParaRPr lang="fr-FR" sz="2800" dirty="0"/>
          </a:p>
          <a:p>
            <a:r>
              <a:rPr lang="fr-FR" sz="2800" b="1" dirty="0"/>
              <a:t>O∙		O</a:t>
            </a:r>
            <a:r>
              <a:rPr lang="fr-FR" sz="2800" b="1" baseline="-25000" dirty="0"/>
              <a:t>2</a:t>
            </a:r>
            <a:r>
              <a:rPr lang="fr-FR" sz="2800" b="1" dirty="0"/>
              <a:t>∙		HO∙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r>
              <a:rPr lang="fr-FR" sz="2800" b="1" dirty="0" smtClean="0"/>
              <a:t>La </a:t>
            </a:r>
            <a:r>
              <a:rPr lang="fr-FR" sz="2800" b="1" dirty="0"/>
              <a:t>respiration cellulaire se fait dans la cellule dans des organites qui s’appellent « mitochondries »</a:t>
            </a:r>
            <a:endParaRPr lang="fr-FR" sz="2800" dirty="0"/>
          </a:p>
          <a:p>
            <a:endParaRPr lang="fr-CH" sz="3600" dirty="0" smtClean="0"/>
          </a:p>
          <a:p>
            <a:endParaRPr lang="fr-CH" sz="3600" dirty="0"/>
          </a:p>
          <a:p>
            <a:endParaRPr lang="fr-CH" sz="3600" dirty="0" smtClean="0"/>
          </a:p>
          <a:p>
            <a:endParaRPr lang="fr-CH" sz="3600" dirty="0"/>
          </a:p>
          <a:p>
            <a:endParaRPr lang="fr-FR" sz="36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902" y="3568995"/>
            <a:ext cx="4365158" cy="304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42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0498" y="465826"/>
            <a:ext cx="10679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i="1" u="sng" dirty="0"/>
              <a:t>Que peut faire l’homme (et la femme) pour « bien » vieillir ?</a:t>
            </a:r>
            <a:endParaRPr lang="fr-FR" sz="4000" dirty="0"/>
          </a:p>
          <a:p>
            <a:r>
              <a:rPr lang="fr-FR" sz="4000" b="1" i="1" dirty="0"/>
              <a:t> </a:t>
            </a:r>
            <a:endParaRPr lang="fr-FR" sz="4000" dirty="0"/>
          </a:p>
          <a:p>
            <a:pPr lvl="0"/>
            <a:r>
              <a:rPr lang="fr-FR" sz="4000" b="1" dirty="0" smtClean="0"/>
              <a:t>- intervention(s</a:t>
            </a:r>
            <a:r>
              <a:rPr lang="fr-FR" sz="4000" b="1" dirty="0"/>
              <a:t>) sur la programmation de la mort de l’organisme</a:t>
            </a:r>
            <a:endParaRPr lang="fr-FR" sz="4000" dirty="0"/>
          </a:p>
          <a:p>
            <a:r>
              <a:rPr lang="fr-FR" sz="4000" b="1" dirty="0"/>
              <a:t> </a:t>
            </a:r>
            <a:endParaRPr lang="fr-FR" sz="4000" dirty="0"/>
          </a:p>
          <a:p>
            <a:pPr lvl="0"/>
            <a:r>
              <a:rPr lang="fr-FR" sz="4000" b="1" dirty="0" smtClean="0"/>
              <a:t>- intervention(s</a:t>
            </a:r>
            <a:r>
              <a:rPr lang="fr-FR" sz="4000" b="1" dirty="0"/>
              <a:t>) sur le dérèglement du fonctionnement de la matière vivante</a:t>
            </a:r>
            <a:endParaRPr lang="fr-FR" sz="4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601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10884" y="1751162"/>
            <a:ext cx="108434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i="1" dirty="0"/>
              <a:t>a) intervention(s) sur la programmation de la mort de l’organisme :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r>
              <a:rPr lang="fr-FR" sz="5400" b="1" dirty="0" smtClean="0"/>
              <a:t>   - manipulation </a:t>
            </a:r>
            <a:r>
              <a:rPr lang="fr-FR" sz="5400" b="1" dirty="0"/>
              <a:t>de la </a:t>
            </a:r>
            <a:r>
              <a:rPr lang="fr-FR" sz="5400" b="1" dirty="0" err="1"/>
              <a:t>télomérase</a:t>
            </a:r>
            <a:r>
              <a:rPr lang="fr-FR" sz="5400" b="1" dirty="0" smtClean="0"/>
              <a:t>…</a:t>
            </a:r>
            <a:endParaRPr lang="fr-FR" sz="5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0572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47313" y="586596"/>
            <a:ext cx="101274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i="1" dirty="0"/>
              <a:t>b) intervention(s) sur le dérèglement du fonctionnement moléculaire de la matière vivante :</a:t>
            </a:r>
            <a:endParaRPr lang="fr-FR" sz="3200" dirty="0"/>
          </a:p>
          <a:p>
            <a:r>
              <a:rPr lang="fr-FR" sz="3200" b="1" i="1" dirty="0"/>
              <a:t> </a:t>
            </a:r>
            <a:endParaRPr lang="fr-FR" sz="3200" dirty="0"/>
          </a:p>
          <a:p>
            <a:pPr lvl="0"/>
            <a:r>
              <a:rPr lang="fr-FR" sz="3200" b="1" dirty="0" smtClean="0"/>
              <a:t>- en </a:t>
            </a:r>
            <a:r>
              <a:rPr lang="fr-FR" sz="3200" b="1" dirty="0"/>
              <a:t>évitant au maximum l’ingestion de toxines qui dérègleront le bon fonctionnement de la matière vivante</a:t>
            </a:r>
            <a:endParaRPr lang="fr-FR" sz="3200" dirty="0"/>
          </a:p>
          <a:p>
            <a:r>
              <a:rPr lang="fr-FR" sz="3200" b="1" dirty="0"/>
              <a:t> </a:t>
            </a:r>
            <a:endParaRPr lang="fr-FR" sz="3200" dirty="0"/>
          </a:p>
          <a:p>
            <a:pPr lvl="0"/>
            <a:r>
              <a:rPr lang="fr-FR" sz="3200" b="1" dirty="0" smtClean="0"/>
              <a:t>- en </a:t>
            </a:r>
            <a:r>
              <a:rPr lang="fr-FR" sz="3200" b="1" dirty="0"/>
              <a:t>évitant au maximum la production de toxines dans notre organisme</a:t>
            </a:r>
            <a:endParaRPr lang="fr-FR" sz="3200" dirty="0"/>
          </a:p>
          <a:p>
            <a:r>
              <a:rPr lang="fr-FR" sz="3200" b="1" dirty="0"/>
              <a:t> </a:t>
            </a:r>
            <a:endParaRPr lang="fr-FR" sz="3200" dirty="0"/>
          </a:p>
          <a:p>
            <a:pPr lvl="0"/>
            <a:r>
              <a:rPr lang="fr-FR" sz="3200" b="1" dirty="0" smtClean="0"/>
              <a:t>- en </a:t>
            </a:r>
            <a:r>
              <a:rPr lang="fr-FR" sz="3200" b="1" dirty="0"/>
              <a:t>favorisant au maximum l’élimination des toxines qui se trouvent dans notre organisme</a:t>
            </a:r>
            <a:endParaRPr lang="fr-FR" sz="3200" dirty="0"/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638392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88853" y="534838"/>
            <a:ext cx="1014466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i="1" u="sng" dirty="0"/>
              <a:t>Eviter au maximum l’ingestion de toxines par :</a:t>
            </a:r>
            <a:endParaRPr lang="fr-FR" sz="6000" u="sng" dirty="0"/>
          </a:p>
          <a:p>
            <a:r>
              <a:rPr lang="fr-FR" sz="4800" b="1" dirty="0"/>
              <a:t> </a:t>
            </a:r>
            <a:endParaRPr lang="fr-FR" sz="4800" dirty="0"/>
          </a:p>
          <a:p>
            <a:pPr lvl="0"/>
            <a:r>
              <a:rPr lang="fr-FR" sz="4800" b="1" dirty="0" smtClean="0"/>
              <a:t>- une </a:t>
            </a:r>
            <a:r>
              <a:rPr lang="fr-FR" sz="4800" b="1" dirty="0"/>
              <a:t>ingestion de nourriture avec un minimum de toxines</a:t>
            </a:r>
            <a:endParaRPr lang="fr-FR" sz="4800" dirty="0"/>
          </a:p>
          <a:p>
            <a:pPr lvl="0"/>
            <a:r>
              <a:rPr lang="fr-FR" sz="4800" b="1" dirty="0" smtClean="0"/>
              <a:t>- un </a:t>
            </a:r>
            <a:r>
              <a:rPr lang="fr-FR" sz="4800" b="1" dirty="0"/>
              <a:t>soin correct des blessures</a:t>
            </a:r>
            <a:endParaRPr lang="fr-FR" sz="4800" dirty="0"/>
          </a:p>
          <a:p>
            <a:pPr lvl="0"/>
            <a:r>
              <a:rPr lang="fr-FR" sz="4800" b="1" dirty="0" smtClean="0"/>
              <a:t>- un </a:t>
            </a:r>
            <a:r>
              <a:rPr lang="fr-FR" sz="4800" b="1" dirty="0"/>
              <a:t>minimum d’inhalation de toxines</a:t>
            </a:r>
            <a:endParaRPr lang="fr-FR" sz="4800" dirty="0"/>
          </a:p>
          <a:p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58758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88521" y="526211"/>
            <a:ext cx="10688128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i="1" u="sng" dirty="0"/>
              <a:t>Eviter au maximum la production de toxines dans notre organisme par </a:t>
            </a:r>
            <a:r>
              <a:rPr lang="fr-FR" sz="4400" b="1" i="1" u="sng" dirty="0" smtClean="0"/>
              <a:t>:</a:t>
            </a:r>
            <a:endParaRPr lang="fr-FR" sz="4400" u="sng" dirty="0"/>
          </a:p>
          <a:p>
            <a:pPr lvl="0"/>
            <a:r>
              <a:rPr lang="fr-FR" sz="2800" b="1" dirty="0" smtClean="0"/>
              <a:t>- une </a:t>
            </a:r>
            <a:r>
              <a:rPr lang="fr-FR" sz="2800" b="1" dirty="0"/>
              <a:t>exposition minimale à des radiations radioactives et électromagnétiques</a:t>
            </a:r>
            <a:endParaRPr lang="fr-FR" sz="2800" dirty="0"/>
          </a:p>
          <a:p>
            <a:pPr lvl="0"/>
            <a:r>
              <a:rPr lang="fr-FR" sz="2800" b="1" dirty="0" smtClean="0"/>
              <a:t>- une </a:t>
            </a:r>
            <a:r>
              <a:rPr lang="fr-FR" sz="2800" b="1" dirty="0"/>
              <a:t>réduction maximale de production de radicaux libres dans nous en </a:t>
            </a:r>
            <a:r>
              <a:rPr lang="fr-FR" sz="2800" b="1" dirty="0" smtClean="0"/>
              <a:t>:</a:t>
            </a:r>
            <a:endParaRPr lang="fr-FR" sz="2800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fr-FR" sz="2800" b="1" dirty="0" smtClean="0"/>
              <a:t>  mangeant un minimum (régime hypocalorique) </a:t>
            </a:r>
            <a:endParaRPr lang="fr-FR" sz="2800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fr-FR" sz="2800" b="1" dirty="0" smtClean="0"/>
              <a:t>  détruisant </a:t>
            </a:r>
            <a:r>
              <a:rPr lang="fr-FR" sz="2800" b="1" dirty="0"/>
              <a:t>au maximum les radicaux libres en</a:t>
            </a:r>
            <a:endParaRPr lang="fr-FR" sz="2800" dirty="0"/>
          </a:p>
          <a:p>
            <a:r>
              <a:rPr lang="fr-FR" sz="2800" b="1" dirty="0" smtClean="0"/>
              <a:t>              * </a:t>
            </a:r>
            <a:r>
              <a:rPr lang="fr-FR" sz="2800" b="1" dirty="0"/>
              <a:t>soutenant nos systèmes internes de destruction des radicaux </a:t>
            </a:r>
            <a:endParaRPr lang="fr-FR" sz="2800" b="1" dirty="0" smtClean="0"/>
          </a:p>
          <a:p>
            <a:r>
              <a:rPr lang="fr-FR" sz="2800" b="1" dirty="0"/>
              <a:t> </a:t>
            </a:r>
            <a:r>
              <a:rPr lang="fr-FR" sz="2800" b="1" dirty="0" smtClean="0"/>
              <a:t>                libres  </a:t>
            </a:r>
            <a:endParaRPr lang="fr-FR" sz="2800" dirty="0"/>
          </a:p>
          <a:p>
            <a:r>
              <a:rPr lang="fr-FR" sz="2800" b="1" dirty="0" smtClean="0"/>
              <a:t>              * ingérant </a:t>
            </a:r>
            <a:r>
              <a:rPr lang="fr-FR" sz="2800" b="1" dirty="0"/>
              <a:t>un maximum de substances destructrices des </a:t>
            </a:r>
          </a:p>
          <a:p>
            <a:r>
              <a:rPr lang="fr-CH" sz="2800" b="1" dirty="0" smtClean="0"/>
              <a:t>                 radicaux libres  (p.ex.:</a:t>
            </a:r>
            <a:r>
              <a:rPr lang="fr-CH" sz="2800" b="1" dirty="0"/>
              <a:t> </a:t>
            </a:r>
            <a:r>
              <a:rPr lang="fr-CH" sz="2800" b="1" dirty="0" smtClean="0"/>
              <a:t>vitamines A, C, E, …….)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3310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83411" y="517585"/>
            <a:ext cx="1046384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i="1" u="sng" dirty="0"/>
              <a:t>Favoriser au maximum l’élimination des toxines par une bonne circulation sanguine obtenue par :</a:t>
            </a:r>
            <a:endParaRPr lang="fr-FR" sz="4000" u="sng" dirty="0"/>
          </a:p>
          <a:p>
            <a:r>
              <a:rPr lang="fr-FR" b="1" i="1" dirty="0"/>
              <a:t> </a:t>
            </a:r>
            <a:endParaRPr lang="fr-FR" dirty="0"/>
          </a:p>
          <a:p>
            <a:pPr lvl="0"/>
            <a:r>
              <a:rPr lang="fr-FR" sz="3600" b="1" dirty="0" smtClean="0"/>
              <a:t>-</a:t>
            </a:r>
            <a:r>
              <a:rPr lang="fr-FR" b="1" dirty="0" smtClean="0"/>
              <a:t> </a:t>
            </a:r>
            <a:r>
              <a:rPr lang="fr-FR" sz="3600" b="1" dirty="0" smtClean="0"/>
              <a:t>toute </a:t>
            </a:r>
            <a:r>
              <a:rPr lang="fr-FR" sz="3600" b="1" dirty="0"/>
              <a:t>espèce de mobilité (sports !)</a:t>
            </a:r>
            <a:endParaRPr lang="fr-FR" sz="3600" dirty="0"/>
          </a:p>
          <a:p>
            <a:pPr lvl="0"/>
            <a:r>
              <a:rPr lang="fr-FR" sz="3600" b="1" dirty="0" smtClean="0"/>
              <a:t>- des </a:t>
            </a:r>
            <a:r>
              <a:rPr lang="fr-FR" sz="3600" b="1" dirty="0"/>
              <a:t>massages corporels</a:t>
            </a:r>
            <a:endParaRPr lang="fr-FR" sz="3600" dirty="0"/>
          </a:p>
          <a:p>
            <a:pPr lvl="0"/>
            <a:r>
              <a:rPr lang="fr-FR" sz="3600" b="1" dirty="0" smtClean="0"/>
              <a:t>- le </a:t>
            </a:r>
            <a:r>
              <a:rPr lang="fr-FR" sz="3600" b="1" dirty="0"/>
              <a:t>changement froid/chaud (sauna, cure KNEIP….)</a:t>
            </a:r>
            <a:endParaRPr lang="fr-FR" sz="3600" dirty="0"/>
          </a:p>
          <a:p>
            <a:pPr lvl="0"/>
            <a:r>
              <a:rPr lang="fr-FR" sz="3600" b="1" dirty="0" smtClean="0"/>
              <a:t>- la </a:t>
            </a:r>
            <a:r>
              <a:rPr lang="fr-FR" sz="3600" b="1" dirty="0"/>
              <a:t>pratique de la technique du YOGA</a:t>
            </a:r>
            <a:r>
              <a:rPr lang="fr-FR" sz="3600" b="1" i="1" dirty="0"/>
              <a:t> </a:t>
            </a:r>
            <a:endParaRPr lang="fr-FR" sz="3600" dirty="0"/>
          </a:p>
          <a:p>
            <a:r>
              <a:rPr lang="fr-CH" sz="3600" b="1" dirty="0" smtClean="0"/>
              <a:t>- …………………………………………………………………………..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787483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35169" y="1414733"/>
            <a:ext cx="106018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i="1" u="sng" dirty="0"/>
              <a:t>Que peut faire l’homme (et la femme) pour ne pas mourir ?  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05421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99" y="463489"/>
            <a:ext cx="8771027" cy="563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25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9125" y="586596"/>
            <a:ext cx="107830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1" dirty="0"/>
              <a:t>Conservation cryogénique</a:t>
            </a:r>
            <a:endParaRPr lang="fr-FR" sz="6600" dirty="0"/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579" y="2099184"/>
            <a:ext cx="6026710" cy="431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456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16325" y="517585"/>
            <a:ext cx="102136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/>
              <a:t>Transfert de la conscience sur un superordinateur</a:t>
            </a:r>
            <a:endParaRPr lang="fr-FR" sz="5400" dirty="0"/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241" y="2549668"/>
            <a:ext cx="5965616" cy="399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920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09291" y="534838"/>
            <a:ext cx="104638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/>
              <a:t>Clonage</a:t>
            </a:r>
            <a:endParaRPr lang="fr-FR" sz="7200" dirty="0"/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574" y="1914525"/>
            <a:ext cx="6481357" cy="434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653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24950" y="1656271"/>
            <a:ext cx="10205049" cy="378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i="1" u="sng" dirty="0"/>
              <a:t>EN CONCLUSION :</a:t>
            </a:r>
            <a:endParaRPr lang="fr-FR" sz="5400" dirty="0"/>
          </a:p>
          <a:p>
            <a:r>
              <a:rPr lang="fr-FR" sz="5400" b="1" i="1" dirty="0"/>
              <a:t> </a:t>
            </a:r>
            <a:endParaRPr lang="fr-FR" sz="5400" dirty="0"/>
          </a:p>
          <a:p>
            <a:r>
              <a:rPr lang="fr-FR" sz="5400" b="1" dirty="0"/>
              <a:t>Vivons longtemps sans prendre de l’âge et mourrons en bonne santé !</a:t>
            </a:r>
            <a:endParaRPr lang="fr-FR" sz="5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4214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56604" y="931653"/>
            <a:ext cx="82813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/>
              <a:t>Le </a:t>
            </a:r>
            <a:r>
              <a:rPr lang="en-US" sz="3600" b="1" u="sng" dirty="0" err="1"/>
              <a:t>vieillissement</a:t>
            </a:r>
            <a:r>
              <a:rPr lang="en-US" sz="3600" b="1" u="sng" dirty="0"/>
              <a:t> et nous:</a:t>
            </a:r>
            <a:endParaRPr lang="fr-FR" sz="3600" dirty="0"/>
          </a:p>
          <a:p>
            <a:r>
              <a:rPr lang="en-US" sz="3600" b="1" dirty="0"/>
              <a:t> </a:t>
            </a:r>
            <a:endParaRPr lang="fr-FR" sz="3600" dirty="0"/>
          </a:p>
          <a:p>
            <a:pPr lvl="0"/>
            <a:r>
              <a:rPr lang="fr-FR" sz="3600" b="1" i="1" dirty="0" smtClean="0"/>
              <a:t>- qu’est-ce </a:t>
            </a:r>
            <a:r>
              <a:rPr lang="fr-FR" sz="3600" b="1" i="1" dirty="0"/>
              <a:t>que c’est que le vieillissement?</a:t>
            </a:r>
            <a:endParaRPr lang="fr-FR" sz="3600" dirty="0"/>
          </a:p>
          <a:p>
            <a:pPr lvl="0"/>
            <a:r>
              <a:rPr lang="fr-FR" sz="3600" b="1" i="1" dirty="0" smtClean="0"/>
              <a:t>- pourquoi </a:t>
            </a:r>
            <a:r>
              <a:rPr lang="fr-FR" sz="3600" b="1" i="1" dirty="0"/>
              <a:t>un organisme vivant vieillit-il ?</a:t>
            </a:r>
            <a:endParaRPr lang="fr-FR" sz="3600" dirty="0"/>
          </a:p>
          <a:p>
            <a:pPr lvl="0"/>
            <a:r>
              <a:rPr lang="fr-FR" sz="3600" b="1" i="1" dirty="0" smtClean="0"/>
              <a:t>- que </a:t>
            </a:r>
            <a:r>
              <a:rPr lang="fr-FR" sz="3600" b="1" i="1" dirty="0"/>
              <a:t>peut faire l’homme (et la femme) pour « bien » vieillir ?</a:t>
            </a:r>
            <a:endParaRPr lang="fr-FR" sz="3600" dirty="0"/>
          </a:p>
          <a:p>
            <a:pPr lvl="0"/>
            <a:r>
              <a:rPr lang="fr-FR" sz="3600" b="1" i="1" dirty="0" smtClean="0"/>
              <a:t>- que </a:t>
            </a:r>
            <a:r>
              <a:rPr lang="fr-FR" sz="3600" b="1" i="1" dirty="0"/>
              <a:t>peut faire l’homme (et la femme) pour ne pas mourir ?</a:t>
            </a: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497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76710" y="1621766"/>
            <a:ext cx="1013603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i="1" u="sng" dirty="0"/>
              <a:t>Qu’est-ce que c’est que le vieillissement ?</a:t>
            </a:r>
            <a:endParaRPr lang="fr-FR" sz="3600" dirty="0"/>
          </a:p>
          <a:p>
            <a:r>
              <a:rPr lang="fr-FR" sz="3600" b="1" i="1" dirty="0"/>
              <a:t> </a:t>
            </a:r>
            <a:endParaRPr lang="fr-FR" sz="3600" dirty="0"/>
          </a:p>
          <a:p>
            <a:r>
              <a:rPr lang="fr-FR" sz="3600" b="1" dirty="0"/>
              <a:t>Le vieillissement est en fin de compte à la fois pour la matière non-vivante et pour la matière vivante, un passage d’une forme plus structurée, - donc d’une forme avec plus d’</a:t>
            </a:r>
            <a:r>
              <a:rPr lang="fr-FR" sz="3600" b="1" u="sng" dirty="0"/>
              <a:t>ordre</a:t>
            </a:r>
            <a:r>
              <a:rPr lang="fr-FR" sz="3600" b="1" dirty="0"/>
              <a:t> -, à une forme moins structurée, - donc une forme avec plus de </a:t>
            </a:r>
            <a:r>
              <a:rPr lang="fr-FR" sz="3600" b="1" u="sng" dirty="0"/>
              <a:t>désordre</a:t>
            </a:r>
            <a:r>
              <a:rPr lang="fr-FR" sz="3600" b="1" dirty="0"/>
              <a:t> (avec plus d’ENTROPIE) ! </a:t>
            </a: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437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475117" y="983411"/>
            <a:ext cx="97564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i="1" u="sng" dirty="0"/>
              <a:t>Nota bene :</a:t>
            </a:r>
            <a:endParaRPr lang="fr-FR" sz="3600" dirty="0"/>
          </a:p>
          <a:p>
            <a:r>
              <a:rPr lang="fr-FR" sz="3600" b="1" i="1" dirty="0"/>
              <a:t> </a:t>
            </a:r>
            <a:endParaRPr lang="fr-FR" sz="3600" dirty="0"/>
          </a:p>
          <a:p>
            <a:r>
              <a:rPr lang="fr-FR" sz="3600" b="1" dirty="0"/>
              <a:t>Les organismes qui se multiplient par </a:t>
            </a:r>
            <a:r>
              <a:rPr lang="fr-FR" sz="3600" b="1" u="sng" dirty="0"/>
              <a:t>voie</a:t>
            </a:r>
            <a:r>
              <a:rPr lang="fr-FR" sz="3600" b="1" dirty="0"/>
              <a:t> </a:t>
            </a:r>
            <a:r>
              <a:rPr lang="fr-FR" sz="3600" b="1" u="sng" dirty="0"/>
              <a:t>asexuée</a:t>
            </a:r>
            <a:r>
              <a:rPr lang="fr-FR" sz="3600" b="1" dirty="0"/>
              <a:t> (ex. : bactéries, polype d’eau douce…) </a:t>
            </a:r>
            <a:r>
              <a:rPr lang="fr-FR" sz="3600" b="1" u="sng" dirty="0"/>
              <a:t>vieillissent mais ne meurent pas !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r>
              <a:rPr lang="fr-FR" sz="3600" b="1" dirty="0"/>
              <a:t>Les organismes qui se multiplient par </a:t>
            </a:r>
            <a:r>
              <a:rPr lang="fr-FR" sz="3600" b="1" u="sng" dirty="0"/>
              <a:t>voie sexuée vieillissent et meurent !</a:t>
            </a:r>
            <a:endParaRPr lang="fr-FR" sz="3600" dirty="0"/>
          </a:p>
          <a:p>
            <a:r>
              <a:rPr lang="fr-FR" b="1" dirty="0"/>
              <a:t> 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8581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19842" y="543464"/>
            <a:ext cx="999801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i="1" u="sng" dirty="0"/>
              <a:t>Pourquoi un organisme vieillit-il ?</a:t>
            </a:r>
            <a:endParaRPr lang="fr-FR" sz="3600" dirty="0"/>
          </a:p>
          <a:p>
            <a:r>
              <a:rPr lang="fr-FR" sz="3600" b="1" i="1" dirty="0"/>
              <a:t> </a:t>
            </a:r>
            <a:endParaRPr lang="fr-FR" sz="3600" dirty="0"/>
          </a:p>
          <a:p>
            <a:r>
              <a:rPr lang="fr-FR" sz="3600" b="1" dirty="0"/>
              <a:t>Il y a </a:t>
            </a:r>
            <a:r>
              <a:rPr lang="fr-FR" sz="3600" b="1" u="sng" dirty="0"/>
              <a:t>deux mécanismes</a:t>
            </a:r>
            <a:r>
              <a:rPr lang="fr-FR" sz="3600" b="1" dirty="0"/>
              <a:t> à la base du vieillissement d’un organisme :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pPr lvl="0"/>
            <a:r>
              <a:rPr lang="fr-FR" sz="3600" b="1" dirty="0" smtClean="0"/>
              <a:t>- une </a:t>
            </a:r>
            <a:r>
              <a:rPr lang="fr-FR" sz="3600" b="1" dirty="0"/>
              <a:t>programmation cellulaire de la mort</a:t>
            </a:r>
            <a:endParaRPr lang="fr-FR" sz="3600" dirty="0"/>
          </a:p>
          <a:p>
            <a:r>
              <a:rPr lang="fr-FR" sz="3600" b="1" dirty="0"/>
              <a:t>via le vieillissement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pPr lvl="0"/>
            <a:r>
              <a:rPr lang="fr-FR" sz="3600" b="1" dirty="0" smtClean="0"/>
              <a:t>- un </a:t>
            </a:r>
            <a:r>
              <a:rPr lang="fr-FR" sz="3600" b="1" dirty="0"/>
              <a:t>dérèglement du fonctionnement moléculaire correct de la matière (vivante) qui constitue l’organisme </a:t>
            </a: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959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-17249" y="-17246"/>
            <a:ext cx="9566694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b="1" i="1" dirty="0" smtClean="0"/>
              <a:t>a) la </a:t>
            </a:r>
            <a:r>
              <a:rPr lang="fr-FR" sz="2800" b="1" i="1" dirty="0"/>
              <a:t>programmation de la mort cellulaire (par apoptose) via le vieillissement se fait par des gènes spécifiques appelés </a:t>
            </a:r>
            <a:r>
              <a:rPr lang="fr-FR" sz="2800" b="1" i="1" u="sng" dirty="0"/>
              <a:t>« télomères »</a:t>
            </a:r>
            <a:r>
              <a:rPr lang="fr-FR" sz="2800" b="1" i="1" dirty="0"/>
              <a:t> :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r>
              <a:rPr lang="fr-FR" sz="2800" b="1" dirty="0"/>
              <a:t>- la durée de vie d’une cellule dépend de la longueur de ses télomères et de l’efficacité de leur restauration par une enzyme qui s’appelle la « </a:t>
            </a:r>
            <a:r>
              <a:rPr lang="fr-FR" sz="2800" b="1" u="sng" dirty="0" err="1"/>
              <a:t>télomérase</a:t>
            </a:r>
            <a:r>
              <a:rPr lang="fr-FR" sz="2800" b="1" u="sng" dirty="0"/>
              <a:t> </a:t>
            </a:r>
            <a:r>
              <a:rPr lang="fr-FR" sz="2800" b="1" dirty="0"/>
              <a:t>»</a:t>
            </a:r>
            <a:endParaRPr lang="fr-FR" sz="2800" dirty="0"/>
          </a:p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835" y="3724095"/>
            <a:ext cx="451485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092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759789" y="715992"/>
            <a:ext cx="962707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600" b="1" i="1" dirty="0" smtClean="0"/>
              <a:t>b) le </a:t>
            </a:r>
            <a:r>
              <a:rPr lang="fr-FR" sz="3600" b="1" i="1" dirty="0"/>
              <a:t>dérèglement du fonctionnement moléculaire correct de la matière vivante d’un organisme peut se faire :</a:t>
            </a:r>
            <a:endParaRPr lang="fr-FR" sz="3600" dirty="0"/>
          </a:p>
          <a:p>
            <a:r>
              <a:rPr lang="fr-FR" sz="3600" b="1" i="1" dirty="0"/>
              <a:t> </a:t>
            </a:r>
            <a:endParaRPr lang="fr-FR" sz="3600" dirty="0"/>
          </a:p>
          <a:p>
            <a:r>
              <a:rPr lang="fr-FR" sz="3600" b="1" i="1" dirty="0"/>
              <a:t> </a:t>
            </a:r>
            <a:endParaRPr lang="fr-FR" sz="3600" dirty="0"/>
          </a:p>
          <a:p>
            <a:r>
              <a:rPr lang="fr-FR" sz="3600" b="1" u="sng" dirty="0" smtClean="0"/>
              <a:t>- par </a:t>
            </a:r>
            <a:r>
              <a:rPr lang="fr-FR" sz="3600" b="1" u="sng" dirty="0"/>
              <a:t>une mauvaise programmation</a:t>
            </a:r>
            <a:r>
              <a:rPr lang="fr-FR" sz="3600" b="1" dirty="0"/>
              <a:t> de la synthèse d’une ou plusieurs molécules composant les « rouages » de la matière vivante i. e.</a:t>
            </a:r>
            <a:r>
              <a:rPr lang="fr-FR" sz="3600" b="1" u="sng" dirty="0"/>
              <a:t> des protéines</a:t>
            </a:r>
            <a:r>
              <a:rPr lang="fr-FR" sz="3600" b="1" dirty="0"/>
              <a:t> (voir les maladies </a:t>
            </a:r>
            <a:r>
              <a:rPr lang="fr-FR" sz="3600" b="1" dirty="0" smtClean="0"/>
              <a:t>génétiques)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60956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80558" y="629728"/>
            <a:ext cx="966158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600" b="1" u="sng" dirty="0" smtClean="0"/>
              <a:t>- par </a:t>
            </a:r>
            <a:r>
              <a:rPr lang="fr-FR" sz="3600" b="1" u="sng" dirty="0"/>
              <a:t>l’ingestion</a:t>
            </a:r>
            <a:r>
              <a:rPr lang="fr-FR" sz="3600" b="1" dirty="0"/>
              <a:t> (« </a:t>
            </a:r>
            <a:r>
              <a:rPr lang="fr-FR" sz="3600" b="1" dirty="0" err="1"/>
              <a:t>uptake</a:t>
            </a:r>
            <a:r>
              <a:rPr lang="fr-FR" sz="3600" b="1" dirty="0"/>
              <a:t> ») et/ou la production de substances dérangeant le bon fonctionnement de la matière vivante i. e. </a:t>
            </a:r>
            <a:r>
              <a:rPr lang="fr-FR" sz="3600" b="1" u="sng" dirty="0"/>
              <a:t>de substances « toxiques »</a:t>
            </a:r>
            <a:r>
              <a:rPr lang="fr-FR" sz="3600" b="1" dirty="0"/>
              <a:t> pour l’organisme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r>
              <a:rPr lang="fr-FR" sz="3600" b="1" dirty="0"/>
              <a:t>Ces substances toxiques ou toxines peuvent à la fois ou séparément:</a:t>
            </a:r>
            <a:endParaRPr lang="fr-FR" sz="3600" dirty="0"/>
          </a:p>
          <a:p>
            <a:r>
              <a:rPr lang="fr-FR" sz="3600" b="1" dirty="0"/>
              <a:t> </a:t>
            </a:r>
            <a:endParaRPr lang="fr-FR" sz="3600" dirty="0"/>
          </a:p>
          <a:p>
            <a:pPr lvl="0"/>
            <a:r>
              <a:rPr lang="fr-FR" sz="3600" b="1" dirty="0" smtClean="0"/>
              <a:t>- être </a:t>
            </a:r>
            <a:r>
              <a:rPr lang="fr-FR" sz="3600" b="1" dirty="0"/>
              <a:t>ingérées lorsqu’un organisme vivant parasite son environnement c. à d. lorsqu’il se nourrit</a:t>
            </a: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9859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197</Words>
  <Application>Microsoft Office PowerPoint</Application>
  <PresentationFormat>Grand écran</PresentationFormat>
  <Paragraphs>106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seck</dc:creator>
  <cp:lastModifiedBy>pierre seck</cp:lastModifiedBy>
  <cp:revision>19</cp:revision>
  <dcterms:created xsi:type="dcterms:W3CDTF">2018-03-28T13:50:59Z</dcterms:created>
  <dcterms:modified xsi:type="dcterms:W3CDTF">2018-05-02T15:55:22Z</dcterms:modified>
</cp:coreProperties>
</file>