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351" r:id="rId3"/>
    <p:sldId id="352" r:id="rId4"/>
    <p:sldId id="353" r:id="rId5"/>
    <p:sldId id="355" r:id="rId6"/>
    <p:sldId id="356" r:id="rId7"/>
    <p:sldId id="354" r:id="rId8"/>
    <p:sldId id="357" r:id="rId9"/>
    <p:sldId id="358" r:id="rId10"/>
    <p:sldId id="359" r:id="rId11"/>
    <p:sldId id="361" r:id="rId12"/>
    <p:sldId id="369" r:id="rId13"/>
    <p:sldId id="362" r:id="rId14"/>
    <p:sldId id="360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</p:sldIdLst>
  <p:sldSz cx="9144000" cy="6858000" type="screen4x3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197"/>
    <a:srgbClr val="E11DCA"/>
    <a:srgbClr val="2F7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E38EBD-98D6-4F32-A9F0-8E6ADB9042DA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C8983B-BF11-491E-B97F-F5480692B1D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microsoft.com/office/2017/06/relationships/model3d" Target="../media/model3d3.glb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17/06/relationships/model3d" Target="../media/model3d5.glb"/><Relationship Id="rId4" Type="http://schemas.microsoft.com/office/2017/06/relationships/model3d" Target="../media/model3d2.glb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abs/10.1073/pnas.1218772110#con2" TargetMode="External"/><Relationship Id="rId2" Type="http://schemas.openxmlformats.org/officeDocument/2006/relationships/hyperlink" Target="https://doi.org/10.1080/1369118x.2018.14286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6/267990" TargetMode="External"/><Relationship Id="rId5" Type="http://schemas.openxmlformats.org/officeDocument/2006/relationships/hyperlink" Target="https://doi.org/10.1073/pnas.1218772110" TargetMode="External"/><Relationship Id="rId4" Type="http://schemas.openxmlformats.org/officeDocument/2006/relationships/hyperlink" Target="https://www.pnas.org/doi/abs/10.1073/pnas.1218772110#con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80319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(Dés)information, médias</a:t>
            </a:r>
            <a:b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citoyenneté : quels enjeux ?</a:t>
            </a: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4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800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fr-FR" sz="2400" b="1" dirty="0">
              <a:solidFill>
                <a:srgbClr val="002060"/>
              </a:solidFill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Laurence Corroy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Professeure des universités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Université de Lorraine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Directrice adjointe du </a:t>
            </a:r>
            <a:r>
              <a:rPr lang="fr-FR" sz="2400" b="1" dirty="0" err="1">
                <a:solidFill>
                  <a:srgbClr val="002060"/>
                </a:solidFill>
              </a:rPr>
              <a:t>Crem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DCE403-09A6-4BD3-9EC4-7039E8BB9F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4536504" cy="1161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63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024C439-16E5-4471-819C-4B859684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simplification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L’appel aux émotions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répétition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L’adaptation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L’attaque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L’impact du numérique a bouleversé la propagande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DC49A9-837C-412F-8A26-96E69C21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 persuasives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462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27B51C0-1F88-47A5-BB17-FC7FB60E3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gens peuvent croire aux fake news pour plusieurs raisons 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L’absence de connaissances scientifiques sur le sujet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faible niveau d’études contribue également à croire aux </a:t>
            </a:r>
            <a:r>
              <a:rPr lang="fr-F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fake news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L’attrait de la nouveauté.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 état émotionnel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contenu émotionnel des </a:t>
            </a:r>
            <a:r>
              <a:rPr lang="fr-F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fake news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ACF7DC-CC37-4492-BDA2-838A881F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univers de croyances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2600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79E38F-6B11-4172-8BF2-26EC01D30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06" y="2132856"/>
            <a:ext cx="8229600" cy="3600400"/>
          </a:xfrm>
        </p:spPr>
        <p:txBody>
          <a:bodyPr numCol="2"/>
          <a:lstStyle/>
          <a:p>
            <a:r>
              <a:rPr lang="fr-FR" dirty="0"/>
              <a:t>Si une information suscite des émotions très fortes</a:t>
            </a:r>
          </a:p>
          <a:p>
            <a:endParaRPr lang="fr-FR" dirty="0"/>
          </a:p>
          <a:p>
            <a:r>
              <a:rPr lang="fr-FR" dirty="0"/>
              <a:t>Contient des fautes et des incohérences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Ne cite pas ses sources ou de façon imprécise</a:t>
            </a:r>
          </a:p>
          <a:p>
            <a:endParaRPr lang="fr-FR" dirty="0"/>
          </a:p>
          <a:p>
            <a:r>
              <a:rPr lang="fr-FR" dirty="0"/>
              <a:t>N’est pas signée  </a:t>
            </a:r>
            <a:r>
              <a:rPr lang="fr-FR" sz="4400" b="1" dirty="0">
                <a:solidFill>
                  <a:srgbClr val="7030A0"/>
                </a:solidFill>
              </a:rPr>
              <a:t>?</a:t>
            </a:r>
          </a:p>
          <a:p>
            <a:r>
              <a:rPr lang="fr-FR" dirty="0"/>
              <a:t>A un titre racoleur pour faire le buzz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EB0DEE-2E06-4D05-A3CB-BFA3959B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Repérer une fake news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èle 3D 4" descr="Emoji visage avec sourcils surélevés">
                <a:extLst>
                  <a:ext uri="{FF2B5EF4-FFF2-40B4-BE49-F238E27FC236}">
                    <a16:creationId xmlns:a16="http://schemas.microsoft.com/office/drawing/2014/main" id="{E107933E-790F-4D3D-8079-599B0A6F15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80312" y="236825"/>
              <a:ext cx="1306488" cy="131733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06488" cy="1317331"/>
                    </a:xfrm>
                    <a:prstGeom prst="rect">
                      <a:avLst/>
                    </a:prstGeom>
                  </am3d:spPr>
                  <am3d:camera>
                    <am3d:pos x="0" y="0" z="806962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550" d="1000000"/>
                    <am3d:preTrans dx="1" dy="-17999996" dz="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31481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èle 3D 4" descr="Emoji visage avec sourcils surélevés">
                <a:extLst>
                  <a:ext uri="{FF2B5EF4-FFF2-40B4-BE49-F238E27FC236}">
                    <a16:creationId xmlns:a16="http://schemas.microsoft.com/office/drawing/2014/main" id="{E107933E-790F-4D3D-8079-599B0A6F15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312" y="236825"/>
                <a:ext cx="1306488" cy="1317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Modèle 3D 6" descr="Emoji visage suppliant">
                <a:extLst>
                  <a:ext uri="{FF2B5EF4-FFF2-40B4-BE49-F238E27FC236}">
                    <a16:creationId xmlns:a16="http://schemas.microsoft.com/office/drawing/2014/main" id="{2A7131E7-EDB8-4B3A-A8DD-F8138FDEF4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43808" y="2896008"/>
              <a:ext cx="936104" cy="93610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36104" cy="936104"/>
                    </a:xfrm>
                    <a:prstGeom prst="rect">
                      <a:avLst/>
                    </a:prstGeom>
                  </am3d:spPr>
                  <am3d:camera>
                    <am3d:pos x="0" y="0" z="813733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73" d="1000000"/>
                    <am3d:preTrans dx="0" dy="-17968230" dz="-31762"/>
                    <am3d:scale>
                      <am3d:sx n="1000000" d="1000000"/>
                      <am3d:sy n="1000000" d="1000000"/>
                      <am3d:sz n="1000000" d="1000000"/>
                    </am3d:scale>
                    <am3d:rot ax="464879" ay="-756946" az="-10213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6132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èle 3D 6" descr="Emoji visage suppliant">
                <a:extLst>
                  <a:ext uri="{FF2B5EF4-FFF2-40B4-BE49-F238E27FC236}">
                    <a16:creationId xmlns:a16="http://schemas.microsoft.com/office/drawing/2014/main" id="{2A7131E7-EDB8-4B3A-A8DD-F8138FDEF4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3808" y="2896008"/>
                <a:ext cx="936104" cy="93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èle 3D 7" descr="Emoji visage étourdi">
                <a:extLst>
                  <a:ext uri="{FF2B5EF4-FFF2-40B4-BE49-F238E27FC236}">
                    <a16:creationId xmlns:a16="http://schemas.microsoft.com/office/drawing/2014/main" id="{937F69BC-BF52-491F-A9D7-1F5C4FC822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4708" y="4869159"/>
              <a:ext cx="1038197" cy="1038197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038197" cy="1038197"/>
                    </a:xfrm>
                    <a:prstGeom prst="rect">
                      <a:avLst/>
                    </a:prstGeom>
                  </am3d:spPr>
                  <am3d:camera>
                    <am3d:pos x="0" y="0" z="810348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546" d="1000000"/>
                    <am3d:preTrans dx="0" dy="-17857803" dz="-155218"/>
                    <am3d:scale>
                      <am3d:sx n="1000000" d="1000000"/>
                      <am3d:sy n="1000000" d="1000000"/>
                      <am3d:sz n="1000000" d="1000000"/>
                    </am3d:scale>
                    <am3d:rot ax="198358" ay="1158966" az="6568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7430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èle 3D 7" descr="Emoji visage étourdi">
                <a:extLst>
                  <a:ext uri="{FF2B5EF4-FFF2-40B4-BE49-F238E27FC236}">
                    <a16:creationId xmlns:a16="http://schemas.microsoft.com/office/drawing/2014/main" id="{937F69BC-BF52-491F-A9D7-1F5C4FC822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4708" y="4869159"/>
                <a:ext cx="1038197" cy="1038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èle 3D 8" descr="Signe de multiplication rouge">
                <a:extLst>
                  <a:ext uri="{FF2B5EF4-FFF2-40B4-BE49-F238E27FC236}">
                    <a16:creationId xmlns:a16="http://schemas.microsoft.com/office/drawing/2014/main" id="{D58D628B-76C4-431B-9A9F-5CD5B41035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028384" y="2896008"/>
              <a:ext cx="931907" cy="88509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31907" cy="885095"/>
                    </a:xfrm>
                    <a:prstGeom prst="rect">
                      <a:avLst/>
                    </a:prstGeom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 ax="1354805" ay="-1172682" az="-47520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2326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èle 3D 8" descr="Signe de multiplication rouge">
                <a:extLst>
                  <a:ext uri="{FF2B5EF4-FFF2-40B4-BE49-F238E27FC236}">
                    <a16:creationId xmlns:a16="http://schemas.microsoft.com/office/drawing/2014/main" id="{D58D628B-76C4-431B-9A9F-5CD5B41035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28384" y="2896008"/>
                <a:ext cx="931907" cy="88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èle 3D 9" descr="Emoji visage avec des étoiles à la place des yeux">
                <a:extLst>
                  <a:ext uri="{FF2B5EF4-FFF2-40B4-BE49-F238E27FC236}">
                    <a16:creationId xmlns:a16="http://schemas.microsoft.com/office/drawing/2014/main" id="{5DC587F7-2CF4-46D7-83CD-B0556D1203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596336" y="5398471"/>
              <a:ext cx="1132110" cy="1132110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132110" cy="1132110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20226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èle 3D 9" descr="Emoji visage avec des étoiles à la place des yeux">
                <a:extLst>
                  <a:ext uri="{FF2B5EF4-FFF2-40B4-BE49-F238E27FC236}">
                    <a16:creationId xmlns:a16="http://schemas.microsoft.com/office/drawing/2014/main" id="{5DC587F7-2CF4-46D7-83CD-B0556D1203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6336" y="5398471"/>
                <a:ext cx="1132110" cy="1132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48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9C7A40-B07D-4189-A6D6-EEF68114B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tension entre une forte demande sociale d’information et la défaillance des promoteurs habituels de nouvelles incite à chercher d’autres canaux information.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promoteurs habituels sont les médias traditionnels et les institutions publiques. Les canaux parallèles et officieux d’information se trouvent très nombreux sur Internet.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5005A9-FE74-48BA-83F3-FF09DE93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L’incertitude informationnelle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A345BC-F6D1-4A3B-81F9-AB0DFC448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89" y="4941168"/>
            <a:ext cx="1968601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1F4CD7-D4B2-4D76-91C6-6BA0EF7D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800" b="1" baseline="30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risque : </a:t>
            </a:r>
            <a:r>
              <a:rPr lang="fr-FR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Les bulles informationnelles</a:t>
            </a:r>
            <a:endParaRPr lang="fr-FR" sz="2800" dirty="0">
              <a:effectLst/>
              <a:ea typeface="Times New Roman" panose="02020603050405020304" pitchFamily="18" charset="0"/>
            </a:endParaRPr>
          </a:p>
          <a:p>
            <a:pPr marL="109728" indent="0">
              <a:buNone/>
            </a:pPr>
            <a:endParaRPr lang="fr-F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 gens n’entendent ou ne voient que des actualités et des informations qui étaient leurs croyances et préférences existantes, en raison des algorithmes des plateformes </a:t>
            </a:r>
            <a:r>
              <a:rPr lang="fr-F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Pariser</a:t>
            </a:r>
            <a:r>
              <a:rPr lang="fr-F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2011)</a:t>
            </a:r>
            <a:r>
              <a:rPr lang="fr-F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fr-FR" sz="24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Les plateformes créent ainsi des chambres d’écho </a:t>
            </a:r>
            <a:r>
              <a:rPr lang="fr-FR" sz="2400" dirty="0">
                <a:effectLst/>
                <a:ea typeface="Calibri" panose="020F0502020204030204" pitchFamily="34" charset="0"/>
              </a:rPr>
              <a:t>(</a:t>
            </a:r>
            <a:r>
              <a:rPr lang="fr-F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Terren</a:t>
            </a:r>
            <a:r>
              <a:rPr lang="fr-F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et </a:t>
            </a:r>
            <a:r>
              <a:rPr lang="fr-F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Borge</a:t>
            </a:r>
            <a:r>
              <a:rPr lang="fr-F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2021).</a:t>
            </a:r>
          </a:p>
          <a:p>
            <a:pPr marL="109728" indent="0">
              <a:buNone/>
            </a:pPr>
            <a:endParaRPr lang="fr-F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MAIS les effets des bulles de filtres peuvent être limités si les internautes sont actifs dans la recherche et le partage d’informations.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58F87C-D561-4CB5-94F0-4A0A6DDD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Quels risques ?</a:t>
            </a:r>
            <a:r>
              <a:rPr lang="fr-FR" sz="4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risques principaux identifiés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11B915-ADF2-4875-9BC3-279BAB76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74638"/>
            <a:ext cx="1800200" cy="15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86E53C-0EEB-4E14-AA86-27F531CC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en existe de nombreux. 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 notre rapport aux médias, trois sont prépondérants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biais de popularité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biais de conformisme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biais de confirmation</a:t>
            </a:r>
            <a:endParaRPr lang="fr-FR" sz="3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BFB6CC-E594-4D04-B8AD-7AB9F6A6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4000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4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risque : </a:t>
            </a:r>
            <a:r>
              <a:rPr lang="fr-FR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biais cognitifs</a:t>
            </a:r>
            <a:endParaRPr lang="fr-FR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CB3955-3356-4606-86B4-09948E18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/>
              <a:t>Elle peut engendrer : </a:t>
            </a:r>
          </a:p>
          <a:p>
            <a:pPr marL="109728" indent="0">
              <a:buNone/>
            </a:pPr>
            <a:r>
              <a:rPr lang="fr-FR" dirty="0"/>
              <a:t>une baisse de l’empathie, </a:t>
            </a:r>
          </a:p>
          <a:p>
            <a:pPr marL="109728" indent="0">
              <a:buNone/>
            </a:pPr>
            <a:r>
              <a:rPr lang="fr-FR" dirty="0"/>
              <a:t>une volonté de se couper des médias, </a:t>
            </a:r>
          </a:p>
          <a:p>
            <a:pPr marL="109728" indent="0">
              <a:buNone/>
            </a:pPr>
            <a:r>
              <a:rPr lang="fr-FR" dirty="0"/>
              <a:t>une baisse de l’esprit critique.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dirty="0" err="1">
                <a:solidFill>
                  <a:srgbClr val="0070C0"/>
                </a:solidFill>
              </a:rPr>
              <a:t>fact</a:t>
            </a:r>
            <a:r>
              <a:rPr lang="fr-FR" b="1" dirty="0">
                <a:solidFill>
                  <a:srgbClr val="0070C0"/>
                </a:solidFill>
              </a:rPr>
              <a:t> checking peut aider à lutter contre les fake news.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AEFBF5-6300-4AEC-BB76-5F616220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B0F0"/>
                </a:solidFill>
                <a:latin typeface="+mn-lt"/>
              </a:rPr>
              <a:t>3</a:t>
            </a:r>
            <a:r>
              <a:rPr lang="fr-FR" sz="3200" baseline="30000" dirty="0">
                <a:solidFill>
                  <a:srgbClr val="00B0F0"/>
                </a:solidFill>
                <a:latin typeface="+mn-lt"/>
              </a:rPr>
              <a:t>e</a:t>
            </a:r>
            <a:r>
              <a:rPr lang="fr-FR" sz="3200" dirty="0">
                <a:solidFill>
                  <a:srgbClr val="00B0F0"/>
                </a:solidFill>
                <a:latin typeface="+mn-lt"/>
              </a:rPr>
              <a:t> risque : la </a:t>
            </a:r>
            <a:r>
              <a:rPr lang="fr-FR" sz="32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s</a:t>
            </a:r>
            <a:r>
              <a:rPr lang="fr-FR" sz="32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aturation informationnelle</a:t>
            </a:r>
            <a:endParaRPr lang="fr-FR" sz="32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B03FED-9988-4BF5-9E9D-4AAD32B4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539228"/>
            <a:ext cx="3170195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FDDDA8-EB48-44EE-916F-DB98FF953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Les opinions les plus extrêmes suscitent des fortes émotions. </a:t>
            </a:r>
          </a:p>
          <a:p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Certaines plateformes les mettent en avant car elles deviennent plus virales que les autres.</a:t>
            </a:r>
          </a:p>
          <a:p>
            <a:pPr marL="109728" indent="0">
              <a:buNone/>
            </a:pP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L’essentiel des fake news circulent sur Internet, X et </a:t>
            </a:r>
            <a:r>
              <a:rPr lang="fr-FR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TikTok</a:t>
            </a:r>
            <a:r>
              <a:rPr lang="fr-FR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tête.</a:t>
            </a:r>
            <a:endParaRPr lang="fr-FR" sz="28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06A820-1D74-4CC8-B604-1512EE81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fr-FR" sz="4400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4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risque : la polarisation des informations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451A18-BE22-4DEE-9FB8-7D705B138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227133"/>
            <a:ext cx="1435174" cy="10160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D994DD-BD9D-417B-A8CB-864F13C66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182680"/>
            <a:ext cx="1149409" cy="11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33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313DBE6-D681-406B-B537-B3281D66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nous le voulions ou non, nous laissons des traces sur Internet, par ce que nous postons, ce que nous likons, ce sur quoi nous cliquons. </a:t>
            </a:r>
          </a:p>
          <a:p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algorithmes sont maintenant bien entraînés à cerner nos goûts, nos croyances, nos valeurs, notre manière de consommer.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936359-EC18-4F0B-ACB3-E6D42EA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600" dirty="0">
                <a:latin typeface="+mn-lt"/>
              </a:rPr>
            </a:br>
            <a:r>
              <a:rPr lang="fr-FR" sz="4000" dirty="0">
                <a:solidFill>
                  <a:srgbClr val="00B0F0"/>
                </a:solidFill>
                <a:latin typeface="+mn-lt"/>
              </a:rPr>
              <a:t>5</a:t>
            </a:r>
            <a:r>
              <a:rPr lang="fr-FR" sz="4000" baseline="30000" dirty="0">
                <a:solidFill>
                  <a:srgbClr val="00B0F0"/>
                </a:solidFill>
                <a:latin typeface="+mn-lt"/>
              </a:rPr>
              <a:t>e</a:t>
            </a:r>
            <a:r>
              <a:rPr lang="fr-FR" sz="4000" dirty="0">
                <a:solidFill>
                  <a:srgbClr val="00B0F0"/>
                </a:solidFill>
                <a:latin typeface="+mn-lt"/>
              </a:rPr>
              <a:t> risque : </a:t>
            </a:r>
            <a:r>
              <a:rPr lang="fr-FR" sz="4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L’hyper ciblage de l’information</a:t>
            </a:r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5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D28B1D-2036-42EA-9D32-313558FC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Itération</a:t>
            </a:r>
          </a:p>
          <a:p>
            <a:r>
              <a:rPr lang="fr-FR" dirty="0"/>
              <a:t>Messages qui s’imposent « naturellement »</a:t>
            </a:r>
          </a:p>
          <a:p>
            <a:r>
              <a:rPr lang="fr-FR" dirty="0"/>
              <a:t>Erreurs factuelles</a:t>
            </a:r>
          </a:p>
          <a:p>
            <a:r>
              <a:rPr lang="fr-FR" dirty="0"/>
              <a:t>Fracture numérique qui s’accroît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870244-4622-4CB4-B5BD-24E785A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6</a:t>
            </a:r>
            <a:r>
              <a:rPr lang="fr-FR" baseline="30000" dirty="0">
                <a:solidFill>
                  <a:srgbClr val="00B0F0"/>
                </a:solidFill>
              </a:rPr>
              <a:t>e</a:t>
            </a:r>
            <a:r>
              <a:rPr lang="fr-FR" dirty="0">
                <a:solidFill>
                  <a:srgbClr val="00B0F0"/>
                </a:solidFill>
              </a:rPr>
              <a:t> risque : l’IA générative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DFEF34-46DA-4714-87FF-B2B968E0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186673"/>
            <a:ext cx="4140203" cy="19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5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132449B-FE90-4B84-8533-A1196D33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Deux bouleversements majeurs : </a:t>
            </a:r>
          </a:p>
          <a:p>
            <a:r>
              <a:rPr lang="fr-FR" dirty="0"/>
              <a:t>Internet et le Web 2.0</a:t>
            </a:r>
          </a:p>
          <a:p>
            <a:r>
              <a:rPr lang="fr-FR" dirty="0"/>
              <a:t>L’intelligence artificielle générative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748D17-8952-480B-B76B-AC2A2A37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75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Un rapport à l’information profondément bouleversé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87684EC-5C69-4CDC-8AC6-7C8F14F8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93096"/>
            <a:ext cx="2531134" cy="1592773"/>
          </a:xfrm>
          <a:prstGeom prst="rect">
            <a:avLst/>
          </a:prstGeom>
        </p:spPr>
      </p:pic>
      <p:pic>
        <p:nvPicPr>
          <p:cNvPr id="6" name="Image 5" descr="Photographe éditant des photos sur un ordinateur de bureau">
            <a:extLst>
              <a:ext uri="{FF2B5EF4-FFF2-40B4-BE49-F238E27FC236}">
                <a16:creationId xmlns:a16="http://schemas.microsoft.com/office/drawing/2014/main" id="{3F11B533-5246-473F-B9AA-553EAE5C1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2" y="2919214"/>
            <a:ext cx="2169364" cy="1445890"/>
          </a:xfrm>
          <a:prstGeom prst="rect">
            <a:avLst/>
          </a:prstGeom>
        </p:spPr>
      </p:pic>
      <p:pic>
        <p:nvPicPr>
          <p:cNvPr id="8" name="Image 7" descr="Squelettes de zone 3D">
            <a:extLst>
              <a:ext uri="{FF2B5EF4-FFF2-40B4-BE49-F238E27FC236}">
                <a16:creationId xmlns:a16="http://schemas.microsoft.com/office/drawing/2014/main" id="{7F0C1344-02B8-4F4D-B044-0311E070D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56" y="4812651"/>
            <a:ext cx="2675148" cy="17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D16A83-D5A9-46C7-A49D-6E89BBD0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poser les bonnes questions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Est-ce que l’information en question est étayée par des preuves ? 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Est-ce qu’elle est cohérente avec des connaissances solidement établies ? 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S’agit-il de preuves de bonne qualité, obtenues par des méthodes rigoureuses, qui permettent d’être aussi objectif que possible ?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Est-ce que la source de l’information est identifiable ? 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S’agit-il d’une source compétente en la matière ?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17EC32-E2AE-4C32-B52C-FDA2C87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Rompre avec le fatalisme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A5B593-FC2C-4AB5-A054-5873B63F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417638"/>
            <a:ext cx="310160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4EE860A-C916-451A-8D73-F72D9628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seule réponse possible est de développer l’éducation aux médias et à l’information. 		</a:t>
            </a:r>
          </a:p>
          <a:p>
            <a:pPr marL="109728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Processus de l’EMI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0CD4555-1517-43BA-95EA-ED96161A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9209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A91197"/>
                </a:solidFill>
              </a:rPr>
              <a:t>En conclusion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6E44B2-1AC2-448D-94E6-3CDF5536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24944"/>
            <a:ext cx="6241454" cy="34044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0676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0813ED0-D677-4625-BEFF-223C1D9E4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ts val="1800"/>
              </a:lnSpc>
              <a:spcAft>
                <a:spcPts val="800"/>
              </a:spcAft>
            </a:pPr>
            <a:r>
              <a:rPr lang="fr-FR" sz="6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Référen</a:t>
            </a:r>
            <a:r>
              <a:rPr lang="fr-FR" sz="6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ces  bibliographiques</a:t>
            </a:r>
            <a:endParaRPr lang="fr-FR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fr-FR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Alloing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C., Pierre J. </a:t>
            </a:r>
            <a:r>
              <a:rPr lang="fr-FR" sz="2800" cap="small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(2017)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Le Web affectif. Une économie numérique des émotions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Bry-sur-Marne, Ina Éd., coll. Études et controverses.</a:t>
            </a:r>
          </a:p>
          <a:p>
            <a:pPr marL="109728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Corroy L. (</a:t>
            </a:r>
            <a:r>
              <a:rPr lang="fr-FR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dir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.), (2023),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Education aux médias en Europe. Histoire, enjeux et perspectives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Paris, L’Harmattan.</a:t>
            </a:r>
          </a:p>
          <a:p>
            <a:pPr marL="109728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fr-FR" sz="2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Corroy L (2016),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Education et médias. La créativité à l’ère du numérique</a:t>
            </a:r>
            <a:r>
              <a:rPr lang="fr-FR" sz="2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, Londres, </a:t>
            </a:r>
            <a:r>
              <a:rPr lang="fr-FR" sz="2800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Iste</a:t>
            </a:r>
            <a:r>
              <a:rPr lang="fr-FR" sz="2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Dubois, E. et Blank, G. (2018) La chambre d’écho est exagérée : l’effet modérateur de l’intérêt politique et de la diversité des médias. 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Information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 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Communication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&amp;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Société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21, 729-745.</a:t>
            </a:r>
            <a:b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fr-FR" sz="2800" u="sng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https://doi.org/10.1080/1369118x.2018.1428656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Frau-</a:t>
            </a:r>
            <a:r>
              <a:rPr lang="fr-FR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Meigs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D. (2019).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Faut-il avoir peur des fake news ?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 Documentation </a:t>
            </a:r>
            <a:r>
              <a:rPr lang="en-US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Française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Hobbs R. (2021), </a:t>
            </a:r>
            <a:r>
              <a:rPr lang="en-US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Media Literacy in Action: Questioning the Media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New York, Rowman &amp; Littlefield.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>
              <a:buNone/>
            </a:pPr>
            <a:r>
              <a:rPr lang="en-US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Huchon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T. &amp; Schmidt J.B. (2022).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Anti Fake News. Le livre indispensable pour démêler le vrai du faux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Paris, First Editions. 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>
              <a:buNone/>
            </a:pPr>
            <a:r>
              <a:rPr lang="en-US" sz="2800" b="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Kosinski M.,  </a:t>
            </a:r>
            <a:r>
              <a:rPr lang="en-US" sz="2800" b="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Stillwell</a:t>
            </a:r>
            <a:r>
              <a:rPr lang="en-US" sz="2800" b="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D.</a:t>
            </a:r>
            <a:r>
              <a:rPr lang="en-US" sz="2800" b="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, </a:t>
            </a:r>
            <a:r>
              <a:rPr lang="en-US" sz="2800" b="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Graepel</a:t>
            </a:r>
            <a:r>
              <a:rPr lang="fr-FR" sz="2800" b="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US" sz="2800" b="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T. (2013), Private traits and attributes are predictable from digital records of human behavior. Edited by Kenneth Wachter, University of California, Berkeley, CA. </a:t>
            </a:r>
            <a:r>
              <a:rPr lang="en-US" sz="2800" b="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https://doi.org/10.1073/pnas.1218772110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Mc Combs M., Shaw D. The agenda – setting function of mass media, </a:t>
            </a:r>
            <a:r>
              <a:rPr lang="en-US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Public Opinion Quarterly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Volume 36, Issue 2, SUMMER 1972, Pages 176–187, </a:t>
            </a:r>
            <a:r>
              <a:rPr lang="en-US" sz="2800" u="sng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https://doi.org/10.1086/267990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Pariser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E. (2011), </a:t>
            </a:r>
            <a:r>
              <a:rPr lang="en-US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The filter bubble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Penguin Books.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Terren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L., </a:t>
            </a:r>
            <a:r>
              <a:rPr lang="en-US" sz="28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Borge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R. (2021). Echo Chambers on Social Media: A Systematic Review of the Literature. </a:t>
            </a:r>
            <a:r>
              <a:rPr lang="en-US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Review of Communication Research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</a:t>
            </a:r>
            <a:r>
              <a:rPr lang="en-US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9</a:t>
            </a: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99-118. https://doi.org/10.12840/ISSN.2255-4165.028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109728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Tversky A., Kahneman D. (1974). Judgment under uncertainty: Heuristics and biases.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Science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</a:t>
            </a:r>
            <a:r>
              <a:rPr lang="fr-FR" sz="2800" i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185</a:t>
            </a:r>
            <a:r>
              <a:rPr lang="fr-FR" sz="2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(4157), p. 1124-1131</a:t>
            </a:r>
            <a:r>
              <a:rPr lang="fr-FR" sz="28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fr-FR" sz="2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EE4861-0AE8-44CF-BF62-387E6A6E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3768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024816A-A5C2-4980-90AC-EDFCEAA3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Combs et Shaw, en 1972, cherchent à analyser l’influence des médias lors des campagnes électorales et constatent deux axiomes apparemment contradictoires :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il est faux de dire que les médias influencent directement leurs publics ;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il est tout aussi faux d’affirmer qu’ils ne les influencent pas.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kern="1800" spc="1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400" b="1" kern="1800" spc="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médias ne disent pas ce qu’il faut penser, ce qui reviendrait à de l’influence directe, mais disent à quoi il faut penser.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107E075-DE2D-4DCC-9BDF-C32EAB5C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théorie de l’agenda</a:t>
            </a:r>
            <a:endParaRPr lang="fr-FR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E7E586-3A4A-4D3C-9FF7-9BE9432B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47474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28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manière dont on va cadrer un sujet et les mots qui servent à délimiter un sujet influe sur la manière dont on le pense.</a:t>
            </a:r>
          </a:p>
          <a:p>
            <a:r>
              <a:rPr lang="fr-FR" sz="28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médias soulignent un certain nombre de sujets qu’ils jugent importants par leur choix et leur grille éditoriale, et proposent une manière de les penser et d’y réfléchir. </a:t>
            </a:r>
          </a:p>
          <a:p>
            <a:r>
              <a:rPr lang="fr-FR" sz="3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Etre</a:t>
            </a:r>
            <a:r>
              <a:rPr lang="fr-FR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informé, c’est toujours avoir en tête qu’on ne l’est pas dans le même temps. 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8EDA5F-2149-441B-A01B-F2F3218F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4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effets de cadrage</a:t>
            </a:r>
            <a:endParaRPr lang="fr-FR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8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58067C9-67E7-4FD8-A0FA-6C9F59895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3200" dirty="0">
                <a:effectLst/>
                <a:ea typeface="Calibri" panose="020F0502020204030204" pitchFamily="34" charset="0"/>
              </a:rPr>
              <a:t>Influencés par les politiques</a:t>
            </a:r>
            <a:r>
              <a:rPr lang="fr-FR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sz="3200" dirty="0"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nfluencés par l’actualité qui s’impose à eux</a:t>
            </a:r>
          </a:p>
          <a:p>
            <a:pPr>
              <a:buFontTx/>
              <a:buChar char="-"/>
            </a:pPr>
            <a:r>
              <a:rPr lang="fr-FR" sz="3200" dirty="0">
                <a:effectLst/>
                <a:ea typeface="Calibri" panose="020F0502020204030204" pitchFamily="34" charset="0"/>
              </a:rPr>
              <a:t>Influencés par la mise en débat que permet Internet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E372D-A4BB-4E76-86C5-9CFDA03C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Médias sous influence ?</a:t>
            </a:r>
          </a:p>
        </p:txBody>
      </p:sp>
    </p:spTree>
    <p:extLst>
      <p:ext uri="{BB962C8B-B14F-4D97-AF65-F5344CB8AC3E}">
        <p14:creationId xmlns:p14="http://schemas.microsoft.com/office/powerpoint/2010/main" val="289384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A26D70-0C1A-42C8-A75E-B3FF4197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Nous sommes aujourd’hui trop informés, à la fois en raison de la densité des informations et de la multiplicité des canaux, des médiums de transmission. </a:t>
            </a:r>
          </a:p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Être informé en continu peut provoquer une anxiété face aux désordres du monde. </a:t>
            </a:r>
            <a:endParaRPr lang="fr-FR" sz="32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E507A7-F223-4B01-864F-F8BA4BA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F0"/>
                </a:solidFill>
              </a:rPr>
              <a:t>Infobésité et stress informationnel</a:t>
            </a:r>
          </a:p>
        </p:txBody>
      </p:sp>
    </p:spTree>
    <p:extLst>
      <p:ext uri="{BB962C8B-B14F-4D97-AF65-F5344CB8AC3E}">
        <p14:creationId xmlns:p14="http://schemas.microsoft.com/office/powerpoint/2010/main" val="7231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EC5304-2F41-4859-88F2-1747FA7C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est nécessaire  : </a:t>
            </a:r>
          </a:p>
          <a:p>
            <a:pPr marL="109728" indent="0">
              <a:buNone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d’être capable de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distinguer les connaissances et les opinions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109728" indent="0">
              <a:buNone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différencier les informations qui méritent notre confiance de celles qui ne présentent pas de garantie suffisante de fiabilité ; </a:t>
            </a:r>
          </a:p>
          <a:p>
            <a:pPr>
              <a:buFontTx/>
              <a:buChar char="-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développer le « sens de l’impossible ».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L’esprit critique est la capacité à ajuster son niveau de confiance de façon appropriée selon l’évaluation de la qualité des preuves à l’appui et de la fiabilité des sources.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FE50D8-00C7-4D87-BC13-2EDCD42D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Esprit critique, une nécessité</a:t>
            </a:r>
          </a:p>
        </p:txBody>
      </p:sp>
    </p:spTree>
    <p:extLst>
      <p:ext uri="{BB962C8B-B14F-4D97-AF65-F5344CB8AC3E}">
        <p14:creationId xmlns:p14="http://schemas.microsoft.com/office/powerpoint/2010/main" val="325037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CE025F7-46A6-438C-94FC-CFD60735D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désordres informationnels sont nombreux : </a:t>
            </a:r>
          </a:p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ésinformation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Désinformation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Fake news</a:t>
            </a:r>
          </a:p>
          <a:p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Hoax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eepfake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vérité</a:t>
            </a:r>
            <a:endParaRPr lang="fr-FR" sz="2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6482309-F291-407C-96C0-72045FB4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rgbClr val="A911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Les désordres informationnels facilités par le Net</a:t>
            </a:r>
            <a:endParaRPr lang="fr-FR" sz="3600" dirty="0">
              <a:solidFill>
                <a:srgbClr val="A911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5FA66C-C22B-484C-A059-09C077107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400" dirty="0">
                <a:effectLst/>
                <a:ea typeface="Calibri" panose="020F0502020204030204" pitchFamily="34" charset="0"/>
              </a:rPr>
              <a:t>La propagande prend la forme d’une action systématique exercée sur l’opinion publique pour lui faire accepter certaines idées ou doctrines, notamment dans le domaine politique ou social.</a:t>
            </a:r>
          </a:p>
          <a:p>
            <a:pPr algn="just"/>
            <a:endParaRPr lang="fr-F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Trois types de propagande : </a:t>
            </a:r>
          </a:p>
          <a:p>
            <a:pPr algn="just"/>
            <a: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 propagande blanche </a:t>
            </a:r>
            <a:endParaRPr lang="fr-F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 propagande grise </a:t>
            </a:r>
          </a:p>
          <a:p>
            <a:pPr algn="just"/>
            <a: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 propagande noire</a:t>
            </a:r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116FCF-90A8-4234-92DC-87A0F87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Conflits et propagandes</a:t>
            </a:r>
          </a:p>
        </p:txBody>
      </p:sp>
    </p:spTree>
    <p:extLst>
      <p:ext uri="{BB962C8B-B14F-4D97-AF65-F5344CB8AC3E}">
        <p14:creationId xmlns:p14="http://schemas.microsoft.com/office/powerpoint/2010/main" val="1451158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1347</TotalTime>
  <Words>1343</Words>
  <Application>Microsoft Office PowerPoint</Application>
  <PresentationFormat>Affichage à l'écran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Lucida Sans Unicode</vt:lpstr>
      <vt:lpstr>Times New Roman</vt:lpstr>
      <vt:lpstr>Verdana</vt:lpstr>
      <vt:lpstr>Wingdings 2</vt:lpstr>
      <vt:lpstr>Wingdings 3</vt:lpstr>
      <vt:lpstr>Rotonde</vt:lpstr>
      <vt:lpstr>(Dés)information, médias  et citoyenneté : quels enjeux ?  </vt:lpstr>
      <vt:lpstr>I. Un rapport à l’information profondément bouleversé</vt:lpstr>
      <vt:lpstr>La théorie de l’agenda</vt:lpstr>
      <vt:lpstr>Les effets de cadrage</vt:lpstr>
      <vt:lpstr>Médias sous influence ?</vt:lpstr>
      <vt:lpstr>Infobésité et stress informationnel</vt:lpstr>
      <vt:lpstr>Esprit critique, une nécessité</vt:lpstr>
      <vt:lpstr>II. Les désordres informationnels facilités par le Net</vt:lpstr>
      <vt:lpstr>Conflits et propagandes</vt:lpstr>
      <vt:lpstr>Techniques persuasives</vt:lpstr>
      <vt:lpstr>Les univers de croyances</vt:lpstr>
      <vt:lpstr>Repérer une fake news</vt:lpstr>
      <vt:lpstr>L’incertitude informationnelle</vt:lpstr>
      <vt:lpstr>Quels risques ? 6 risques principaux identifiés </vt:lpstr>
      <vt:lpstr>2e risque : Les biais cognitifs</vt:lpstr>
      <vt:lpstr>3e risque : la saturation informationnelle</vt:lpstr>
      <vt:lpstr>4e risque : la polarisation des informations</vt:lpstr>
      <vt:lpstr> 5e risque : L’hyper ciblage de l’information </vt:lpstr>
      <vt:lpstr>6e risque : l’IA générative</vt:lpstr>
      <vt:lpstr>Rompre avec le fatalisme</vt:lpstr>
      <vt:lpstr>En conclusion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Utilisateur-P3</dc:creator>
  <cp:lastModifiedBy>Laurence Labardens-Corroy</cp:lastModifiedBy>
  <cp:revision>150</cp:revision>
  <cp:lastPrinted>2022-02-04T07:15:18Z</cp:lastPrinted>
  <dcterms:created xsi:type="dcterms:W3CDTF">2019-01-24T10:14:54Z</dcterms:created>
  <dcterms:modified xsi:type="dcterms:W3CDTF">2026-05-04T08:41:28Z</dcterms:modified>
</cp:coreProperties>
</file>