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1.svg" ContentType="image/sv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notesSlides/notesSlide26.xml" ContentType="application/vnd.openxmlformats-officedocument.presentationml.notesSlide+xml"/>
  <Override PartName="/ppt/media/image48.svg" ContentType="image/svg+xml"/>
  <Override PartName="/ppt/media/image50.svg" ContentType="image/svg+xml"/>
  <Override PartName="/ppt/media/image52.svg" ContentType="image/svg+xml"/>
  <Override PartName="/ppt/notesSlides/notesSlide27.xml" ContentType="application/vnd.openxmlformats-officedocument.presentationml.notesSlide+xml"/>
  <Override PartName="/ppt/media/image56.svg" ContentType="image/svg+xml"/>
  <Override PartName="/ppt/media/image58.svg" ContentType="image/svg+xml"/>
  <Override PartName="/ppt/media/image60.svg" ContentType="image/svg+xml"/>
  <Override PartName="/ppt/notesSlides/notesSlide28.xml" ContentType="application/vnd.openxmlformats-officedocument.presentationml.notesSlide+xml"/>
  <Override PartName="/ppt/media/image63.svg" ContentType="image/svg+xml"/>
  <Override PartName="/ppt/media/image65.svg" ContentType="image/sv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81.svg" ContentType="image/svg+xml"/>
  <Override PartName="/ppt/media/image83.svg" ContentType="image/svg+xml"/>
  <Override PartName="/ppt/media/image85.svg" ContentType="image/sv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sldIdLst>
    <p:sldId id="268" r:id="rId2"/>
    <p:sldId id="284" r:id="rId3"/>
    <p:sldId id="285" r:id="rId4"/>
    <p:sldId id="283" r:id="rId5"/>
    <p:sldId id="28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86" r:id="rId18"/>
    <p:sldId id="289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  <p:sldId id="287" r:id="rId31"/>
    <p:sldId id="290" r:id="rId32"/>
    <p:sldId id="315" r:id="rId33"/>
    <p:sldId id="313" r:id="rId34"/>
    <p:sldId id="282" r:id="rId35"/>
    <p:sldId id="317" r:id="rId36"/>
    <p:sldId id="316" r:id="rId37"/>
    <p:sldId id="319" r:id="rId38"/>
    <p:sldId id="320" r:id="rId39"/>
    <p:sldId id="318" r:id="rId40"/>
    <p:sldId id="322" r:id="rId41"/>
    <p:sldId id="321" r:id="rId42"/>
    <p:sldId id="323" r:id="rId43"/>
    <p:sldId id="335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279" r:id="rId5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1DDF6"/>
    <a:srgbClr val="FF6600"/>
    <a:srgbClr val="C00000"/>
    <a:srgbClr val="453BF8"/>
    <a:srgbClr val="C667D7"/>
    <a:srgbClr val="0F06A5"/>
    <a:srgbClr val="9659DB"/>
    <a:srgbClr val="FFFFFF"/>
    <a:srgbClr val="4E6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/>
    <p:restoredTop sz="85124" autoAdjust="0"/>
  </p:normalViewPr>
  <p:slideViewPr>
    <p:cSldViewPr snapToGrid="0">
      <p:cViewPr varScale="1">
        <p:scale>
          <a:sx n="93" d="100"/>
          <a:sy n="93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BC97-28BE-3B49-A9F7-BF7548FDFF99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77DF1-0476-0B40-A271-705D6DFD6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1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322BB-62A8-8EF3-8A24-AE355B59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863FE4-EF58-5CD3-F814-8CE948C0A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A8DE53-37D3-3A5C-9C14-7508F4C76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815D7E-F2CB-7753-23B0-B23257571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88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78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6BA49-B0D1-E1B0-AC72-66C737A16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49F905-A39E-9C73-9460-3B7953751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3BFE55-9E4C-EA2A-A9DA-3592C0655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4E9F46-B333-78B0-6E48-093D62A3F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3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7188C-813E-BDAA-D637-70EEB437D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6A1AF0-D9A3-BD01-A4F9-6E891943E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4DD101-3E10-03A1-0E53-6054EAD75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D53C5D-3FC9-3F2A-3EAE-90CFB5328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71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15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826ED-B6FE-3AA3-CA44-95B82470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DC484A-32A8-00EC-6CD3-AF0F8C566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D39CDA-30E7-B1EC-9543-51F699F6A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215730-4B55-1EBD-4CBD-CC67DF023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89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EF2A-96B6-765F-6748-8BDBF3C29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C76491-24C3-6AB2-6548-CA3732F8E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C4201E-0267-6E12-5A43-58031A126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FCBD0F-E9AB-7C00-5A14-CB01D958F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36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566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56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69DC3-6912-2758-1126-4D9E90E8D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42ABDF-172F-153D-38DC-1E0DED72A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F65A47-1823-FC76-CCDF-A73813DD1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1514F0-84F2-4570-C7DA-0537973E2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913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18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843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822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46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722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409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576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13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640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030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37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3C10D-DDB0-E138-BA39-209679BFE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84E5B8-5A10-673E-02F9-A90FF7C96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0B79C8-B9F6-40F1-73EE-2984CF558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6271F3-18C7-F766-C2D9-50AAEC009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25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0A622-0458-C869-26D0-690B42738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35559E-4995-40CA-04B6-4F829937F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8363EA5-E32B-A40D-11BE-25ECEF7FE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EB721B-D9E3-C2C2-FA52-E3C42DE7C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873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5ED11-6622-B42C-1F8A-0EA897C87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F01E32-268B-5A98-2014-CB3EEB23B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9346C-2149-09A6-C4B0-477FC8492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98D65C-4841-A4F7-8868-3D49E2C07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24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042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888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77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640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Cependant, la Grande Région dispose d’une </a:t>
            </a:r>
            <a:r>
              <a:rPr lang="fr-FR" sz="1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recherche publique et académique importante</a:t>
            </a:r>
            <a:r>
              <a:rPr lang="fr-FR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. 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2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Nous avons des atouts majeurs, comme le montre la DIRD de ces secteurs, ainsi que la présence de près de 7 000 étudiants inscrits en doctorat à l'échelle transfrontalière. 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Cette masse critique de cerveaux est la </a:t>
            </a:r>
            <a:r>
              <a:rPr lang="fr-FR" sz="1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matière première de l'innovation </a:t>
            </a:r>
            <a:r>
              <a:rPr lang="fr-FR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de demain.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2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Le défi n'est donc pas l'absence de potentiel, mais sa mauvaise exploitation, en particulier dans le contexte transfrontalier.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6586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0" defTabSz="914400">
              <a:lnSpc>
                <a:spcPct val="115000"/>
              </a:lnSpc>
              <a:spcBef>
                <a:spcPts val="340"/>
              </a:spcBef>
              <a:spcAft>
                <a:spcPts val="142"/>
              </a:spcAft>
              <a:buNone/>
              <a:tabLst>
                <a:tab pos="0" algn="l"/>
              </a:tabLst>
            </a:pPr>
            <a:endParaRPr lang="fr-FR" sz="1200" b="0" u="none" strike="noStrike" dirty="0">
              <a:solidFill>
                <a:srgbClr val="000000"/>
              </a:solidFill>
              <a:effectLst/>
              <a:uFillTx/>
              <a:latin typeface="Times New Roman"/>
              <a:ea typeface="Noto Sans CJK SC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718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44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725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42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109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430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334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521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746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0428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838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661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982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8126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28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B9BBE-652F-90D9-721B-AB0B774B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E09583-9009-3C90-B0D5-6135F3FAF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D84BE7-5FB4-E73E-69C0-1C6E89D44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8F4AC5-8E4E-6180-AD61-955298439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2859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57F51-5F64-FEF6-C401-5E32E859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DD891D-B0F8-3019-7E58-7DA84886A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FCB496-A779-50AA-8E54-2A3E4A011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38BB3F-A24D-16DB-A0C7-1A873F023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07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39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23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77DF1-0476-0B40-A271-705D6DFD675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46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bg>
      <p:bgPr>
        <a:solidFill>
          <a:srgbClr val="0F0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FFE882-1EF8-27DD-E9D8-5181CDEC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3743" b="12569"/>
          <a:stretch>
            <a:fillRect/>
          </a:stretch>
        </p:blipFill>
        <p:spPr>
          <a:xfrm>
            <a:off x="8991866" y="0"/>
            <a:ext cx="3200134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3BA6830-9F4D-3A0B-911B-55A0E6F7BF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6253"/>
            <a:ext cx="7315200" cy="2387600"/>
          </a:xfr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050DE426-5610-613F-7FDF-2B9AF2A16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95928"/>
            <a:ext cx="7315199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5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1AA862A5-5692-94FD-6E7B-5D60B953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41DCD66-3890-E820-8F2B-FE886F79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D08A09EB-A5C5-D124-EC05-E78AFBCB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5715327"/>
            <a:ext cx="754145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A5EA176D-CFC3-9B4D-AA96-832AD378E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35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52D3A-5EE0-2012-7178-2443B3A0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EC4E78-1E7A-A2E4-F5FD-89997C56F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B5C063-55EA-F357-BE67-E1905D190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7BE1FA-1EBB-CDFA-FC55-28C08284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10-11/12/2025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4761A4-A567-3FF7-AB4A-8304C88A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3FA60B-0E3E-0CE9-6337-620A0B8A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1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64143-D0CF-87FE-377D-1A55D954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5B80D0-A938-15D1-8529-D63C0D92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435D92-5DA7-BE5C-FC43-88E78800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10-11/12/2025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ACB568-3CAE-2168-AD33-5E96A572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40C7FF-33D7-7185-20C7-E1BD1E19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66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36C027-B446-9A01-030E-0034BAEB0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1EBECD-59B5-3FAF-EAB4-B347CEABD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0555FA-3512-EB1E-36E7-AE61E145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10-11/12/2025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3C5FDD-B0A7-D487-D1F9-7C64A5FB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881C1F-0216-0AC7-5EA3-6EF3CD2F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5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BA87A-5B71-5299-C598-A79685F04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753962"/>
            <a:ext cx="8239813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Titre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2DAE7A-3018-0E5F-C7B4-94EEC0ED4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33637"/>
            <a:ext cx="8239812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D48F9FD-AEDF-FF66-2E7F-CFAEF421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CE74799-A1DC-93B0-9203-C8E699EE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34895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684D24-5ED1-83D8-6B62-174F99CBA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821" r="23743" b="12569"/>
          <a:stretch>
            <a:fillRect/>
          </a:stretch>
        </p:blipFill>
        <p:spPr>
          <a:xfrm>
            <a:off x="9907571" y="0"/>
            <a:ext cx="2284429" cy="6858000"/>
          </a:xfrm>
          <a:prstGeom prst="rect">
            <a:avLst/>
          </a:prstGeom>
        </p:spPr>
      </p:pic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A0202F9-451C-669B-4F15-3CADA897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5724754"/>
            <a:ext cx="754145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A5EA176D-CFC3-9B4D-AA96-832AD378EFB0}" type="slidenum">
              <a:rPr lang="fr-FR" smtClean="0"/>
              <a:pPr/>
              <a:t>‹N°›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B6846B6-2DF7-0280-719A-4558A7BB3680}"/>
              </a:ext>
            </a:extLst>
          </p:cNvPr>
          <p:cNvSpPr/>
          <p:nvPr userDrawn="1"/>
        </p:nvSpPr>
        <p:spPr>
          <a:xfrm>
            <a:off x="928825" y="490194"/>
            <a:ext cx="1017309" cy="10302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AD3EBABD-ADB4-5750-5FE8-DD3E7C899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604495"/>
            <a:ext cx="1198563" cy="801687"/>
          </a:xfrm>
        </p:spPr>
        <p:txBody>
          <a:bodyPr>
            <a:noAutofit/>
          </a:bodyPr>
          <a:lstStyle>
            <a:lvl1pPr algn="ctr">
              <a:buNone/>
              <a:defRPr sz="4400" b="0">
                <a:solidFill>
                  <a:schemeClr val="accent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29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652F0-EB8E-F39E-E4B7-D7F78142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415085" cy="546001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C312A3-EF12-E50C-7264-4D8091F6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19754"/>
            <a:ext cx="9415085" cy="97096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A16BF-4F12-0D0E-90E9-86BDBC0D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4530C-E9FE-B060-A9AB-1C39DA4C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42F008-80DF-465A-CDA4-B15D19418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8892" r="27923" b="12569"/>
          <a:stretch>
            <a:fillRect/>
          </a:stretch>
        </p:blipFill>
        <p:spPr>
          <a:xfrm>
            <a:off x="10799387" y="0"/>
            <a:ext cx="1392613" cy="6858000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29C1B5D-70F2-9ADB-8999-648A288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921" y="5717356"/>
            <a:ext cx="735291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A5EA176D-CFC3-9B4D-AA96-832AD378EFB0}" type="slidenum">
              <a:rPr lang="fr-FR" smtClean="0"/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7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652F0-EB8E-F39E-E4B7-D7F78142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415085" cy="546001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C312A3-EF12-E50C-7264-4D8091F6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19754"/>
            <a:ext cx="9415085" cy="97096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A16BF-4F12-0D0E-90E9-86BDBC0D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4530C-E9FE-B060-A9AB-1C39DA4C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42F008-80DF-465A-CDA4-B15D19418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8892" r="27923" b="12569"/>
          <a:stretch>
            <a:fillRect/>
          </a:stretch>
        </p:blipFill>
        <p:spPr>
          <a:xfrm>
            <a:off x="10799387" y="0"/>
            <a:ext cx="139261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64DFE3-5F3B-18D1-4CB3-6A5B1C09A7C6}"/>
              </a:ext>
            </a:extLst>
          </p:cNvPr>
          <p:cNvSpPr/>
          <p:nvPr userDrawn="1"/>
        </p:nvSpPr>
        <p:spPr>
          <a:xfrm>
            <a:off x="10799386" y="0"/>
            <a:ext cx="1392614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29C1B5D-70F2-9ADB-8999-648A288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921" y="5717356"/>
            <a:ext cx="735291" cy="365125"/>
          </a:xfrm>
        </p:spPr>
        <p:txBody>
          <a:bodyPr/>
          <a:lstStyle>
            <a:lvl1pPr algn="ctr">
              <a:defRPr sz="14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A5EA176D-CFC3-9B4D-AA96-832AD378EFB0}" type="slidenum">
              <a:rPr lang="fr-FR" smtClean="0"/>
              <a:pPr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71E09-B3D2-9AF2-D47F-D83F2198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DFB2F7-6631-2525-D794-75803157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10-11/12/2025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44F2A8-3493-B1B3-FECE-F81ADECC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5F894A-EA94-0B33-80FD-56B7E691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0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E8FB3-E541-4321-9CF5-E808F0B4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</p:spPr>
        <p:txBody>
          <a:bodyPr>
            <a:normAutofit/>
          </a:bodyPr>
          <a:lstStyle>
            <a:lvl1pPr>
              <a:defRPr sz="2800">
                <a:latin typeface="Georgia" panose="02040502050405020303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BD0832-BE79-7D71-95FB-BFF95AAD2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A70E5D-288E-7D2C-7647-51A5B571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10-11/12/2025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98C4F2-BFDA-0A27-AF71-E9F70D29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9C55C7-D881-25B6-45CA-70E9F31B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23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8CD8A-2AA8-80F2-BF97-36F061D9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BBE971-955C-A0FC-4B4A-D67AFEBAE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9DEADA-2778-A605-5AC6-F97B2FDB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107257-85C5-B69B-2A5F-8DDBE04A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10-11/12/2025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424005-02AE-BD60-C216-3E2D994C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B7FC7B-3ED1-13FD-9941-80858205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32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78CF2-9BE1-024B-F372-7C677F3B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C2DE6C-1BFD-37F1-4570-75D1F6F5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978868-602B-B6B3-A33D-E056B1405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886B84-05F7-6096-8BA8-2088C506D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850E95-2175-807C-00E5-972FFDE12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CE8F28-F6C6-6869-A4F3-75A4D0B8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10-11/12/2025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BA6B92-BE8E-5194-B6C8-CDB0ECE9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34F38C-7C3E-8762-3EA6-C8D7265D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18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BE8E6-E06C-38DF-A908-F6306040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108FE-2D72-2FAB-A704-CA6D2F2D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C48AE1-1E7C-687C-B34C-016215ED9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A47139-AEF4-625B-D3D7-3A8AC2FE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10-11/12/2025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E3012B-E505-ECB8-CBE0-55DBED01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B35E4-475F-6513-F0A9-0EBAFBCD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85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B284E4-1866-903B-069B-1BF205A9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2E7F30-6686-FF3C-9CBB-A92D43F5F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B1DD58-17EA-E7BB-8DDE-3DE3C5828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10-11/12/2025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637268-A79C-F33F-D8C8-9F1AC4C60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39ED2-8A1F-6EF2-E902-3C9673F36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EA176D-CFC3-9B4D-AA96-832AD378EF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2" r:id="rId3"/>
    <p:sldLayoutId id="2147483651" r:id="rId4"/>
    <p:sldLayoutId id="2147483654" r:id="rId5"/>
    <p:sldLayoutId id="2147483650" r:id="rId6"/>
    <p:sldLayoutId id="2147483652" r:id="rId7"/>
    <p:sldLayoutId id="2147483653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sv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42.svg"/><Relationship Id="rId4" Type="http://schemas.openxmlformats.org/officeDocument/2006/relationships/image" Target="../media/image54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3.png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4.svg"/><Relationship Id="rId9" Type="http://schemas.openxmlformats.org/officeDocument/2006/relationships/image" Target="../media/image6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svg"/><Relationship Id="rId3" Type="http://schemas.openxmlformats.org/officeDocument/2006/relationships/image" Target="../media/image34.png"/><Relationship Id="rId7" Type="http://schemas.openxmlformats.org/officeDocument/2006/relationships/image" Target="../media/image36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2.svg"/><Relationship Id="rId5" Type="http://schemas.openxmlformats.org/officeDocument/2006/relationships/image" Target="../media/image52.svg"/><Relationship Id="rId10" Type="http://schemas.openxmlformats.org/officeDocument/2006/relationships/image" Target="../media/image41.png"/><Relationship Id="rId4" Type="http://schemas.openxmlformats.org/officeDocument/2006/relationships/image" Target="../media/image51.png"/><Relationship Id="rId9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gr.eu/wp-content/uploads/2020/12/Rapport-final_200402-1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F6D92-3A78-E833-5EB8-F6779C15C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BC590B11-6D8A-1390-9F87-CAEB79077AEC}"/>
              </a:ext>
            </a:extLst>
          </p:cNvPr>
          <p:cNvGrpSpPr/>
          <p:nvPr/>
        </p:nvGrpSpPr>
        <p:grpSpPr>
          <a:xfrm>
            <a:off x="1895800" y="163699"/>
            <a:ext cx="5825800" cy="1546940"/>
            <a:chOff x="616977" y="63497"/>
            <a:chExt cx="7667481" cy="2121491"/>
          </a:xfrm>
        </p:grpSpPr>
        <p:pic>
          <p:nvPicPr>
            <p:cNvPr id="9" name="Image 8" descr="Une image contenant Graphique, logo, Police, conception&#10;&#10;Le contenu généré par l’IA peut être incorrect.">
              <a:extLst>
                <a:ext uri="{FF2B5EF4-FFF2-40B4-BE49-F238E27FC236}">
                  <a16:creationId xmlns:a16="http://schemas.microsoft.com/office/drawing/2014/main" id="{E1C9821B-8B76-4EA9-4903-CA441248C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8169" y="63497"/>
              <a:ext cx="2151968" cy="2007765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F9448DD-DE53-CC29-8CB5-3673390BF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1" t="6758" r="5548" b="6772"/>
            <a:stretch/>
          </p:blipFill>
          <p:spPr>
            <a:xfrm>
              <a:off x="6301748" y="247546"/>
              <a:ext cx="1982710" cy="1937442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82C5CB3-BD47-884A-7B52-3A4C56C25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77" y="745920"/>
              <a:ext cx="2107556" cy="1166006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0BC25486-7A3E-39A8-1315-FF61E499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0609"/>
            <a:ext cx="9448800" cy="503461"/>
          </a:xfrm>
          <a:solidFill>
            <a:schemeClr val="accent5"/>
          </a:solidFill>
        </p:spPr>
        <p:txBody>
          <a:bodyPr anchor="ctr">
            <a:noAutofit/>
          </a:bodyPr>
          <a:lstStyle/>
          <a:p>
            <a:pPr algn="ctr"/>
            <a:r>
              <a:rPr lang="fr-FR" cap="all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Colloque : Sciences et Industries en Lorraine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16ADC9-A3EE-8986-DFE2-E6376E74C8CC}"/>
              </a:ext>
            </a:extLst>
          </p:cNvPr>
          <p:cNvSpPr txBox="1"/>
          <p:nvPr/>
        </p:nvSpPr>
        <p:spPr>
          <a:xfrm>
            <a:off x="0" y="2701803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rgbClr val="0F06A5"/>
              </a:solidFill>
              <a:latin typeface="Arial Narrow" panose="020B0606020202030204" pitchFamily="34" charset="0"/>
            </a:endParaRPr>
          </a:p>
          <a:p>
            <a:pPr lvl="3"/>
            <a:r>
              <a:rPr lang="fr-FR" sz="3200" dirty="0">
                <a:solidFill>
                  <a:srgbClr val="0F06A5"/>
                </a:solidFill>
                <a:latin typeface="Arial Narrow" panose="020B0606020202030204" pitchFamily="34" charset="0"/>
              </a:rPr>
              <a:t>La Lorraine et la Grande Région face à la</a:t>
            </a:r>
          </a:p>
          <a:p>
            <a:pPr lvl="3"/>
            <a:r>
              <a:rPr lang="fr-FR" sz="3200" b="1" dirty="0">
                <a:solidFill>
                  <a:srgbClr val="0F06A5"/>
                </a:solidFill>
                <a:latin typeface="Arial Narrow" panose="020B0606020202030204" pitchFamily="34" charset="0"/>
              </a:rPr>
              <a:t>Nouvelle division internationale du travail </a:t>
            </a:r>
          </a:p>
          <a:p>
            <a:pPr lvl="3">
              <a:spcBef>
                <a:spcPts val="1200"/>
              </a:spcBef>
            </a:pPr>
            <a:r>
              <a:rPr lang="fr-FR" sz="2200" dirty="0">
                <a:solidFill>
                  <a:srgbClr val="0F06A5"/>
                </a:solidFill>
                <a:latin typeface="Arial Narrow" panose="020B0606020202030204" pitchFamily="34" charset="0"/>
              </a:rPr>
              <a:t>Souveraineté industrielle et chaînes de valeurs transfrontalières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CB2040-F33F-7922-C794-535C3722D375}"/>
              </a:ext>
            </a:extLst>
          </p:cNvPr>
          <p:cNvSpPr txBox="1"/>
          <p:nvPr/>
        </p:nvSpPr>
        <p:spPr>
          <a:xfrm>
            <a:off x="4552244" y="5286455"/>
            <a:ext cx="468206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300"/>
              </a:spcAft>
            </a:pPr>
            <a:r>
              <a:rPr lang="fr-FR" sz="1600" b="1" dirty="0">
                <a:solidFill>
                  <a:srgbClr val="9659DB"/>
                </a:solidFill>
                <a:latin typeface="Arial Narrow" panose="020B0606020202030204" pitchFamily="34" charset="0"/>
              </a:rPr>
              <a:t>Joël Berger</a:t>
            </a:r>
            <a:br>
              <a:rPr lang="fr-FR" sz="2400" dirty="0">
                <a:latin typeface="Arial Narrow" panose="020B0606020202030204" pitchFamily="34" charset="0"/>
              </a:rPr>
            </a:br>
            <a:r>
              <a:rPr lang="fr-FR" sz="1400" dirty="0">
                <a:latin typeface="Arial Narrow" panose="020B0606020202030204" pitchFamily="34" charset="0"/>
                <a:cs typeface="Arial" panose="020B0604020202020204" pitchFamily="34" charset="0"/>
              </a:rPr>
              <a:t>Conseiller stratégique auprès de la Présidence du C2IME</a:t>
            </a:r>
          </a:p>
          <a:p>
            <a:pPr lvl="1"/>
            <a:r>
              <a:rPr lang="fr-FR" sz="1400" dirty="0">
                <a:latin typeface="Arial Narrow" panose="020B0606020202030204" pitchFamily="34" charset="0"/>
                <a:cs typeface="Arial" panose="020B0604020202020204" pitchFamily="34" charset="0"/>
              </a:rPr>
              <a:t>Chef de file de l'</a:t>
            </a:r>
            <a:r>
              <a:rPr lang="fr-FR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EuroAccélérateur</a:t>
            </a:r>
            <a:r>
              <a:rPr lang="fr-FR" sz="1400" dirty="0">
                <a:latin typeface="Arial Narrow" panose="020B0606020202030204" pitchFamily="34" charset="0"/>
                <a:cs typeface="Arial" panose="020B0604020202020204" pitchFamily="34" charset="0"/>
              </a:rPr>
              <a:t> Industriel Grande Région</a:t>
            </a:r>
          </a:p>
          <a:p>
            <a:endParaRPr lang="fr-FR" sz="2000" dirty="0">
              <a:latin typeface="Georgia" panose="02040502050405020303" pitchFamily="18" charset="0"/>
            </a:endParaRP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C20BB445-B586-AFD7-A979-45789F55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1</a:t>
            </a:fld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EB7DC26-9E97-C014-EDE5-269470EBF021}"/>
              </a:ext>
            </a:extLst>
          </p:cNvPr>
          <p:cNvCxnSpPr>
            <a:cxnSpLocks/>
          </p:cNvCxnSpPr>
          <p:nvPr/>
        </p:nvCxnSpPr>
        <p:spPr>
          <a:xfrm>
            <a:off x="-16935" y="5029199"/>
            <a:ext cx="10115455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EBBB2A4C-5CF3-3F9A-E946-40C643B026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r="34632" b="12569"/>
          <a:stretch>
            <a:fillRect/>
          </a:stretch>
        </p:blipFill>
        <p:spPr>
          <a:xfrm>
            <a:off x="9448800" y="-1"/>
            <a:ext cx="2743200" cy="6858000"/>
          </a:xfrm>
          <a:prstGeom prst="rect">
            <a:avLst/>
          </a:prstGeom>
        </p:spPr>
      </p:pic>
      <p:sp>
        <p:nvSpPr>
          <p:cNvPr id="29" name="Rectangle : avec coin arrondi 28">
            <a:extLst>
              <a:ext uri="{FF2B5EF4-FFF2-40B4-BE49-F238E27FC236}">
                <a16:creationId xmlns:a16="http://schemas.microsoft.com/office/drawing/2014/main" id="{CFD1779F-6371-5314-FADF-1218C90EBD5A}"/>
              </a:ext>
            </a:extLst>
          </p:cNvPr>
          <p:cNvSpPr/>
          <p:nvPr/>
        </p:nvSpPr>
        <p:spPr>
          <a:xfrm>
            <a:off x="0" y="5283202"/>
            <a:ext cx="4763907" cy="110999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3">
              <a:spcAft>
                <a:spcPts val="300"/>
              </a:spcAft>
            </a:pPr>
            <a:r>
              <a:rPr lang="fr-FR" sz="1600" b="1" dirty="0">
                <a:solidFill>
                  <a:srgbClr val="9659D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 et 11 décembre 2025</a:t>
            </a:r>
          </a:p>
          <a:p>
            <a:pPr lvl="3"/>
            <a:r>
              <a:rPr lang="fr-FR" sz="1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Abbaye des Prémontrés – Pont-à-Mousson</a:t>
            </a:r>
            <a:br>
              <a:rPr lang="fr-FR" sz="11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partenariat avec l’Université de Lorraine</a:t>
            </a:r>
          </a:p>
          <a:p>
            <a:pPr lvl="3"/>
            <a:r>
              <a:rPr lang="fr-FR" sz="1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et le CNRS</a:t>
            </a:r>
          </a:p>
          <a:p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fr-FR" sz="1200" dirty="0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BE7FD44-3578-6F9F-3618-F4E686F56DFF}"/>
              </a:ext>
            </a:extLst>
          </p:cNvPr>
          <p:cNvCxnSpPr/>
          <p:nvPr/>
        </p:nvCxnSpPr>
        <p:spPr>
          <a:xfrm>
            <a:off x="4763911" y="5029199"/>
            <a:ext cx="0" cy="1828801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5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B2C3D-05F0-0DBC-B604-AFC7A81A8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F2963-79E8-15CE-C62C-E21D17BFE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L’adaptation chinoise et </a:t>
            </a:r>
            <a:br>
              <a:rPr lang="fr-FR" dirty="0"/>
            </a:br>
            <a:r>
              <a:rPr lang="fr-FR" dirty="0"/>
              <a:t>la fragmentation mondiale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3ECF8C-1C03-876F-9752-A9CE7569B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7DB918-8DFB-0C20-92B1-B3D26105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5B706A-1786-F8B8-3480-8C01869C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0A0ED0-EB21-8B16-066E-9386A61D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10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B930831-B161-B490-5852-70F4B52A9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1</a:t>
            </a:r>
            <a:r>
              <a:rPr lang="fr-FR" sz="4400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345971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48F4-5564-6E0B-F2EB-EAA58F1A8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6CB06-4E9C-22C8-07E5-41A6AA92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415085" cy="74138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Réorganisation chinoise : </a:t>
            </a:r>
            <a:br>
              <a:rPr lang="fr-FR" b="1" dirty="0"/>
            </a:br>
            <a:r>
              <a:rPr lang="fr-FR" dirty="0"/>
              <a:t>L’UE, nouveau débouché et stratégie de transbordement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7BE3EB-7F82-A1A8-F5EF-3E5C8E0D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921" y="5723163"/>
            <a:ext cx="735291" cy="365125"/>
          </a:xfrm>
        </p:spPr>
        <p:txBody>
          <a:bodyPr/>
          <a:lstStyle/>
          <a:p>
            <a:fld id="{A5EA176D-CFC3-9B4D-AA96-832AD378EFB0}" type="slidenum">
              <a:rPr lang="fr-FR" smtClean="0"/>
              <a:pPr/>
              <a:t>11</a:t>
            </a:fld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71B9F76-A86E-EAF3-5AB8-70A3AF4C5C69}"/>
              </a:ext>
            </a:extLst>
          </p:cNvPr>
          <p:cNvGrpSpPr/>
          <p:nvPr/>
        </p:nvGrpSpPr>
        <p:grpSpPr>
          <a:xfrm>
            <a:off x="370788" y="2002712"/>
            <a:ext cx="4962451" cy="4309072"/>
            <a:chOff x="370788" y="2138180"/>
            <a:chExt cx="4962451" cy="4309072"/>
          </a:xfrm>
        </p:grpSpPr>
        <p:pic>
          <p:nvPicPr>
            <p:cNvPr id="7" name="Graphique 1970">
              <a:extLst>
                <a:ext uri="{FF2B5EF4-FFF2-40B4-BE49-F238E27FC236}">
                  <a16:creationId xmlns:a16="http://schemas.microsoft.com/office/drawing/2014/main" id="{9FA8D580-44C4-536B-672B-89CEFF2EF9E8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>
            <a:xfrm>
              <a:off x="370788" y="2361676"/>
              <a:ext cx="4941720" cy="38620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D8121C-63A6-F48B-6411-531F73B29A06}"/>
                </a:ext>
              </a:extLst>
            </p:cNvPr>
            <p:cNvSpPr/>
            <p:nvPr/>
          </p:nvSpPr>
          <p:spPr>
            <a:xfrm>
              <a:off x="391520" y="2138180"/>
              <a:ext cx="4941719" cy="4309072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85C613E-4CC0-F61E-3AA7-CC92FB7A71EE}"/>
              </a:ext>
            </a:extLst>
          </p:cNvPr>
          <p:cNvSpPr/>
          <p:nvPr/>
        </p:nvSpPr>
        <p:spPr>
          <a:xfrm>
            <a:off x="5738389" y="1987202"/>
            <a:ext cx="4647606" cy="43090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800CF74-A459-E37F-D619-C3013A59D0B7}"/>
              </a:ext>
            </a:extLst>
          </p:cNvPr>
          <p:cNvSpPr/>
          <p:nvPr/>
        </p:nvSpPr>
        <p:spPr>
          <a:xfrm>
            <a:off x="391520" y="1444940"/>
            <a:ext cx="4920988" cy="351692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cap="small" dirty="0">
                <a:latin typeface="Arial Narrow" panose="020B0606020202030204" pitchFamily="34" charset="0"/>
              </a:rPr>
              <a:t>Importations des USA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2186417-BFC1-B626-2102-593CC2F25056}"/>
              </a:ext>
            </a:extLst>
          </p:cNvPr>
          <p:cNvSpPr/>
          <p:nvPr/>
        </p:nvSpPr>
        <p:spPr>
          <a:xfrm>
            <a:off x="5738389" y="1444940"/>
            <a:ext cx="4647606" cy="351692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cap="small" dirty="0">
                <a:latin typeface="Arial Narrow" panose="020B0606020202030204" pitchFamily="34" charset="0"/>
              </a:rPr>
              <a:t>Exportations chinoises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F367F084-845D-A102-DBB7-B1194B2D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236D1A7-728B-71F3-B0FA-BF20B068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83DA1C1-E05A-8F53-2576-3F28E7F305D5}"/>
              </a:ext>
            </a:extLst>
          </p:cNvPr>
          <p:cNvGrpSpPr/>
          <p:nvPr/>
        </p:nvGrpSpPr>
        <p:grpSpPr>
          <a:xfrm>
            <a:off x="6052533" y="2359376"/>
            <a:ext cx="3988440" cy="3237054"/>
            <a:chOff x="6052533" y="2359376"/>
            <a:chExt cx="3988440" cy="3237054"/>
          </a:xfrm>
        </p:grpSpPr>
        <p:pic>
          <p:nvPicPr>
            <p:cNvPr id="8" name="Image 1971">
              <a:extLst>
                <a:ext uri="{FF2B5EF4-FFF2-40B4-BE49-F238E27FC236}">
                  <a16:creationId xmlns:a16="http://schemas.microsoft.com/office/drawing/2014/main" id="{C012CC18-359F-6CED-79D3-25609A4A2194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6052533" y="2898950"/>
              <a:ext cx="3988440" cy="26974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6E3169-892B-E697-FAF0-2B96B7787F39}"/>
                </a:ext>
              </a:extLst>
            </p:cNvPr>
            <p:cNvSpPr/>
            <p:nvPr/>
          </p:nvSpPr>
          <p:spPr>
            <a:xfrm>
              <a:off x="6556116" y="2359376"/>
              <a:ext cx="3484856" cy="2273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fr-FR" sz="1050" b="1" u="none" strike="noStrike" dirty="0">
                  <a:solidFill>
                    <a:srgbClr val="000000"/>
                  </a:solidFill>
                  <a:effectLst/>
                  <a:uFillTx/>
                  <a:latin typeface="Arial"/>
                  <a:ea typeface="DejaVu Sans"/>
                </a:rPr>
                <a:t>Part des États-Unis et de l’Union Européenne dans les exportations chinoises</a:t>
              </a:r>
              <a:endParaRPr lang="fr-FR" sz="1050" b="1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3A9671-46CF-3AF9-DD28-C26F1910100A}"/>
                </a:ext>
              </a:extLst>
            </p:cNvPr>
            <p:cNvSpPr/>
            <p:nvPr/>
          </p:nvSpPr>
          <p:spPr>
            <a:xfrm>
              <a:off x="6637712" y="3562004"/>
              <a:ext cx="66503" cy="13092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3C74C1-DD80-A0A0-53C7-774979BC2D5F}"/>
                </a:ext>
              </a:extLst>
            </p:cNvPr>
            <p:cNvSpPr/>
            <p:nvPr/>
          </p:nvSpPr>
          <p:spPr>
            <a:xfrm>
              <a:off x="6860771" y="3498464"/>
              <a:ext cx="66503" cy="13727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162A4E-0653-CCF5-09E6-3A6FC0B6B903}"/>
                </a:ext>
              </a:extLst>
            </p:cNvPr>
            <p:cNvSpPr/>
            <p:nvPr/>
          </p:nvSpPr>
          <p:spPr>
            <a:xfrm>
              <a:off x="7087986" y="3462251"/>
              <a:ext cx="66503" cy="14131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13869D-A458-7F69-F96C-2DCB7840E545}"/>
                </a:ext>
              </a:extLst>
            </p:cNvPr>
            <p:cNvSpPr/>
            <p:nvPr/>
          </p:nvSpPr>
          <p:spPr>
            <a:xfrm>
              <a:off x="7311045" y="3433156"/>
              <a:ext cx="66503" cy="143810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8B0C3B-30DE-0113-9DF5-F873566FD33A}"/>
                </a:ext>
              </a:extLst>
            </p:cNvPr>
            <p:cNvSpPr/>
            <p:nvPr/>
          </p:nvSpPr>
          <p:spPr>
            <a:xfrm>
              <a:off x="7534699" y="3429000"/>
              <a:ext cx="66503" cy="143810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3C908C-EDC7-C4B6-4896-2CFA811A54B4}"/>
                </a:ext>
              </a:extLst>
            </p:cNvPr>
            <p:cNvSpPr/>
            <p:nvPr/>
          </p:nvSpPr>
          <p:spPr>
            <a:xfrm>
              <a:off x="7757758" y="3498464"/>
              <a:ext cx="66503" cy="13686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9107B8-8A34-ABF9-228F-A8E1DA04CF41}"/>
                </a:ext>
              </a:extLst>
            </p:cNvPr>
            <p:cNvSpPr/>
            <p:nvPr/>
          </p:nvSpPr>
          <p:spPr>
            <a:xfrm>
              <a:off x="7980817" y="3541224"/>
              <a:ext cx="66503" cy="13341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2CE0C4-6DDD-8673-40CC-5C27D48269A0}"/>
                </a:ext>
              </a:extLst>
            </p:cNvPr>
            <p:cNvSpPr/>
            <p:nvPr/>
          </p:nvSpPr>
          <p:spPr>
            <a:xfrm>
              <a:off x="8430821" y="3488668"/>
              <a:ext cx="66503" cy="13867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C1C032-F39A-E9AC-FF0B-7BA50F393DAF}"/>
                </a:ext>
              </a:extLst>
            </p:cNvPr>
            <p:cNvSpPr/>
            <p:nvPr/>
          </p:nvSpPr>
          <p:spPr>
            <a:xfrm>
              <a:off x="8654745" y="3562004"/>
              <a:ext cx="66503" cy="13092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58D88D-2432-C4A8-CAE0-C894F31579D6}"/>
                </a:ext>
              </a:extLst>
            </p:cNvPr>
            <p:cNvSpPr/>
            <p:nvPr/>
          </p:nvSpPr>
          <p:spPr>
            <a:xfrm>
              <a:off x="8877804" y="3595348"/>
              <a:ext cx="66503" cy="12800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497731-6925-72A0-89C6-E0B6F052E7A5}"/>
                </a:ext>
              </a:extLst>
            </p:cNvPr>
            <p:cNvSpPr/>
            <p:nvPr/>
          </p:nvSpPr>
          <p:spPr>
            <a:xfrm>
              <a:off x="9100863" y="3498464"/>
              <a:ext cx="66503" cy="13727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FCAC09-7AB4-3A38-4AE6-76995C1EC0FC}"/>
                </a:ext>
              </a:extLst>
            </p:cNvPr>
            <p:cNvSpPr/>
            <p:nvPr/>
          </p:nvSpPr>
          <p:spPr>
            <a:xfrm>
              <a:off x="9326943" y="3424844"/>
              <a:ext cx="66503" cy="14464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C328C28-EB1C-75D3-975B-6608BA4F8156}"/>
                </a:ext>
              </a:extLst>
            </p:cNvPr>
            <p:cNvSpPr/>
            <p:nvPr/>
          </p:nvSpPr>
          <p:spPr>
            <a:xfrm>
              <a:off x="9551137" y="3465810"/>
              <a:ext cx="66503" cy="14096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91505D-0A2A-FA9F-06AD-8C50F5C1BFDF}"/>
                </a:ext>
              </a:extLst>
            </p:cNvPr>
            <p:cNvSpPr/>
            <p:nvPr/>
          </p:nvSpPr>
          <p:spPr>
            <a:xfrm>
              <a:off x="9770905" y="3433156"/>
              <a:ext cx="66503" cy="144225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EED39F-68A1-427F-10F2-B66374F29C24}"/>
                </a:ext>
              </a:extLst>
            </p:cNvPr>
            <p:cNvSpPr/>
            <p:nvPr/>
          </p:nvSpPr>
          <p:spPr>
            <a:xfrm>
              <a:off x="7729616" y="5466616"/>
              <a:ext cx="80597" cy="968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337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43AC-EE4C-234B-49A5-A34B4CAE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506AC-9A4E-A122-70FC-F6A85A40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4402"/>
            <a:ext cx="9415085" cy="741382"/>
          </a:xfrm>
        </p:spPr>
        <p:txBody>
          <a:bodyPr>
            <a:normAutofit/>
          </a:bodyPr>
          <a:lstStyle/>
          <a:p>
            <a:r>
              <a:rPr lang="fr-FR" sz="2800" b="1" dirty="0"/>
              <a:t>"</a:t>
            </a:r>
            <a:r>
              <a:rPr lang="fr-FR" sz="2800" b="1" dirty="0" err="1"/>
              <a:t>Friendshoring</a:t>
            </a:r>
            <a:r>
              <a:rPr lang="fr-FR" sz="2800" b="1" dirty="0"/>
              <a:t>" : </a:t>
            </a:r>
            <a:r>
              <a:rPr lang="fr-FR" sz="2800" dirty="0"/>
              <a:t>l’économie mondiale fragmentée en blocs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2D9632-AB28-BA8F-8517-AB64DFA1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5921" y="5700246"/>
            <a:ext cx="735291" cy="365125"/>
          </a:xfrm>
        </p:spPr>
        <p:txBody>
          <a:bodyPr/>
          <a:lstStyle/>
          <a:p>
            <a:fld id="{A5EA176D-CFC3-9B4D-AA96-832AD378EFB0}" type="slidenum">
              <a:rPr lang="fr-FR" smtClean="0"/>
              <a:pPr/>
              <a:t>12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DF266A6-212F-C235-8ADD-ADA2D36C6B7F}"/>
              </a:ext>
            </a:extLst>
          </p:cNvPr>
          <p:cNvSpPr/>
          <p:nvPr/>
        </p:nvSpPr>
        <p:spPr>
          <a:xfrm>
            <a:off x="831850" y="1328881"/>
            <a:ext cx="4226323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Evolution des échanges commerciaux par blocs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30B4BCF-45F0-9D83-2559-62A9F3051692}"/>
              </a:ext>
            </a:extLst>
          </p:cNvPr>
          <p:cNvSpPr/>
          <p:nvPr/>
        </p:nvSpPr>
        <p:spPr>
          <a:xfrm>
            <a:off x="5539528" y="1323285"/>
            <a:ext cx="4556972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Routes de la Soie dans les exportations chinoises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7F6C927-76AA-94B4-67D2-9E91AF3FD69B}"/>
              </a:ext>
            </a:extLst>
          </p:cNvPr>
          <p:cNvSpPr/>
          <p:nvPr/>
        </p:nvSpPr>
        <p:spPr>
          <a:xfrm>
            <a:off x="1011850" y="5278100"/>
            <a:ext cx="3957480" cy="5247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9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Source : </a:t>
            </a:r>
            <a:r>
              <a:rPr lang="fr-FR" sz="9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Carluccio</a:t>
            </a:r>
            <a:r>
              <a:rPr lang="fr-FR" sz="9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et al. (2025) Guerre commerciale et fragmentation géopolitique, blog note Eco, Banque de France, février 2025</a:t>
            </a:r>
            <a:endParaRPr lang="fr-FR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0F3D552-8909-23A0-9767-4E0BA0168D67}"/>
              </a:ext>
            </a:extLst>
          </p:cNvPr>
          <p:cNvSpPr/>
          <p:nvPr/>
        </p:nvSpPr>
        <p:spPr>
          <a:xfrm>
            <a:off x="1731849" y="2043358"/>
            <a:ext cx="2790579" cy="2692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L’évolution des échanges par bloc</a:t>
            </a:r>
            <a:endParaRPr lang="fr-FR" sz="10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Image 1978">
            <a:extLst>
              <a:ext uri="{FF2B5EF4-FFF2-40B4-BE49-F238E27FC236}">
                <a16:creationId xmlns:a16="http://schemas.microsoft.com/office/drawing/2014/main" id="{3DDB2A5D-D668-D17A-0D01-D55A0CCCD9D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42290" y="2312588"/>
            <a:ext cx="4296600" cy="2877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Image 1979">
            <a:extLst>
              <a:ext uri="{FF2B5EF4-FFF2-40B4-BE49-F238E27FC236}">
                <a16:creationId xmlns:a16="http://schemas.microsoft.com/office/drawing/2014/main" id="{AF69B087-F1CC-F8C7-60B4-DA578019A56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592567" y="2562428"/>
            <a:ext cx="4317480" cy="262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FAF2B1A6-8AA1-2DAD-A248-7B3A7532D84C}"/>
              </a:ext>
            </a:extLst>
          </p:cNvPr>
          <p:cNvSpPr/>
          <p:nvPr/>
        </p:nvSpPr>
        <p:spPr>
          <a:xfrm>
            <a:off x="6312567" y="2022428"/>
            <a:ext cx="3057480" cy="16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 des pays des « nouvelles routes de la soie » (BRI) dans les exportations chinoise</a:t>
            </a:r>
            <a:endParaRPr lang="fr-FR" sz="10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D5EE2F4-F505-DFCB-2EF1-218C4A3D435C}"/>
              </a:ext>
            </a:extLst>
          </p:cNvPr>
          <p:cNvSpPr/>
          <p:nvPr/>
        </p:nvSpPr>
        <p:spPr>
          <a:xfrm>
            <a:off x="5952567" y="5267249"/>
            <a:ext cx="3830950" cy="2020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9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Source : GACC (customs) et </a:t>
            </a:r>
            <a:r>
              <a:rPr lang="fr-FR" sz="9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Nedopil</a:t>
            </a:r>
            <a:r>
              <a:rPr lang="fr-FR" sz="9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C. (2025) [pour la liste des pays BRI en 2025] </a:t>
            </a:r>
            <a:endParaRPr lang="fr-FR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6EB1B0-4FA1-6DDF-DA76-C126AA747C79}"/>
              </a:ext>
            </a:extLst>
          </p:cNvPr>
          <p:cNvSpPr/>
          <p:nvPr/>
        </p:nvSpPr>
        <p:spPr>
          <a:xfrm>
            <a:off x="831850" y="1941528"/>
            <a:ext cx="4226323" cy="43090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A0539E-FD3B-58A5-FA5A-33A338FCA7EE}"/>
              </a:ext>
            </a:extLst>
          </p:cNvPr>
          <p:cNvSpPr/>
          <p:nvPr/>
        </p:nvSpPr>
        <p:spPr>
          <a:xfrm>
            <a:off x="5539528" y="1941528"/>
            <a:ext cx="4556971" cy="43090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8D9D28CB-2883-9971-82AB-837B1A8A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E9F723C4-A5AA-29BC-933D-89EB9DDD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3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DA00-B515-40BC-8AE2-128121F05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B7794-54ED-E7FB-E87D-46B94AEBC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L’Europe face à la triple vulnérabilité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B82B89-1FFC-B9B3-E358-5991AEC5B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B13B6-97E6-1DB0-A204-8791E660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C8816-D4D4-B0FE-1E02-C198A7B3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85AC9A-1F47-FA88-F5FD-677F61FA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13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233626C-DFC2-CE6B-CCCB-23C93B94C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1</a:t>
            </a:r>
            <a:r>
              <a:rPr lang="fr-FR" sz="4400" dirty="0"/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99225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561DA-FF0F-EC7E-6ED1-55ABB90C5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38110-6C05-7463-41C4-8DE7490E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4402"/>
            <a:ext cx="9396671" cy="741382"/>
          </a:xfrm>
        </p:spPr>
        <p:txBody>
          <a:bodyPr>
            <a:normAutofit fontScale="90000"/>
          </a:bodyPr>
          <a:lstStyle/>
          <a:p>
            <a:r>
              <a:rPr lang="fr-FR" sz="2800" b="1" dirty="0"/>
              <a:t>Le décrochage structurel européen : </a:t>
            </a:r>
            <a:r>
              <a:rPr lang="fr-FR" sz="2800" dirty="0"/>
              <a:t>croissance et investissement en berne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156D7-8D18-3C75-CCBB-19680941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520" y="5697300"/>
            <a:ext cx="735291" cy="365125"/>
          </a:xfrm>
        </p:spPr>
        <p:txBody>
          <a:bodyPr/>
          <a:lstStyle/>
          <a:p>
            <a:fld id="{A5EA176D-CFC3-9B4D-AA96-832AD378EFB0}" type="slidenum">
              <a:rPr lang="fr-FR" smtClean="0"/>
              <a:pPr/>
              <a:t>14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9DE6317-8751-D0FB-2C4D-0A4DE7619A27}"/>
              </a:ext>
            </a:extLst>
          </p:cNvPr>
          <p:cNvSpPr/>
          <p:nvPr/>
        </p:nvSpPr>
        <p:spPr>
          <a:xfrm>
            <a:off x="271524" y="1330256"/>
            <a:ext cx="4983732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Evolution comparée du PIB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86F1FEC-6ACA-72DB-4EBE-AAFC8099EF26}"/>
              </a:ext>
            </a:extLst>
          </p:cNvPr>
          <p:cNvSpPr/>
          <p:nvPr/>
        </p:nvSpPr>
        <p:spPr>
          <a:xfrm>
            <a:off x="5834754" y="1330256"/>
            <a:ext cx="4656115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Evolution comparée du PIB en Grande Région</a:t>
            </a:r>
          </a:p>
        </p:txBody>
      </p:sp>
      <p:pic>
        <p:nvPicPr>
          <p:cNvPr id="7" name="Graphique 3">
            <a:extLst>
              <a:ext uri="{FF2B5EF4-FFF2-40B4-BE49-F238E27FC236}">
                <a16:creationId xmlns:a16="http://schemas.microsoft.com/office/drawing/2014/main" id="{F69EDB83-7103-A874-B085-B043A462E02A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71524" y="2057934"/>
            <a:ext cx="5209560" cy="347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Graphique 1987">
            <a:extLst>
              <a:ext uri="{FF2B5EF4-FFF2-40B4-BE49-F238E27FC236}">
                <a16:creationId xmlns:a16="http://schemas.microsoft.com/office/drawing/2014/main" id="{95370651-8331-1386-01CD-BCF339B20A62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34755" y="2108334"/>
            <a:ext cx="4683600" cy="342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D3009B-18E1-B0B7-6CBB-14D2B651BB4F}"/>
              </a:ext>
            </a:extLst>
          </p:cNvPr>
          <p:cNvSpPr/>
          <p:nvPr/>
        </p:nvSpPr>
        <p:spPr>
          <a:xfrm>
            <a:off x="271525" y="1942903"/>
            <a:ext cx="4983732" cy="37557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C08864-36D2-1030-A5F5-A1361B0A9CA6}"/>
              </a:ext>
            </a:extLst>
          </p:cNvPr>
          <p:cNvSpPr/>
          <p:nvPr/>
        </p:nvSpPr>
        <p:spPr>
          <a:xfrm>
            <a:off x="5807270" y="1941528"/>
            <a:ext cx="4683600" cy="37557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47F1A39D-7B8B-FAC7-773B-191CB381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CCB04A87-E2EF-3C56-053A-29C82603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2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4BF9-651C-3BC5-B1E2-F7A9B7603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C3FBB-28AA-A283-AF9E-CF454B20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74402"/>
            <a:ext cx="9439200" cy="741382"/>
          </a:xfrm>
        </p:spPr>
        <p:txBody>
          <a:bodyPr>
            <a:normAutofit fontScale="90000"/>
          </a:bodyPr>
          <a:lstStyle/>
          <a:p>
            <a:r>
              <a:rPr lang="fr-FR" sz="2800" b="1" dirty="0"/>
              <a:t>La triple peine de l'Europe : </a:t>
            </a:r>
            <a:r>
              <a:rPr lang="fr-FR" sz="2800" dirty="0"/>
              <a:t>Dépendance, Euro fort et investissement en chute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06F960-DF53-7B46-9DDC-29E45C6F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520" y="5697300"/>
            <a:ext cx="735291" cy="365125"/>
          </a:xfrm>
        </p:spPr>
        <p:txBody>
          <a:bodyPr/>
          <a:lstStyle/>
          <a:p>
            <a:fld id="{A5EA176D-CFC3-9B4D-AA96-832AD378EFB0}" type="slidenum">
              <a:rPr lang="fr-FR" smtClean="0"/>
              <a:pPr/>
              <a:t>15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AF8DA04-1D8B-9793-3C0D-A37BC79456BE}"/>
              </a:ext>
            </a:extLst>
          </p:cNvPr>
          <p:cNvSpPr/>
          <p:nvPr/>
        </p:nvSpPr>
        <p:spPr>
          <a:xfrm>
            <a:off x="600499" y="1523211"/>
            <a:ext cx="4844957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Importations de l’EU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CCBB6B6-89CA-491B-2EE0-891A9B78CACF}"/>
              </a:ext>
            </a:extLst>
          </p:cNvPr>
          <p:cNvSpPr/>
          <p:nvPr/>
        </p:nvSpPr>
        <p:spPr>
          <a:xfrm>
            <a:off x="5709225" y="1515818"/>
            <a:ext cx="4561825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Taux de change € &gt; US$ et ¥</a:t>
            </a:r>
          </a:p>
        </p:txBody>
      </p:sp>
      <p:pic>
        <p:nvPicPr>
          <p:cNvPr id="3" name="Graphique 1990">
            <a:extLst>
              <a:ext uri="{FF2B5EF4-FFF2-40B4-BE49-F238E27FC236}">
                <a16:creationId xmlns:a16="http://schemas.microsoft.com/office/drawing/2014/main" id="{0B5FF7D0-7764-EADB-8C59-2B213894017B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763612" y="2323715"/>
            <a:ext cx="4257360" cy="330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Graphique 1991">
            <a:extLst>
              <a:ext uri="{FF2B5EF4-FFF2-40B4-BE49-F238E27FC236}">
                <a16:creationId xmlns:a16="http://schemas.microsoft.com/office/drawing/2014/main" id="{329410F0-6D34-03F2-591B-00CB88E431F6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31441" y="2294015"/>
            <a:ext cx="4137840" cy="336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6FDA9B-C230-F762-3506-C45D00136E69}"/>
              </a:ext>
            </a:extLst>
          </p:cNvPr>
          <p:cNvSpPr/>
          <p:nvPr/>
        </p:nvSpPr>
        <p:spPr>
          <a:xfrm>
            <a:off x="600500" y="2099309"/>
            <a:ext cx="4844957" cy="37557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0AB51-D396-DC7F-0F77-FEFF40B6F49F}"/>
              </a:ext>
            </a:extLst>
          </p:cNvPr>
          <p:cNvSpPr/>
          <p:nvPr/>
        </p:nvSpPr>
        <p:spPr>
          <a:xfrm>
            <a:off x="5709226" y="2126909"/>
            <a:ext cx="4561825" cy="37557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BDF56D6C-5E71-4876-828A-C374F37F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0A626B2D-5B97-C0D2-3CB4-AD801266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8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519A3-B3A2-D8B5-2BED-A726AADE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10055890" cy="54600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réponse défensive de l’UE : </a:t>
            </a:r>
            <a:r>
              <a:rPr lang="fr-FR" dirty="0"/>
              <a:t>un protectionnisme industriel suffisant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E94E67-D630-6A20-5076-DAE9434E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16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5F7F93-12C3-E652-A77A-08D689C1CFDB}"/>
              </a:ext>
            </a:extLst>
          </p:cNvPr>
          <p:cNvSpPr txBox="1"/>
          <p:nvPr/>
        </p:nvSpPr>
        <p:spPr>
          <a:xfrm>
            <a:off x="831850" y="1458596"/>
            <a:ext cx="85960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ptos Narrow" panose="020B0004020202020204" pitchFamily="34" charset="0"/>
              </a:rPr>
              <a:t>Pacte pour une industrie propre (février 2025)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ptos Narrow" panose="020B0004020202020204" pitchFamily="34" charset="0"/>
              </a:rPr>
              <a:t>Plan d’action pour une énergie abordable (février 2025)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ptos Narrow" panose="020B0004020202020204" pitchFamily="34" charset="0"/>
              </a:rPr>
              <a:t>Plan d’action pour l’automobile (mars 2025)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ptos Narrow" panose="020B0004020202020204" pitchFamily="34" charset="0"/>
              </a:rPr>
              <a:t>Plan « </a:t>
            </a:r>
            <a:r>
              <a:rPr lang="fr-FR" sz="2400" dirty="0" err="1">
                <a:latin typeface="Aptos Narrow" panose="020B0004020202020204" pitchFamily="34" charset="0"/>
              </a:rPr>
              <a:t>ReArm</a:t>
            </a:r>
            <a:r>
              <a:rPr lang="fr-FR" sz="2400" dirty="0">
                <a:latin typeface="Aptos Narrow" panose="020B0004020202020204" pitchFamily="34" charset="0"/>
              </a:rPr>
              <a:t> Europe » (mars 2025)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ptos Narrow" panose="020B0004020202020204" pitchFamily="34" charset="0"/>
              </a:rPr>
              <a:t>Nouvel encadrement des aides d’État (juin 2025)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ptos Narrow" panose="020B0004020202020204" pitchFamily="34" charset="0"/>
              </a:rPr>
              <a:t>Mesures pour l’industrie chimique (juillet 2025)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Aptos Narrow" panose="020B0004020202020204" pitchFamily="34" charset="0"/>
              </a:rPr>
              <a:t>Plan acier (octobre 2025)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DF415E9-EEC9-13FD-B230-79DF357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48777683-6221-F6FF-E8D0-EEE1217D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8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FF74-EE03-27F4-7F3F-BE1C77B2A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448E6-C32E-AA16-59C9-AA05F88A8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Grande Région</a:t>
            </a:r>
            <a:br>
              <a:rPr lang="fr-FR" dirty="0"/>
            </a:br>
            <a:r>
              <a:rPr lang="fr-FR" dirty="0"/>
              <a:t>sous pression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B66B9D-C63C-8CFD-A079-D3552B40C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Vulnérabilités sectorielles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A8BE9F-ECF7-37A6-56D2-24FE9CD7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BEAEA2-A952-EFFE-3B27-3EBE5253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DAEC12-7D59-9B4D-51C9-869A7817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D9F6716B-F540-9B5A-875C-D3D35D284567}"/>
              </a:ext>
            </a:extLst>
          </p:cNvPr>
          <p:cNvSpPr>
            <a:spLocks/>
          </p:cNvSpPr>
          <p:nvPr/>
        </p:nvSpPr>
        <p:spPr bwMode="auto">
          <a:xfrm>
            <a:off x="600523" y="634479"/>
            <a:ext cx="671431" cy="808643"/>
          </a:xfrm>
          <a:custGeom>
            <a:avLst/>
            <a:gdLst>
              <a:gd name="T0" fmla="*/ 151 w 407"/>
              <a:gd name="T1" fmla="*/ 389 h 491"/>
              <a:gd name="T2" fmla="*/ 175 w 407"/>
              <a:gd name="T3" fmla="*/ 361 h 491"/>
              <a:gd name="T4" fmla="*/ 210 w 407"/>
              <a:gd name="T5" fmla="*/ 334 h 491"/>
              <a:gd name="T6" fmla="*/ 249 w 407"/>
              <a:gd name="T7" fmla="*/ 310 h 491"/>
              <a:gd name="T8" fmla="*/ 283 w 407"/>
              <a:gd name="T9" fmla="*/ 291 h 491"/>
              <a:gd name="T10" fmla="*/ 322 w 407"/>
              <a:gd name="T11" fmla="*/ 268 h 491"/>
              <a:gd name="T12" fmla="*/ 358 w 407"/>
              <a:gd name="T13" fmla="*/ 237 h 491"/>
              <a:gd name="T14" fmla="*/ 386 w 407"/>
              <a:gd name="T15" fmla="*/ 196 h 491"/>
              <a:gd name="T16" fmla="*/ 397 w 407"/>
              <a:gd name="T17" fmla="*/ 144 h 491"/>
              <a:gd name="T18" fmla="*/ 385 w 407"/>
              <a:gd name="T19" fmla="*/ 86 h 491"/>
              <a:gd name="T20" fmla="*/ 350 w 407"/>
              <a:gd name="T21" fmla="*/ 40 h 491"/>
              <a:gd name="T22" fmla="*/ 293 w 407"/>
              <a:gd name="T23" fmla="*/ 11 h 491"/>
              <a:gd name="T24" fmla="*/ 216 w 407"/>
              <a:gd name="T25" fmla="*/ 0 h 491"/>
              <a:gd name="T26" fmla="*/ 193 w 407"/>
              <a:gd name="T27" fmla="*/ 1 h 491"/>
              <a:gd name="T28" fmla="*/ 144 w 407"/>
              <a:gd name="T29" fmla="*/ 8 h 491"/>
              <a:gd name="T30" fmla="*/ 84 w 407"/>
              <a:gd name="T31" fmla="*/ 29 h 491"/>
              <a:gd name="T32" fmla="*/ 36 w 407"/>
              <a:gd name="T33" fmla="*/ 55 h 491"/>
              <a:gd name="T34" fmla="*/ 5 w 407"/>
              <a:gd name="T35" fmla="*/ 81 h 491"/>
              <a:gd name="T36" fmla="*/ 77 w 407"/>
              <a:gd name="T37" fmla="*/ 164 h 491"/>
              <a:gd name="T38" fmla="*/ 100 w 407"/>
              <a:gd name="T39" fmla="*/ 140 h 491"/>
              <a:gd name="T40" fmla="*/ 127 w 407"/>
              <a:gd name="T41" fmla="*/ 119 h 491"/>
              <a:gd name="T42" fmla="*/ 143 w 407"/>
              <a:gd name="T43" fmla="*/ 111 h 491"/>
              <a:gd name="T44" fmla="*/ 158 w 407"/>
              <a:gd name="T45" fmla="*/ 105 h 491"/>
              <a:gd name="T46" fmla="*/ 196 w 407"/>
              <a:gd name="T47" fmla="*/ 99 h 491"/>
              <a:gd name="T48" fmla="*/ 254 w 407"/>
              <a:gd name="T49" fmla="*/ 117 h 491"/>
              <a:gd name="T50" fmla="*/ 274 w 407"/>
              <a:gd name="T51" fmla="*/ 161 h 491"/>
              <a:gd name="T52" fmla="*/ 265 w 407"/>
              <a:gd name="T53" fmla="*/ 189 h 491"/>
              <a:gd name="T54" fmla="*/ 238 w 407"/>
              <a:gd name="T55" fmla="*/ 213 h 491"/>
              <a:gd name="T56" fmla="*/ 193 w 407"/>
              <a:gd name="T57" fmla="*/ 239 h 491"/>
              <a:gd name="T58" fmla="*/ 143 w 407"/>
              <a:gd name="T59" fmla="*/ 266 h 491"/>
              <a:gd name="T60" fmla="*/ 132 w 407"/>
              <a:gd name="T61" fmla="*/ 271 h 491"/>
              <a:gd name="T62" fmla="*/ 67 w 407"/>
              <a:gd name="T63" fmla="*/ 316 h 491"/>
              <a:gd name="T64" fmla="*/ 26 w 407"/>
              <a:gd name="T65" fmla="*/ 365 h 491"/>
              <a:gd name="T66" fmla="*/ 6 w 407"/>
              <a:gd name="T67" fmla="*/ 422 h 491"/>
              <a:gd name="T68" fmla="*/ 0 w 407"/>
              <a:gd name="T69" fmla="*/ 491 h 491"/>
              <a:gd name="T70" fmla="*/ 203 w 407"/>
              <a:gd name="T71" fmla="*/ 491 h 491"/>
              <a:gd name="T72" fmla="*/ 407 w 407"/>
              <a:gd name="T73" fmla="*/ 491 h 491"/>
              <a:gd name="T74" fmla="*/ 407 w 407"/>
              <a:gd name="T75" fmla="*/ 389 h 491"/>
              <a:gd name="T76" fmla="*/ 151 w 407"/>
              <a:gd name="T77" fmla="*/ 38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7" h="491">
                <a:moveTo>
                  <a:pt x="151" y="389"/>
                </a:moveTo>
                <a:cubicBezTo>
                  <a:pt x="156" y="380"/>
                  <a:pt x="165" y="371"/>
                  <a:pt x="175" y="361"/>
                </a:cubicBezTo>
                <a:cubicBezTo>
                  <a:pt x="186" y="352"/>
                  <a:pt x="198" y="343"/>
                  <a:pt x="210" y="334"/>
                </a:cubicBezTo>
                <a:cubicBezTo>
                  <a:pt x="223" y="326"/>
                  <a:pt x="236" y="317"/>
                  <a:pt x="249" y="310"/>
                </a:cubicBezTo>
                <a:cubicBezTo>
                  <a:pt x="262" y="303"/>
                  <a:pt x="273" y="296"/>
                  <a:pt x="283" y="291"/>
                </a:cubicBezTo>
                <a:cubicBezTo>
                  <a:pt x="296" y="284"/>
                  <a:pt x="308" y="276"/>
                  <a:pt x="322" y="268"/>
                </a:cubicBezTo>
                <a:cubicBezTo>
                  <a:pt x="335" y="259"/>
                  <a:pt x="347" y="249"/>
                  <a:pt x="358" y="237"/>
                </a:cubicBezTo>
                <a:cubicBezTo>
                  <a:pt x="370" y="225"/>
                  <a:pt x="379" y="211"/>
                  <a:pt x="386" y="196"/>
                </a:cubicBezTo>
                <a:cubicBezTo>
                  <a:pt x="394" y="181"/>
                  <a:pt x="397" y="164"/>
                  <a:pt x="397" y="144"/>
                </a:cubicBezTo>
                <a:cubicBezTo>
                  <a:pt x="397" y="123"/>
                  <a:pt x="393" y="104"/>
                  <a:pt x="385" y="86"/>
                </a:cubicBezTo>
                <a:cubicBezTo>
                  <a:pt x="377" y="68"/>
                  <a:pt x="365" y="53"/>
                  <a:pt x="350" y="40"/>
                </a:cubicBezTo>
                <a:cubicBezTo>
                  <a:pt x="334" y="28"/>
                  <a:pt x="315" y="18"/>
                  <a:pt x="293" y="11"/>
                </a:cubicBezTo>
                <a:cubicBezTo>
                  <a:pt x="270" y="4"/>
                  <a:pt x="244" y="0"/>
                  <a:pt x="216" y="0"/>
                </a:cubicBezTo>
                <a:cubicBezTo>
                  <a:pt x="208" y="0"/>
                  <a:pt x="200" y="1"/>
                  <a:pt x="193" y="1"/>
                </a:cubicBezTo>
                <a:cubicBezTo>
                  <a:pt x="176" y="2"/>
                  <a:pt x="160" y="5"/>
                  <a:pt x="144" y="8"/>
                </a:cubicBezTo>
                <a:cubicBezTo>
                  <a:pt x="122" y="14"/>
                  <a:pt x="102" y="20"/>
                  <a:pt x="84" y="29"/>
                </a:cubicBezTo>
                <a:cubicBezTo>
                  <a:pt x="65" y="37"/>
                  <a:pt x="49" y="45"/>
                  <a:pt x="36" y="55"/>
                </a:cubicBezTo>
                <a:cubicBezTo>
                  <a:pt x="22" y="64"/>
                  <a:pt x="12" y="73"/>
                  <a:pt x="5" y="81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84" y="156"/>
                  <a:pt x="92" y="148"/>
                  <a:pt x="100" y="140"/>
                </a:cubicBezTo>
                <a:cubicBezTo>
                  <a:pt x="108" y="132"/>
                  <a:pt x="117" y="126"/>
                  <a:pt x="127" y="119"/>
                </a:cubicBezTo>
                <a:cubicBezTo>
                  <a:pt x="132" y="116"/>
                  <a:pt x="137" y="113"/>
                  <a:pt x="143" y="111"/>
                </a:cubicBezTo>
                <a:cubicBezTo>
                  <a:pt x="148" y="108"/>
                  <a:pt x="153" y="106"/>
                  <a:pt x="158" y="105"/>
                </a:cubicBezTo>
                <a:cubicBezTo>
                  <a:pt x="170" y="101"/>
                  <a:pt x="182" y="99"/>
                  <a:pt x="196" y="99"/>
                </a:cubicBezTo>
                <a:cubicBezTo>
                  <a:pt x="221" y="99"/>
                  <a:pt x="240" y="105"/>
                  <a:pt x="254" y="117"/>
                </a:cubicBezTo>
                <a:cubicBezTo>
                  <a:pt x="267" y="129"/>
                  <a:pt x="274" y="144"/>
                  <a:pt x="274" y="161"/>
                </a:cubicBezTo>
                <a:cubicBezTo>
                  <a:pt x="274" y="171"/>
                  <a:pt x="271" y="181"/>
                  <a:pt x="265" y="189"/>
                </a:cubicBezTo>
                <a:cubicBezTo>
                  <a:pt x="259" y="197"/>
                  <a:pt x="250" y="205"/>
                  <a:pt x="238" y="213"/>
                </a:cubicBezTo>
                <a:cubicBezTo>
                  <a:pt x="226" y="221"/>
                  <a:pt x="211" y="230"/>
                  <a:pt x="193" y="239"/>
                </a:cubicBezTo>
                <a:cubicBezTo>
                  <a:pt x="178" y="247"/>
                  <a:pt x="161" y="256"/>
                  <a:pt x="143" y="266"/>
                </a:cubicBezTo>
                <a:cubicBezTo>
                  <a:pt x="139" y="268"/>
                  <a:pt x="136" y="269"/>
                  <a:pt x="132" y="271"/>
                </a:cubicBezTo>
                <a:cubicBezTo>
                  <a:pt x="106" y="286"/>
                  <a:pt x="84" y="301"/>
                  <a:pt x="67" y="316"/>
                </a:cubicBezTo>
                <a:cubicBezTo>
                  <a:pt x="50" y="331"/>
                  <a:pt x="36" y="348"/>
                  <a:pt x="26" y="365"/>
                </a:cubicBezTo>
                <a:cubicBezTo>
                  <a:pt x="16" y="382"/>
                  <a:pt x="9" y="401"/>
                  <a:pt x="6" y="422"/>
                </a:cubicBezTo>
                <a:cubicBezTo>
                  <a:pt x="2" y="443"/>
                  <a:pt x="0" y="466"/>
                  <a:pt x="0" y="491"/>
                </a:cubicBezTo>
                <a:cubicBezTo>
                  <a:pt x="203" y="491"/>
                  <a:pt x="203" y="491"/>
                  <a:pt x="203" y="491"/>
                </a:cubicBezTo>
                <a:cubicBezTo>
                  <a:pt x="407" y="491"/>
                  <a:pt x="407" y="491"/>
                  <a:pt x="407" y="491"/>
                </a:cubicBezTo>
                <a:cubicBezTo>
                  <a:pt x="407" y="389"/>
                  <a:pt x="407" y="389"/>
                  <a:pt x="407" y="389"/>
                </a:cubicBezTo>
                <a:lnTo>
                  <a:pt x="151" y="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136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C821F-3BB7-5DBD-F821-87486964F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2B3673-FCEF-C1BA-1821-125C6305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99978-57E0-49D8-E8FE-05E7ED08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0297D7-DD9F-52F0-7AF5-F526A92A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18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6D9FD42-D251-186A-4375-102578A9507C}"/>
              </a:ext>
            </a:extLst>
          </p:cNvPr>
          <p:cNvSpPr>
            <a:spLocks/>
          </p:cNvSpPr>
          <p:nvPr/>
        </p:nvSpPr>
        <p:spPr bwMode="auto">
          <a:xfrm>
            <a:off x="1137139" y="832244"/>
            <a:ext cx="603738" cy="806814"/>
          </a:xfrm>
          <a:custGeom>
            <a:avLst/>
            <a:gdLst>
              <a:gd name="T0" fmla="*/ 366 w 366"/>
              <a:gd name="T1" fmla="*/ 387 h 491"/>
              <a:gd name="T2" fmla="*/ 366 w 366"/>
              <a:gd name="T3" fmla="*/ 491 h 491"/>
              <a:gd name="T4" fmla="*/ 17 w 366"/>
              <a:gd name="T5" fmla="*/ 491 h 491"/>
              <a:gd name="T6" fmla="*/ 17 w 366"/>
              <a:gd name="T7" fmla="*/ 387 h 491"/>
              <a:gd name="T8" fmla="*/ 139 w 366"/>
              <a:gd name="T9" fmla="*/ 387 h 491"/>
              <a:gd name="T10" fmla="*/ 139 w 366"/>
              <a:gd name="T11" fmla="*/ 127 h 491"/>
              <a:gd name="T12" fmla="*/ 115 w 366"/>
              <a:gd name="T13" fmla="*/ 148 h 491"/>
              <a:gd name="T14" fmla="*/ 78 w 366"/>
              <a:gd name="T15" fmla="*/ 168 h 491"/>
              <a:gd name="T16" fmla="*/ 37 w 366"/>
              <a:gd name="T17" fmla="*/ 183 h 491"/>
              <a:gd name="T18" fmla="*/ 0 w 366"/>
              <a:gd name="T19" fmla="*/ 189 h 491"/>
              <a:gd name="T20" fmla="*/ 0 w 366"/>
              <a:gd name="T21" fmla="*/ 82 h 491"/>
              <a:gd name="T22" fmla="*/ 38 w 366"/>
              <a:gd name="T23" fmla="*/ 72 h 491"/>
              <a:gd name="T24" fmla="*/ 81 w 366"/>
              <a:gd name="T25" fmla="*/ 49 h 491"/>
              <a:gd name="T26" fmla="*/ 119 w 366"/>
              <a:gd name="T27" fmla="*/ 21 h 491"/>
              <a:gd name="T28" fmla="*/ 139 w 366"/>
              <a:gd name="T29" fmla="*/ 0 h 491"/>
              <a:gd name="T30" fmla="*/ 257 w 366"/>
              <a:gd name="T31" fmla="*/ 0 h 491"/>
              <a:gd name="T32" fmla="*/ 257 w 366"/>
              <a:gd name="T33" fmla="*/ 387 h 491"/>
              <a:gd name="T34" fmla="*/ 366 w 366"/>
              <a:gd name="T35" fmla="*/ 387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491">
                <a:moveTo>
                  <a:pt x="366" y="387"/>
                </a:moveTo>
                <a:cubicBezTo>
                  <a:pt x="366" y="491"/>
                  <a:pt x="366" y="491"/>
                  <a:pt x="366" y="491"/>
                </a:cubicBezTo>
                <a:cubicBezTo>
                  <a:pt x="17" y="491"/>
                  <a:pt x="17" y="491"/>
                  <a:pt x="17" y="491"/>
                </a:cubicBezTo>
                <a:cubicBezTo>
                  <a:pt x="17" y="387"/>
                  <a:pt x="17" y="387"/>
                  <a:pt x="17" y="387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34" y="134"/>
                  <a:pt x="126" y="141"/>
                  <a:pt x="115" y="148"/>
                </a:cubicBezTo>
                <a:cubicBezTo>
                  <a:pt x="103" y="155"/>
                  <a:pt x="91" y="162"/>
                  <a:pt x="78" y="168"/>
                </a:cubicBezTo>
                <a:cubicBezTo>
                  <a:pt x="65" y="174"/>
                  <a:pt x="51" y="179"/>
                  <a:pt x="37" y="183"/>
                </a:cubicBezTo>
                <a:cubicBezTo>
                  <a:pt x="23" y="187"/>
                  <a:pt x="11" y="189"/>
                  <a:pt x="0" y="189"/>
                </a:cubicBezTo>
                <a:cubicBezTo>
                  <a:pt x="0" y="82"/>
                  <a:pt x="0" y="82"/>
                  <a:pt x="0" y="82"/>
                </a:cubicBezTo>
                <a:cubicBezTo>
                  <a:pt x="10" y="82"/>
                  <a:pt x="23" y="79"/>
                  <a:pt x="38" y="72"/>
                </a:cubicBezTo>
                <a:cubicBezTo>
                  <a:pt x="53" y="66"/>
                  <a:pt x="67" y="58"/>
                  <a:pt x="81" y="49"/>
                </a:cubicBezTo>
                <a:cubicBezTo>
                  <a:pt x="96" y="39"/>
                  <a:pt x="108" y="30"/>
                  <a:pt x="119" y="21"/>
                </a:cubicBezTo>
                <a:cubicBezTo>
                  <a:pt x="129" y="13"/>
                  <a:pt x="136" y="6"/>
                  <a:pt x="139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387"/>
                  <a:pt x="257" y="387"/>
                  <a:pt x="257" y="387"/>
                </a:cubicBezTo>
                <a:lnTo>
                  <a:pt x="366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6367399-7F33-EF8A-A62E-B525158C0C2D}"/>
              </a:ext>
            </a:extLst>
          </p:cNvPr>
          <p:cNvSpPr/>
          <p:nvPr/>
        </p:nvSpPr>
        <p:spPr>
          <a:xfrm>
            <a:off x="1740877" y="667432"/>
            <a:ext cx="8287096" cy="55231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3538" lvl="1"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La nouvelle division internationale du travail - Ruptures et défis</a:t>
            </a:r>
            <a:endParaRPr lang="fr-FR" sz="2400" b="0" u="none" strike="noStrike" cap="small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1.1. Le protectionnisme américain : retour d'une arme géoéconomique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1.2. L'adaptation chinoise et la fragmentation mondiale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1.3. L'Europe face à la triple vulnérabilité</a:t>
            </a: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endParaRPr lang="fr-FR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tx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La Grande Région sous pression - Vulnérabilités sectorielles</a:t>
            </a:r>
            <a:endParaRPr lang="fr-FR" sz="2400" b="0" u="none" strike="noStrike" cap="small" dirty="0">
              <a:solidFill>
                <a:schemeClr val="tx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2.1. Une exposition asymétrique aux marchés extérieurs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2.2. Cinq secteurs stratégiques sous tension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2.3. Géographie de l'emploi : concentration et déséquilibres</a:t>
            </a: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endParaRPr lang="fr-FR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Vers une résilience transfrontalière</a:t>
            </a:r>
            <a:endParaRPr lang="fr-FR" sz="2400" b="0" u="none" strike="noStrike" cap="small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3.1. Le cœur économique en décrochage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3.2. Les obstacles à l'intégration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3.3. Les leviers d'action collective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A436D645-0B09-5977-4F4A-A6F4EB0B7A90}"/>
              </a:ext>
            </a:extLst>
          </p:cNvPr>
          <p:cNvSpPr>
            <a:spLocks/>
          </p:cNvSpPr>
          <p:nvPr/>
        </p:nvSpPr>
        <p:spPr bwMode="auto">
          <a:xfrm>
            <a:off x="1119746" y="2784739"/>
            <a:ext cx="671431" cy="808643"/>
          </a:xfrm>
          <a:custGeom>
            <a:avLst/>
            <a:gdLst>
              <a:gd name="T0" fmla="*/ 151 w 407"/>
              <a:gd name="T1" fmla="*/ 389 h 491"/>
              <a:gd name="T2" fmla="*/ 175 w 407"/>
              <a:gd name="T3" fmla="*/ 361 h 491"/>
              <a:gd name="T4" fmla="*/ 210 w 407"/>
              <a:gd name="T5" fmla="*/ 334 h 491"/>
              <a:gd name="T6" fmla="*/ 249 w 407"/>
              <a:gd name="T7" fmla="*/ 310 h 491"/>
              <a:gd name="T8" fmla="*/ 283 w 407"/>
              <a:gd name="T9" fmla="*/ 291 h 491"/>
              <a:gd name="T10" fmla="*/ 322 w 407"/>
              <a:gd name="T11" fmla="*/ 268 h 491"/>
              <a:gd name="T12" fmla="*/ 358 w 407"/>
              <a:gd name="T13" fmla="*/ 237 h 491"/>
              <a:gd name="T14" fmla="*/ 386 w 407"/>
              <a:gd name="T15" fmla="*/ 196 h 491"/>
              <a:gd name="T16" fmla="*/ 397 w 407"/>
              <a:gd name="T17" fmla="*/ 144 h 491"/>
              <a:gd name="T18" fmla="*/ 385 w 407"/>
              <a:gd name="T19" fmla="*/ 86 h 491"/>
              <a:gd name="T20" fmla="*/ 350 w 407"/>
              <a:gd name="T21" fmla="*/ 40 h 491"/>
              <a:gd name="T22" fmla="*/ 293 w 407"/>
              <a:gd name="T23" fmla="*/ 11 h 491"/>
              <a:gd name="T24" fmla="*/ 216 w 407"/>
              <a:gd name="T25" fmla="*/ 0 h 491"/>
              <a:gd name="T26" fmla="*/ 193 w 407"/>
              <a:gd name="T27" fmla="*/ 1 h 491"/>
              <a:gd name="T28" fmla="*/ 144 w 407"/>
              <a:gd name="T29" fmla="*/ 8 h 491"/>
              <a:gd name="T30" fmla="*/ 84 w 407"/>
              <a:gd name="T31" fmla="*/ 29 h 491"/>
              <a:gd name="T32" fmla="*/ 36 w 407"/>
              <a:gd name="T33" fmla="*/ 55 h 491"/>
              <a:gd name="T34" fmla="*/ 5 w 407"/>
              <a:gd name="T35" fmla="*/ 81 h 491"/>
              <a:gd name="T36" fmla="*/ 77 w 407"/>
              <a:gd name="T37" fmla="*/ 164 h 491"/>
              <a:gd name="T38" fmla="*/ 100 w 407"/>
              <a:gd name="T39" fmla="*/ 140 h 491"/>
              <a:gd name="T40" fmla="*/ 127 w 407"/>
              <a:gd name="T41" fmla="*/ 119 h 491"/>
              <a:gd name="T42" fmla="*/ 143 w 407"/>
              <a:gd name="T43" fmla="*/ 111 h 491"/>
              <a:gd name="T44" fmla="*/ 158 w 407"/>
              <a:gd name="T45" fmla="*/ 105 h 491"/>
              <a:gd name="T46" fmla="*/ 196 w 407"/>
              <a:gd name="T47" fmla="*/ 99 h 491"/>
              <a:gd name="T48" fmla="*/ 254 w 407"/>
              <a:gd name="T49" fmla="*/ 117 h 491"/>
              <a:gd name="T50" fmla="*/ 274 w 407"/>
              <a:gd name="T51" fmla="*/ 161 h 491"/>
              <a:gd name="T52" fmla="*/ 265 w 407"/>
              <a:gd name="T53" fmla="*/ 189 h 491"/>
              <a:gd name="T54" fmla="*/ 238 w 407"/>
              <a:gd name="T55" fmla="*/ 213 h 491"/>
              <a:gd name="T56" fmla="*/ 193 w 407"/>
              <a:gd name="T57" fmla="*/ 239 h 491"/>
              <a:gd name="T58" fmla="*/ 143 w 407"/>
              <a:gd name="T59" fmla="*/ 266 h 491"/>
              <a:gd name="T60" fmla="*/ 132 w 407"/>
              <a:gd name="T61" fmla="*/ 271 h 491"/>
              <a:gd name="T62" fmla="*/ 67 w 407"/>
              <a:gd name="T63" fmla="*/ 316 h 491"/>
              <a:gd name="T64" fmla="*/ 26 w 407"/>
              <a:gd name="T65" fmla="*/ 365 h 491"/>
              <a:gd name="T66" fmla="*/ 6 w 407"/>
              <a:gd name="T67" fmla="*/ 422 h 491"/>
              <a:gd name="T68" fmla="*/ 0 w 407"/>
              <a:gd name="T69" fmla="*/ 491 h 491"/>
              <a:gd name="T70" fmla="*/ 203 w 407"/>
              <a:gd name="T71" fmla="*/ 491 h 491"/>
              <a:gd name="T72" fmla="*/ 407 w 407"/>
              <a:gd name="T73" fmla="*/ 491 h 491"/>
              <a:gd name="T74" fmla="*/ 407 w 407"/>
              <a:gd name="T75" fmla="*/ 389 h 491"/>
              <a:gd name="T76" fmla="*/ 151 w 407"/>
              <a:gd name="T77" fmla="*/ 38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7" h="491">
                <a:moveTo>
                  <a:pt x="151" y="389"/>
                </a:moveTo>
                <a:cubicBezTo>
                  <a:pt x="156" y="380"/>
                  <a:pt x="165" y="371"/>
                  <a:pt x="175" y="361"/>
                </a:cubicBezTo>
                <a:cubicBezTo>
                  <a:pt x="186" y="352"/>
                  <a:pt x="198" y="343"/>
                  <a:pt x="210" y="334"/>
                </a:cubicBezTo>
                <a:cubicBezTo>
                  <a:pt x="223" y="326"/>
                  <a:pt x="236" y="317"/>
                  <a:pt x="249" y="310"/>
                </a:cubicBezTo>
                <a:cubicBezTo>
                  <a:pt x="262" y="303"/>
                  <a:pt x="273" y="296"/>
                  <a:pt x="283" y="291"/>
                </a:cubicBezTo>
                <a:cubicBezTo>
                  <a:pt x="296" y="284"/>
                  <a:pt x="308" y="276"/>
                  <a:pt x="322" y="268"/>
                </a:cubicBezTo>
                <a:cubicBezTo>
                  <a:pt x="335" y="259"/>
                  <a:pt x="347" y="249"/>
                  <a:pt x="358" y="237"/>
                </a:cubicBezTo>
                <a:cubicBezTo>
                  <a:pt x="370" y="225"/>
                  <a:pt x="379" y="211"/>
                  <a:pt x="386" y="196"/>
                </a:cubicBezTo>
                <a:cubicBezTo>
                  <a:pt x="394" y="181"/>
                  <a:pt x="397" y="164"/>
                  <a:pt x="397" y="144"/>
                </a:cubicBezTo>
                <a:cubicBezTo>
                  <a:pt x="397" y="123"/>
                  <a:pt x="393" y="104"/>
                  <a:pt x="385" y="86"/>
                </a:cubicBezTo>
                <a:cubicBezTo>
                  <a:pt x="377" y="68"/>
                  <a:pt x="365" y="53"/>
                  <a:pt x="350" y="40"/>
                </a:cubicBezTo>
                <a:cubicBezTo>
                  <a:pt x="334" y="28"/>
                  <a:pt x="315" y="18"/>
                  <a:pt x="293" y="11"/>
                </a:cubicBezTo>
                <a:cubicBezTo>
                  <a:pt x="270" y="4"/>
                  <a:pt x="244" y="0"/>
                  <a:pt x="216" y="0"/>
                </a:cubicBezTo>
                <a:cubicBezTo>
                  <a:pt x="208" y="0"/>
                  <a:pt x="200" y="1"/>
                  <a:pt x="193" y="1"/>
                </a:cubicBezTo>
                <a:cubicBezTo>
                  <a:pt x="176" y="2"/>
                  <a:pt x="160" y="5"/>
                  <a:pt x="144" y="8"/>
                </a:cubicBezTo>
                <a:cubicBezTo>
                  <a:pt x="122" y="14"/>
                  <a:pt x="102" y="20"/>
                  <a:pt x="84" y="29"/>
                </a:cubicBezTo>
                <a:cubicBezTo>
                  <a:pt x="65" y="37"/>
                  <a:pt x="49" y="45"/>
                  <a:pt x="36" y="55"/>
                </a:cubicBezTo>
                <a:cubicBezTo>
                  <a:pt x="22" y="64"/>
                  <a:pt x="12" y="73"/>
                  <a:pt x="5" y="81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84" y="156"/>
                  <a:pt x="92" y="148"/>
                  <a:pt x="100" y="140"/>
                </a:cubicBezTo>
                <a:cubicBezTo>
                  <a:pt x="108" y="132"/>
                  <a:pt x="117" y="126"/>
                  <a:pt x="127" y="119"/>
                </a:cubicBezTo>
                <a:cubicBezTo>
                  <a:pt x="132" y="116"/>
                  <a:pt x="137" y="113"/>
                  <a:pt x="143" y="111"/>
                </a:cubicBezTo>
                <a:cubicBezTo>
                  <a:pt x="148" y="108"/>
                  <a:pt x="153" y="106"/>
                  <a:pt x="158" y="105"/>
                </a:cubicBezTo>
                <a:cubicBezTo>
                  <a:pt x="170" y="101"/>
                  <a:pt x="182" y="99"/>
                  <a:pt x="196" y="99"/>
                </a:cubicBezTo>
                <a:cubicBezTo>
                  <a:pt x="221" y="99"/>
                  <a:pt x="240" y="105"/>
                  <a:pt x="254" y="117"/>
                </a:cubicBezTo>
                <a:cubicBezTo>
                  <a:pt x="267" y="129"/>
                  <a:pt x="274" y="144"/>
                  <a:pt x="274" y="161"/>
                </a:cubicBezTo>
                <a:cubicBezTo>
                  <a:pt x="274" y="171"/>
                  <a:pt x="271" y="181"/>
                  <a:pt x="265" y="189"/>
                </a:cubicBezTo>
                <a:cubicBezTo>
                  <a:pt x="259" y="197"/>
                  <a:pt x="250" y="205"/>
                  <a:pt x="238" y="213"/>
                </a:cubicBezTo>
                <a:cubicBezTo>
                  <a:pt x="226" y="221"/>
                  <a:pt x="211" y="230"/>
                  <a:pt x="193" y="239"/>
                </a:cubicBezTo>
                <a:cubicBezTo>
                  <a:pt x="178" y="247"/>
                  <a:pt x="161" y="256"/>
                  <a:pt x="143" y="266"/>
                </a:cubicBezTo>
                <a:cubicBezTo>
                  <a:pt x="139" y="268"/>
                  <a:pt x="136" y="269"/>
                  <a:pt x="132" y="271"/>
                </a:cubicBezTo>
                <a:cubicBezTo>
                  <a:pt x="106" y="286"/>
                  <a:pt x="84" y="301"/>
                  <a:pt x="67" y="316"/>
                </a:cubicBezTo>
                <a:cubicBezTo>
                  <a:pt x="50" y="331"/>
                  <a:pt x="36" y="348"/>
                  <a:pt x="26" y="365"/>
                </a:cubicBezTo>
                <a:cubicBezTo>
                  <a:pt x="16" y="382"/>
                  <a:pt x="9" y="401"/>
                  <a:pt x="6" y="422"/>
                </a:cubicBezTo>
                <a:cubicBezTo>
                  <a:pt x="2" y="443"/>
                  <a:pt x="0" y="466"/>
                  <a:pt x="0" y="491"/>
                </a:cubicBezTo>
                <a:cubicBezTo>
                  <a:pt x="203" y="491"/>
                  <a:pt x="203" y="491"/>
                  <a:pt x="203" y="491"/>
                </a:cubicBezTo>
                <a:cubicBezTo>
                  <a:pt x="407" y="491"/>
                  <a:pt x="407" y="491"/>
                  <a:pt x="407" y="491"/>
                </a:cubicBezTo>
                <a:cubicBezTo>
                  <a:pt x="407" y="389"/>
                  <a:pt x="407" y="389"/>
                  <a:pt x="407" y="389"/>
                </a:cubicBezTo>
                <a:lnTo>
                  <a:pt x="151" y="3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CBD4DB98-F436-82E7-528B-D5BAAAF444CD}"/>
              </a:ext>
            </a:extLst>
          </p:cNvPr>
          <p:cNvSpPr>
            <a:spLocks/>
          </p:cNvSpPr>
          <p:nvPr/>
        </p:nvSpPr>
        <p:spPr bwMode="auto">
          <a:xfrm>
            <a:off x="1171177" y="4739063"/>
            <a:ext cx="637585" cy="934135"/>
          </a:xfrm>
          <a:custGeom>
            <a:avLst/>
            <a:gdLst>
              <a:gd name="T0" fmla="*/ 240 w 334"/>
              <a:gd name="T1" fmla="*/ 231 h 491"/>
              <a:gd name="T2" fmla="*/ 308 w 334"/>
              <a:gd name="T3" fmla="*/ 271 h 491"/>
              <a:gd name="T4" fmla="*/ 334 w 334"/>
              <a:gd name="T5" fmla="*/ 352 h 491"/>
              <a:gd name="T6" fmla="*/ 322 w 334"/>
              <a:gd name="T7" fmla="*/ 409 h 491"/>
              <a:gd name="T8" fmla="*/ 286 w 334"/>
              <a:gd name="T9" fmla="*/ 453 h 491"/>
              <a:gd name="T10" fmla="*/ 231 w 334"/>
              <a:gd name="T11" fmla="*/ 481 h 491"/>
              <a:gd name="T12" fmla="*/ 158 w 334"/>
              <a:gd name="T13" fmla="*/ 491 h 491"/>
              <a:gd name="T14" fmla="*/ 67 w 334"/>
              <a:gd name="T15" fmla="*/ 474 h 491"/>
              <a:gd name="T16" fmla="*/ 0 w 334"/>
              <a:gd name="T17" fmla="*/ 426 h 491"/>
              <a:gd name="T18" fmla="*/ 52 w 334"/>
              <a:gd name="T19" fmla="*/ 361 h 491"/>
              <a:gd name="T20" fmla="*/ 94 w 334"/>
              <a:gd name="T21" fmla="*/ 396 h 491"/>
              <a:gd name="T22" fmla="*/ 155 w 334"/>
              <a:gd name="T23" fmla="*/ 408 h 491"/>
              <a:gd name="T24" fmla="*/ 218 w 334"/>
              <a:gd name="T25" fmla="*/ 392 h 491"/>
              <a:gd name="T26" fmla="*/ 240 w 334"/>
              <a:gd name="T27" fmla="*/ 341 h 491"/>
              <a:gd name="T28" fmla="*/ 215 w 334"/>
              <a:gd name="T29" fmla="*/ 287 h 491"/>
              <a:gd name="T30" fmla="*/ 139 w 334"/>
              <a:gd name="T31" fmla="*/ 268 h 491"/>
              <a:gd name="T32" fmla="*/ 120 w 334"/>
              <a:gd name="T33" fmla="*/ 268 h 491"/>
              <a:gd name="T34" fmla="*/ 120 w 334"/>
              <a:gd name="T35" fmla="*/ 200 h 491"/>
              <a:gd name="T36" fmla="*/ 141 w 334"/>
              <a:gd name="T37" fmla="*/ 200 h 491"/>
              <a:gd name="T38" fmla="*/ 206 w 334"/>
              <a:gd name="T39" fmla="*/ 182 h 491"/>
              <a:gd name="T40" fmla="*/ 229 w 334"/>
              <a:gd name="T41" fmla="*/ 134 h 491"/>
              <a:gd name="T42" fmla="*/ 210 w 334"/>
              <a:gd name="T43" fmla="*/ 92 h 491"/>
              <a:gd name="T44" fmla="*/ 161 w 334"/>
              <a:gd name="T45" fmla="*/ 79 h 491"/>
              <a:gd name="T46" fmla="*/ 105 w 334"/>
              <a:gd name="T47" fmla="*/ 93 h 491"/>
              <a:gd name="T48" fmla="*/ 64 w 334"/>
              <a:gd name="T49" fmla="*/ 133 h 491"/>
              <a:gd name="T50" fmla="*/ 7 w 334"/>
              <a:gd name="T51" fmla="*/ 69 h 491"/>
              <a:gd name="T52" fmla="*/ 34 w 334"/>
              <a:gd name="T53" fmla="*/ 41 h 491"/>
              <a:gd name="T54" fmla="*/ 73 w 334"/>
              <a:gd name="T55" fmla="*/ 20 h 491"/>
              <a:gd name="T56" fmla="*/ 119 w 334"/>
              <a:gd name="T57" fmla="*/ 5 h 491"/>
              <a:gd name="T58" fmla="*/ 171 w 334"/>
              <a:gd name="T59" fmla="*/ 0 h 491"/>
              <a:gd name="T60" fmla="*/ 234 w 334"/>
              <a:gd name="T61" fmla="*/ 9 h 491"/>
              <a:gd name="T62" fmla="*/ 283 w 334"/>
              <a:gd name="T63" fmla="*/ 33 h 491"/>
              <a:gd name="T64" fmla="*/ 315 w 334"/>
              <a:gd name="T65" fmla="*/ 71 h 491"/>
              <a:gd name="T66" fmla="*/ 326 w 334"/>
              <a:gd name="T67" fmla="*/ 120 h 491"/>
              <a:gd name="T68" fmla="*/ 320 w 334"/>
              <a:gd name="T69" fmla="*/ 159 h 491"/>
              <a:gd name="T70" fmla="*/ 302 w 334"/>
              <a:gd name="T71" fmla="*/ 192 h 491"/>
              <a:gd name="T72" fmla="*/ 275 w 334"/>
              <a:gd name="T73" fmla="*/ 217 h 491"/>
              <a:gd name="T74" fmla="*/ 240 w 334"/>
              <a:gd name="T75" fmla="*/ 23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4" h="491">
                <a:moveTo>
                  <a:pt x="240" y="231"/>
                </a:moveTo>
                <a:cubicBezTo>
                  <a:pt x="268" y="236"/>
                  <a:pt x="291" y="249"/>
                  <a:pt x="308" y="271"/>
                </a:cubicBezTo>
                <a:cubicBezTo>
                  <a:pt x="326" y="293"/>
                  <a:pt x="334" y="320"/>
                  <a:pt x="334" y="352"/>
                </a:cubicBezTo>
                <a:cubicBezTo>
                  <a:pt x="334" y="373"/>
                  <a:pt x="330" y="392"/>
                  <a:pt x="322" y="409"/>
                </a:cubicBezTo>
                <a:cubicBezTo>
                  <a:pt x="313" y="427"/>
                  <a:pt x="302" y="441"/>
                  <a:pt x="286" y="453"/>
                </a:cubicBezTo>
                <a:cubicBezTo>
                  <a:pt x="271" y="465"/>
                  <a:pt x="253" y="474"/>
                  <a:pt x="231" y="481"/>
                </a:cubicBezTo>
                <a:cubicBezTo>
                  <a:pt x="209" y="487"/>
                  <a:pt x="185" y="491"/>
                  <a:pt x="158" y="491"/>
                </a:cubicBezTo>
                <a:cubicBezTo>
                  <a:pt x="123" y="491"/>
                  <a:pt x="93" y="485"/>
                  <a:pt x="67" y="474"/>
                </a:cubicBezTo>
                <a:cubicBezTo>
                  <a:pt x="40" y="463"/>
                  <a:pt x="18" y="447"/>
                  <a:pt x="0" y="426"/>
                </a:cubicBezTo>
                <a:cubicBezTo>
                  <a:pt x="52" y="361"/>
                  <a:pt x="52" y="361"/>
                  <a:pt x="52" y="361"/>
                </a:cubicBezTo>
                <a:cubicBezTo>
                  <a:pt x="64" y="376"/>
                  <a:pt x="78" y="388"/>
                  <a:pt x="94" y="396"/>
                </a:cubicBezTo>
                <a:cubicBezTo>
                  <a:pt x="110" y="404"/>
                  <a:pt x="131" y="408"/>
                  <a:pt x="155" y="408"/>
                </a:cubicBezTo>
                <a:cubicBezTo>
                  <a:pt x="183" y="408"/>
                  <a:pt x="204" y="403"/>
                  <a:pt x="218" y="392"/>
                </a:cubicBezTo>
                <a:cubicBezTo>
                  <a:pt x="233" y="381"/>
                  <a:pt x="240" y="364"/>
                  <a:pt x="240" y="341"/>
                </a:cubicBezTo>
                <a:cubicBezTo>
                  <a:pt x="240" y="318"/>
                  <a:pt x="232" y="300"/>
                  <a:pt x="215" y="287"/>
                </a:cubicBezTo>
                <a:cubicBezTo>
                  <a:pt x="198" y="275"/>
                  <a:pt x="173" y="268"/>
                  <a:pt x="139" y="268"/>
                </a:cubicBezTo>
                <a:cubicBezTo>
                  <a:pt x="120" y="268"/>
                  <a:pt x="120" y="268"/>
                  <a:pt x="120" y="268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41" y="200"/>
                  <a:pt x="141" y="200"/>
                  <a:pt x="141" y="200"/>
                </a:cubicBezTo>
                <a:cubicBezTo>
                  <a:pt x="169" y="200"/>
                  <a:pt x="191" y="194"/>
                  <a:pt x="206" y="182"/>
                </a:cubicBezTo>
                <a:cubicBezTo>
                  <a:pt x="221" y="169"/>
                  <a:pt x="229" y="153"/>
                  <a:pt x="229" y="134"/>
                </a:cubicBezTo>
                <a:cubicBezTo>
                  <a:pt x="229" y="115"/>
                  <a:pt x="223" y="102"/>
                  <a:pt x="210" y="92"/>
                </a:cubicBezTo>
                <a:cubicBezTo>
                  <a:pt x="197" y="83"/>
                  <a:pt x="181" y="79"/>
                  <a:pt x="161" y="79"/>
                </a:cubicBezTo>
                <a:cubicBezTo>
                  <a:pt x="140" y="79"/>
                  <a:pt x="121" y="84"/>
                  <a:pt x="105" y="93"/>
                </a:cubicBezTo>
                <a:cubicBezTo>
                  <a:pt x="88" y="103"/>
                  <a:pt x="75" y="116"/>
                  <a:pt x="64" y="133"/>
                </a:cubicBezTo>
                <a:cubicBezTo>
                  <a:pt x="7" y="69"/>
                  <a:pt x="7" y="69"/>
                  <a:pt x="7" y="69"/>
                </a:cubicBezTo>
                <a:cubicBezTo>
                  <a:pt x="14" y="59"/>
                  <a:pt x="23" y="50"/>
                  <a:pt x="34" y="41"/>
                </a:cubicBezTo>
                <a:cubicBezTo>
                  <a:pt x="46" y="33"/>
                  <a:pt x="58" y="26"/>
                  <a:pt x="73" y="20"/>
                </a:cubicBezTo>
                <a:cubicBezTo>
                  <a:pt x="87" y="13"/>
                  <a:pt x="102" y="9"/>
                  <a:pt x="119" y="5"/>
                </a:cubicBezTo>
                <a:cubicBezTo>
                  <a:pt x="136" y="2"/>
                  <a:pt x="153" y="0"/>
                  <a:pt x="171" y="0"/>
                </a:cubicBezTo>
                <a:cubicBezTo>
                  <a:pt x="194" y="0"/>
                  <a:pt x="215" y="3"/>
                  <a:pt x="234" y="9"/>
                </a:cubicBezTo>
                <a:cubicBezTo>
                  <a:pt x="253" y="15"/>
                  <a:pt x="269" y="23"/>
                  <a:pt x="283" y="33"/>
                </a:cubicBezTo>
                <a:cubicBezTo>
                  <a:pt x="297" y="44"/>
                  <a:pt x="307" y="56"/>
                  <a:pt x="315" y="71"/>
                </a:cubicBezTo>
                <a:cubicBezTo>
                  <a:pt x="322" y="86"/>
                  <a:pt x="326" y="102"/>
                  <a:pt x="326" y="120"/>
                </a:cubicBezTo>
                <a:cubicBezTo>
                  <a:pt x="326" y="134"/>
                  <a:pt x="324" y="147"/>
                  <a:pt x="320" y="159"/>
                </a:cubicBezTo>
                <a:cubicBezTo>
                  <a:pt x="316" y="171"/>
                  <a:pt x="310" y="182"/>
                  <a:pt x="302" y="192"/>
                </a:cubicBezTo>
                <a:cubicBezTo>
                  <a:pt x="295" y="202"/>
                  <a:pt x="285" y="211"/>
                  <a:pt x="275" y="217"/>
                </a:cubicBezTo>
                <a:cubicBezTo>
                  <a:pt x="264" y="224"/>
                  <a:pt x="253" y="229"/>
                  <a:pt x="240" y="23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6583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1633-9947-9D8C-3D61-CACEDB1B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5FE92-09F1-1EB2-C253-6464D92F7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exposition asymétrique </a:t>
            </a:r>
            <a:br>
              <a:rPr lang="fr-FR" dirty="0"/>
            </a:br>
            <a:r>
              <a:rPr lang="fr-FR" dirty="0"/>
              <a:t>aux marchés extérieurs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55AD2C-769D-747F-014D-D9FA4DD20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50FD91-861F-4ADF-58D8-98D2EBDC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84B17-9CC5-316C-5F2A-906187C1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909E52-47F0-BE24-105D-9776B991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19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375DFF0-DB48-EB8B-4D81-859A7A334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sz="4400" dirty="0"/>
              <a:t>.1</a:t>
            </a:r>
          </a:p>
        </p:txBody>
      </p:sp>
    </p:spTree>
    <p:extLst>
      <p:ext uri="{BB962C8B-B14F-4D97-AF65-F5344CB8AC3E}">
        <p14:creationId xmlns:p14="http://schemas.microsoft.com/office/powerpoint/2010/main" val="371064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4EF0C-B3FA-D4B7-C378-6855B1B5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481521"/>
            <a:ext cx="9644769" cy="1046440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200" b="1" cap="small" dirty="0">
                <a:solidFill>
                  <a:schemeClr val="accent4"/>
                </a:solidFill>
              </a:rPr>
              <a:t>La Lorraine et la Grande Région face à la nouvelle division internationale du travail</a:t>
            </a:r>
            <a:br>
              <a:rPr lang="fr-FR" sz="2200" b="1" cap="small" dirty="0"/>
            </a:br>
            <a:r>
              <a:rPr lang="fr-FR" sz="2800" dirty="0"/>
              <a:t>Souveraineté industrielle et chaînes de valeurs transfrontalières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424B1-E5E3-CAF1-A429-950A7C92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68D25-20E8-F310-DC07-C2886DFB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5F4EB8-B13A-EF07-FABA-A5193D5B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099121E-4EF0-6A6E-F123-4FA9834683D4}"/>
              </a:ext>
            </a:extLst>
          </p:cNvPr>
          <p:cNvGrpSpPr/>
          <p:nvPr/>
        </p:nvGrpSpPr>
        <p:grpSpPr>
          <a:xfrm>
            <a:off x="715479" y="1974064"/>
            <a:ext cx="3635573" cy="1058127"/>
            <a:chOff x="838200" y="2521580"/>
            <a:chExt cx="3635573" cy="105812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469089E-D400-7E57-D913-BEF00A06F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2529031"/>
              <a:ext cx="786220" cy="1050676"/>
            </a:xfrm>
            <a:custGeom>
              <a:avLst/>
              <a:gdLst>
                <a:gd name="T0" fmla="*/ 366 w 366"/>
                <a:gd name="T1" fmla="*/ 387 h 491"/>
                <a:gd name="T2" fmla="*/ 366 w 366"/>
                <a:gd name="T3" fmla="*/ 491 h 491"/>
                <a:gd name="T4" fmla="*/ 17 w 366"/>
                <a:gd name="T5" fmla="*/ 491 h 491"/>
                <a:gd name="T6" fmla="*/ 17 w 366"/>
                <a:gd name="T7" fmla="*/ 387 h 491"/>
                <a:gd name="T8" fmla="*/ 139 w 366"/>
                <a:gd name="T9" fmla="*/ 387 h 491"/>
                <a:gd name="T10" fmla="*/ 139 w 366"/>
                <a:gd name="T11" fmla="*/ 127 h 491"/>
                <a:gd name="T12" fmla="*/ 115 w 366"/>
                <a:gd name="T13" fmla="*/ 148 h 491"/>
                <a:gd name="T14" fmla="*/ 78 w 366"/>
                <a:gd name="T15" fmla="*/ 168 h 491"/>
                <a:gd name="T16" fmla="*/ 37 w 366"/>
                <a:gd name="T17" fmla="*/ 183 h 491"/>
                <a:gd name="T18" fmla="*/ 0 w 366"/>
                <a:gd name="T19" fmla="*/ 189 h 491"/>
                <a:gd name="T20" fmla="*/ 0 w 366"/>
                <a:gd name="T21" fmla="*/ 82 h 491"/>
                <a:gd name="T22" fmla="*/ 38 w 366"/>
                <a:gd name="T23" fmla="*/ 72 h 491"/>
                <a:gd name="T24" fmla="*/ 81 w 366"/>
                <a:gd name="T25" fmla="*/ 49 h 491"/>
                <a:gd name="T26" fmla="*/ 119 w 366"/>
                <a:gd name="T27" fmla="*/ 21 h 491"/>
                <a:gd name="T28" fmla="*/ 139 w 366"/>
                <a:gd name="T29" fmla="*/ 0 h 491"/>
                <a:gd name="T30" fmla="*/ 257 w 366"/>
                <a:gd name="T31" fmla="*/ 0 h 491"/>
                <a:gd name="T32" fmla="*/ 257 w 366"/>
                <a:gd name="T33" fmla="*/ 387 h 491"/>
                <a:gd name="T34" fmla="*/ 366 w 366"/>
                <a:gd name="T35" fmla="*/ 38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491">
                  <a:moveTo>
                    <a:pt x="366" y="387"/>
                  </a:moveTo>
                  <a:cubicBezTo>
                    <a:pt x="366" y="491"/>
                    <a:pt x="366" y="491"/>
                    <a:pt x="366" y="491"/>
                  </a:cubicBezTo>
                  <a:cubicBezTo>
                    <a:pt x="17" y="491"/>
                    <a:pt x="17" y="491"/>
                    <a:pt x="17" y="491"/>
                  </a:cubicBezTo>
                  <a:cubicBezTo>
                    <a:pt x="17" y="387"/>
                    <a:pt x="17" y="387"/>
                    <a:pt x="17" y="387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4" y="134"/>
                    <a:pt x="126" y="141"/>
                    <a:pt x="115" y="148"/>
                  </a:cubicBezTo>
                  <a:cubicBezTo>
                    <a:pt x="103" y="155"/>
                    <a:pt x="91" y="162"/>
                    <a:pt x="78" y="168"/>
                  </a:cubicBezTo>
                  <a:cubicBezTo>
                    <a:pt x="65" y="174"/>
                    <a:pt x="51" y="179"/>
                    <a:pt x="37" y="183"/>
                  </a:cubicBezTo>
                  <a:cubicBezTo>
                    <a:pt x="23" y="187"/>
                    <a:pt x="11" y="189"/>
                    <a:pt x="0" y="1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0" y="82"/>
                    <a:pt x="23" y="79"/>
                    <a:pt x="38" y="72"/>
                  </a:cubicBezTo>
                  <a:cubicBezTo>
                    <a:pt x="53" y="66"/>
                    <a:pt x="67" y="58"/>
                    <a:pt x="81" y="49"/>
                  </a:cubicBezTo>
                  <a:cubicBezTo>
                    <a:pt x="96" y="39"/>
                    <a:pt x="108" y="30"/>
                    <a:pt x="119" y="21"/>
                  </a:cubicBezTo>
                  <a:cubicBezTo>
                    <a:pt x="129" y="13"/>
                    <a:pt x="136" y="6"/>
                    <a:pt x="139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387"/>
                    <a:pt x="257" y="387"/>
                    <a:pt x="257" y="387"/>
                  </a:cubicBezTo>
                  <a:lnTo>
                    <a:pt x="366" y="3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BF75C53B-3284-B81B-45CF-89355FA77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204" y="2529031"/>
              <a:ext cx="3037569" cy="1050676"/>
            </a:xfrm>
            <a:custGeom>
              <a:avLst/>
              <a:gdLst>
                <a:gd name="connsiteX0" fmla="*/ 0 w 2875559"/>
                <a:gd name="connsiteY0" fmla="*/ 0 h 1050676"/>
                <a:gd name="connsiteX1" fmla="*/ 515348 w 2875559"/>
                <a:gd name="connsiteY1" fmla="*/ 0 h 1050676"/>
                <a:gd name="connsiteX2" fmla="*/ 633446 w 2875559"/>
                <a:gd name="connsiteY2" fmla="*/ 0 h 1050676"/>
                <a:gd name="connsiteX3" fmla="*/ 666428 w 2875559"/>
                <a:gd name="connsiteY3" fmla="*/ 0 h 1050676"/>
                <a:gd name="connsiteX4" fmla="*/ 685929 w 2875559"/>
                <a:gd name="connsiteY4" fmla="*/ 0 h 1050676"/>
                <a:gd name="connsiteX5" fmla="*/ 744761 w 2875559"/>
                <a:gd name="connsiteY5" fmla="*/ 0 h 1050676"/>
                <a:gd name="connsiteX6" fmla="*/ 810211 w 2875559"/>
                <a:gd name="connsiteY6" fmla="*/ 0 h 1050676"/>
                <a:gd name="connsiteX7" fmla="*/ 890522 w 2875559"/>
                <a:gd name="connsiteY7" fmla="*/ 0 h 1050676"/>
                <a:gd name="connsiteX8" fmla="*/ 897305 w 2875559"/>
                <a:gd name="connsiteY8" fmla="*/ 0 h 1050676"/>
                <a:gd name="connsiteX9" fmla="*/ 1009135 w 2875559"/>
                <a:gd name="connsiteY9" fmla="*/ 0 h 1050676"/>
                <a:gd name="connsiteX10" fmla="*/ 1132221 w 2875559"/>
                <a:gd name="connsiteY10" fmla="*/ 0 h 1050676"/>
                <a:gd name="connsiteX11" fmla="*/ 1148795 w 2875559"/>
                <a:gd name="connsiteY11" fmla="*/ 0 h 1050676"/>
                <a:gd name="connsiteX12" fmla="*/ 1319375 w 2875559"/>
                <a:gd name="connsiteY12" fmla="*/ 0 h 1050676"/>
                <a:gd name="connsiteX13" fmla="*/ 1414116 w 2875559"/>
                <a:gd name="connsiteY13" fmla="*/ 0 h 1050676"/>
                <a:gd name="connsiteX14" fmla="*/ 1523968 w 2875559"/>
                <a:gd name="connsiteY14" fmla="*/ 0 h 1050676"/>
                <a:gd name="connsiteX15" fmla="*/ 1739301 w 2875559"/>
                <a:gd name="connsiteY15" fmla="*/ 0 h 1050676"/>
                <a:gd name="connsiteX16" fmla="*/ 1765667 w 2875559"/>
                <a:gd name="connsiteY16" fmla="*/ 0 h 1050676"/>
                <a:gd name="connsiteX17" fmla="*/ 2047562 w 2875559"/>
                <a:gd name="connsiteY17" fmla="*/ 0 h 1050676"/>
                <a:gd name="connsiteX18" fmla="*/ 2110867 w 2875559"/>
                <a:gd name="connsiteY18" fmla="*/ 0 h 1050676"/>
                <a:gd name="connsiteX19" fmla="*/ 2372747 w 2875559"/>
                <a:gd name="connsiteY19" fmla="*/ 0 h 1050676"/>
                <a:gd name="connsiteX20" fmla="*/ 2744313 w 2875559"/>
                <a:gd name="connsiteY20" fmla="*/ 0 h 1050676"/>
                <a:gd name="connsiteX21" fmla="*/ 2875559 w 2875559"/>
                <a:gd name="connsiteY21" fmla="*/ 128392 h 1050676"/>
                <a:gd name="connsiteX22" fmla="*/ 2875559 w 2875559"/>
                <a:gd name="connsiteY22" fmla="*/ 922284 h 1050676"/>
                <a:gd name="connsiteX23" fmla="*/ 2744313 w 2875559"/>
                <a:gd name="connsiteY23" fmla="*/ 1050676 h 1050676"/>
                <a:gd name="connsiteX24" fmla="*/ 2135863 w 2875559"/>
                <a:gd name="connsiteY24" fmla="*/ 1050676 h 1050676"/>
                <a:gd name="connsiteX25" fmla="*/ 2110867 w 2875559"/>
                <a:gd name="connsiteY25" fmla="*/ 1050676 h 1050676"/>
                <a:gd name="connsiteX26" fmla="*/ 2107210 w 2875559"/>
                <a:gd name="connsiteY26" fmla="*/ 1050676 h 1050676"/>
                <a:gd name="connsiteX27" fmla="*/ 2081610 w 2875559"/>
                <a:gd name="connsiteY27" fmla="*/ 1050676 h 1050676"/>
                <a:gd name="connsiteX28" fmla="*/ 2012125 w 2875559"/>
                <a:gd name="connsiteY28" fmla="*/ 1050676 h 1050676"/>
                <a:gd name="connsiteX29" fmla="*/ 1954379 w 2875559"/>
                <a:gd name="connsiteY29" fmla="*/ 1050676 h 1050676"/>
                <a:gd name="connsiteX30" fmla="*/ 1954069 w 2875559"/>
                <a:gd name="connsiteY30" fmla="*/ 1050676 h 1050676"/>
                <a:gd name="connsiteX31" fmla="*/ 1876813 w 2875559"/>
                <a:gd name="connsiteY31" fmla="*/ 1050676 h 1050676"/>
                <a:gd name="connsiteX32" fmla="*/ 1777613 w 2875559"/>
                <a:gd name="connsiteY32" fmla="*/ 1050676 h 1050676"/>
                <a:gd name="connsiteX33" fmla="*/ 1739981 w 2875559"/>
                <a:gd name="connsiteY33" fmla="*/ 1050676 h 1050676"/>
                <a:gd name="connsiteX34" fmla="*/ 1653729 w 2875559"/>
                <a:gd name="connsiteY34" fmla="*/ 1050676 h 1050676"/>
                <a:gd name="connsiteX35" fmla="*/ 1502416 w 2875559"/>
                <a:gd name="connsiteY35" fmla="*/ 1050676 h 1050676"/>
                <a:gd name="connsiteX36" fmla="*/ 1489926 w 2875559"/>
                <a:gd name="connsiteY36" fmla="*/ 1050676 h 1050676"/>
                <a:gd name="connsiteX37" fmla="*/ 1320933 w 2875559"/>
                <a:gd name="connsiteY37" fmla="*/ 1050676 h 1050676"/>
                <a:gd name="connsiteX38" fmla="*/ 1201472 w 2875559"/>
                <a:gd name="connsiteY38" fmla="*/ 1050676 h 1050676"/>
                <a:gd name="connsiteX39" fmla="*/ 1106535 w 2875559"/>
                <a:gd name="connsiteY39" fmla="*/ 1050676 h 1050676"/>
                <a:gd name="connsiteX40" fmla="*/ 871876 w 2875559"/>
                <a:gd name="connsiteY40" fmla="*/ 1050676 h 1050676"/>
                <a:gd name="connsiteX41" fmla="*/ 856480 w 2875559"/>
                <a:gd name="connsiteY41" fmla="*/ 1050676 h 1050676"/>
                <a:gd name="connsiteX42" fmla="*/ 238429 w 2875559"/>
                <a:gd name="connsiteY42" fmla="*/ 1050676 h 1050676"/>
                <a:gd name="connsiteX43" fmla="*/ 238429 w 2875559"/>
                <a:gd name="connsiteY43" fmla="*/ 781053 h 1050676"/>
                <a:gd name="connsiteX44" fmla="*/ 0 w 2875559"/>
                <a:gd name="connsiteY44" fmla="*/ 781053 h 1050676"/>
                <a:gd name="connsiteX45" fmla="*/ 0 w 2875559"/>
                <a:gd name="connsiteY45" fmla="*/ 0 h 105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75559" h="1050676">
                  <a:moveTo>
                    <a:pt x="0" y="0"/>
                  </a:moveTo>
                  <a:cubicBezTo>
                    <a:pt x="0" y="0"/>
                    <a:pt x="0" y="0"/>
                    <a:pt x="515348" y="0"/>
                  </a:cubicBezTo>
                  <a:lnTo>
                    <a:pt x="633446" y="0"/>
                  </a:lnTo>
                  <a:cubicBezTo>
                    <a:pt x="633446" y="0"/>
                    <a:pt x="633446" y="0"/>
                    <a:pt x="666428" y="0"/>
                  </a:cubicBezTo>
                  <a:lnTo>
                    <a:pt x="685929" y="0"/>
                  </a:lnTo>
                  <a:lnTo>
                    <a:pt x="744761" y="0"/>
                  </a:lnTo>
                  <a:cubicBezTo>
                    <a:pt x="763314" y="0"/>
                    <a:pt x="784959" y="0"/>
                    <a:pt x="810211" y="0"/>
                  </a:cubicBezTo>
                  <a:lnTo>
                    <a:pt x="890522" y="0"/>
                  </a:lnTo>
                  <a:lnTo>
                    <a:pt x="897305" y="0"/>
                  </a:lnTo>
                  <a:cubicBezTo>
                    <a:pt x="930287" y="0"/>
                    <a:pt x="967392" y="0"/>
                    <a:pt x="1009135" y="0"/>
                  </a:cubicBezTo>
                  <a:lnTo>
                    <a:pt x="1132221" y="0"/>
                  </a:lnTo>
                  <a:lnTo>
                    <a:pt x="1148795" y="0"/>
                  </a:lnTo>
                  <a:cubicBezTo>
                    <a:pt x="1200329" y="0"/>
                    <a:pt x="1257018" y="0"/>
                    <a:pt x="1319375" y="0"/>
                  </a:cubicBezTo>
                  <a:lnTo>
                    <a:pt x="1414116" y="0"/>
                  </a:lnTo>
                  <a:lnTo>
                    <a:pt x="1523968" y="0"/>
                  </a:lnTo>
                  <a:lnTo>
                    <a:pt x="1739301" y="0"/>
                  </a:lnTo>
                  <a:lnTo>
                    <a:pt x="1765667" y="0"/>
                  </a:lnTo>
                  <a:cubicBezTo>
                    <a:pt x="1852761" y="0"/>
                    <a:pt x="1946554" y="0"/>
                    <a:pt x="2047562" y="0"/>
                  </a:cubicBezTo>
                  <a:lnTo>
                    <a:pt x="2110867" y="0"/>
                  </a:lnTo>
                  <a:lnTo>
                    <a:pt x="2372747" y="0"/>
                  </a:lnTo>
                  <a:cubicBezTo>
                    <a:pt x="2488700" y="0"/>
                    <a:pt x="2612384" y="0"/>
                    <a:pt x="2744313" y="0"/>
                  </a:cubicBezTo>
                  <a:cubicBezTo>
                    <a:pt x="2816499" y="0"/>
                    <a:pt x="2875559" y="57777"/>
                    <a:pt x="2875559" y="128392"/>
                  </a:cubicBezTo>
                  <a:cubicBezTo>
                    <a:pt x="2875559" y="128392"/>
                    <a:pt x="2875559" y="128392"/>
                    <a:pt x="2875559" y="922284"/>
                  </a:cubicBezTo>
                  <a:cubicBezTo>
                    <a:pt x="2875559" y="992900"/>
                    <a:pt x="2816499" y="1050676"/>
                    <a:pt x="2744313" y="1050676"/>
                  </a:cubicBezTo>
                  <a:cubicBezTo>
                    <a:pt x="2744313" y="1050676"/>
                    <a:pt x="2744313" y="1050676"/>
                    <a:pt x="2135863" y="1050676"/>
                  </a:cubicBezTo>
                  <a:lnTo>
                    <a:pt x="2110867" y="1050676"/>
                  </a:lnTo>
                  <a:lnTo>
                    <a:pt x="2107210" y="1050676"/>
                  </a:lnTo>
                  <a:lnTo>
                    <a:pt x="2081610" y="1050676"/>
                  </a:lnTo>
                  <a:lnTo>
                    <a:pt x="2012125" y="1050676"/>
                  </a:lnTo>
                  <a:lnTo>
                    <a:pt x="1954379" y="1050676"/>
                  </a:lnTo>
                  <a:lnTo>
                    <a:pt x="1954069" y="1050676"/>
                  </a:lnTo>
                  <a:lnTo>
                    <a:pt x="1876813" y="1050676"/>
                  </a:lnTo>
                  <a:lnTo>
                    <a:pt x="1777613" y="1050676"/>
                  </a:lnTo>
                  <a:lnTo>
                    <a:pt x="1739981" y="1050676"/>
                  </a:lnTo>
                  <a:lnTo>
                    <a:pt x="1653729" y="1050676"/>
                  </a:lnTo>
                  <a:lnTo>
                    <a:pt x="1502416" y="1050676"/>
                  </a:lnTo>
                  <a:lnTo>
                    <a:pt x="1489926" y="1050676"/>
                  </a:lnTo>
                  <a:lnTo>
                    <a:pt x="1320933" y="1050676"/>
                  </a:lnTo>
                  <a:lnTo>
                    <a:pt x="1201472" y="1050676"/>
                  </a:lnTo>
                  <a:lnTo>
                    <a:pt x="1106535" y="1050676"/>
                  </a:lnTo>
                  <a:lnTo>
                    <a:pt x="871876" y="1050676"/>
                  </a:lnTo>
                  <a:lnTo>
                    <a:pt x="856480" y="1050676"/>
                  </a:lnTo>
                  <a:cubicBezTo>
                    <a:pt x="677282" y="1050676"/>
                    <a:pt x="472484" y="1050676"/>
                    <a:pt x="238429" y="1050676"/>
                  </a:cubicBezTo>
                  <a:cubicBezTo>
                    <a:pt x="238429" y="1050676"/>
                    <a:pt x="238429" y="1050676"/>
                    <a:pt x="238429" y="781053"/>
                  </a:cubicBezTo>
                  <a:cubicBezTo>
                    <a:pt x="238429" y="781053"/>
                    <a:pt x="238429" y="781053"/>
                    <a:pt x="0" y="781053"/>
                  </a:cubicBezTo>
                  <a:cubicBezTo>
                    <a:pt x="0" y="781053"/>
                    <a:pt x="0" y="78105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2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43BE8065-4B11-E462-36F6-9B4A5BB81263}"/>
                </a:ext>
              </a:extLst>
            </p:cNvPr>
            <p:cNvSpPr txBox="1"/>
            <p:nvPr/>
          </p:nvSpPr>
          <p:spPr>
            <a:xfrm>
              <a:off x="1829532" y="2521580"/>
              <a:ext cx="264424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fr-FR" sz="2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La nouvelle division internationale du travail</a:t>
              </a:r>
            </a:p>
            <a:p>
              <a:pPr lvl="0">
                <a:defRPr/>
              </a:pPr>
              <a:r>
                <a:rPr lang="fr-FR" sz="16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Ruptures et défis</a:t>
              </a:r>
              <a:endParaRPr lang="en-US" sz="16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045442-EF73-7E64-B7E7-EE8FFDFC7A2B}"/>
              </a:ext>
            </a:extLst>
          </p:cNvPr>
          <p:cNvGrpSpPr/>
          <p:nvPr/>
        </p:nvGrpSpPr>
        <p:grpSpPr>
          <a:xfrm>
            <a:off x="3798366" y="3466607"/>
            <a:ext cx="3716911" cy="1064718"/>
            <a:chOff x="5360932" y="2529031"/>
            <a:chExt cx="3716911" cy="1064718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9FF2B3F-D99E-1013-58BC-11AF000DA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32" y="2529031"/>
              <a:ext cx="874373" cy="1053058"/>
            </a:xfrm>
            <a:custGeom>
              <a:avLst/>
              <a:gdLst>
                <a:gd name="T0" fmla="*/ 151 w 407"/>
                <a:gd name="T1" fmla="*/ 389 h 491"/>
                <a:gd name="T2" fmla="*/ 175 w 407"/>
                <a:gd name="T3" fmla="*/ 361 h 491"/>
                <a:gd name="T4" fmla="*/ 210 w 407"/>
                <a:gd name="T5" fmla="*/ 334 h 491"/>
                <a:gd name="T6" fmla="*/ 249 w 407"/>
                <a:gd name="T7" fmla="*/ 310 h 491"/>
                <a:gd name="T8" fmla="*/ 283 w 407"/>
                <a:gd name="T9" fmla="*/ 291 h 491"/>
                <a:gd name="T10" fmla="*/ 322 w 407"/>
                <a:gd name="T11" fmla="*/ 268 h 491"/>
                <a:gd name="T12" fmla="*/ 358 w 407"/>
                <a:gd name="T13" fmla="*/ 237 h 491"/>
                <a:gd name="T14" fmla="*/ 386 w 407"/>
                <a:gd name="T15" fmla="*/ 196 h 491"/>
                <a:gd name="T16" fmla="*/ 397 w 407"/>
                <a:gd name="T17" fmla="*/ 144 h 491"/>
                <a:gd name="T18" fmla="*/ 385 w 407"/>
                <a:gd name="T19" fmla="*/ 86 h 491"/>
                <a:gd name="T20" fmla="*/ 350 w 407"/>
                <a:gd name="T21" fmla="*/ 40 h 491"/>
                <a:gd name="T22" fmla="*/ 293 w 407"/>
                <a:gd name="T23" fmla="*/ 11 h 491"/>
                <a:gd name="T24" fmla="*/ 216 w 407"/>
                <a:gd name="T25" fmla="*/ 0 h 491"/>
                <a:gd name="T26" fmla="*/ 193 w 407"/>
                <a:gd name="T27" fmla="*/ 1 h 491"/>
                <a:gd name="T28" fmla="*/ 144 w 407"/>
                <a:gd name="T29" fmla="*/ 8 h 491"/>
                <a:gd name="T30" fmla="*/ 84 w 407"/>
                <a:gd name="T31" fmla="*/ 29 h 491"/>
                <a:gd name="T32" fmla="*/ 36 w 407"/>
                <a:gd name="T33" fmla="*/ 55 h 491"/>
                <a:gd name="T34" fmla="*/ 5 w 407"/>
                <a:gd name="T35" fmla="*/ 81 h 491"/>
                <a:gd name="T36" fmla="*/ 77 w 407"/>
                <a:gd name="T37" fmla="*/ 164 h 491"/>
                <a:gd name="T38" fmla="*/ 100 w 407"/>
                <a:gd name="T39" fmla="*/ 140 h 491"/>
                <a:gd name="T40" fmla="*/ 127 w 407"/>
                <a:gd name="T41" fmla="*/ 119 h 491"/>
                <a:gd name="T42" fmla="*/ 143 w 407"/>
                <a:gd name="T43" fmla="*/ 111 h 491"/>
                <a:gd name="T44" fmla="*/ 158 w 407"/>
                <a:gd name="T45" fmla="*/ 105 h 491"/>
                <a:gd name="T46" fmla="*/ 196 w 407"/>
                <a:gd name="T47" fmla="*/ 99 h 491"/>
                <a:gd name="T48" fmla="*/ 254 w 407"/>
                <a:gd name="T49" fmla="*/ 117 h 491"/>
                <a:gd name="T50" fmla="*/ 274 w 407"/>
                <a:gd name="T51" fmla="*/ 161 h 491"/>
                <a:gd name="T52" fmla="*/ 265 w 407"/>
                <a:gd name="T53" fmla="*/ 189 h 491"/>
                <a:gd name="T54" fmla="*/ 238 w 407"/>
                <a:gd name="T55" fmla="*/ 213 h 491"/>
                <a:gd name="T56" fmla="*/ 193 w 407"/>
                <a:gd name="T57" fmla="*/ 239 h 491"/>
                <a:gd name="T58" fmla="*/ 143 w 407"/>
                <a:gd name="T59" fmla="*/ 266 h 491"/>
                <a:gd name="T60" fmla="*/ 132 w 407"/>
                <a:gd name="T61" fmla="*/ 271 h 491"/>
                <a:gd name="T62" fmla="*/ 67 w 407"/>
                <a:gd name="T63" fmla="*/ 316 h 491"/>
                <a:gd name="T64" fmla="*/ 26 w 407"/>
                <a:gd name="T65" fmla="*/ 365 h 491"/>
                <a:gd name="T66" fmla="*/ 6 w 407"/>
                <a:gd name="T67" fmla="*/ 422 h 491"/>
                <a:gd name="T68" fmla="*/ 0 w 407"/>
                <a:gd name="T69" fmla="*/ 491 h 491"/>
                <a:gd name="T70" fmla="*/ 203 w 407"/>
                <a:gd name="T71" fmla="*/ 491 h 491"/>
                <a:gd name="T72" fmla="*/ 407 w 407"/>
                <a:gd name="T73" fmla="*/ 491 h 491"/>
                <a:gd name="T74" fmla="*/ 407 w 407"/>
                <a:gd name="T75" fmla="*/ 389 h 491"/>
                <a:gd name="T76" fmla="*/ 151 w 407"/>
                <a:gd name="T77" fmla="*/ 38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7" h="491">
                  <a:moveTo>
                    <a:pt x="151" y="389"/>
                  </a:moveTo>
                  <a:cubicBezTo>
                    <a:pt x="156" y="380"/>
                    <a:pt x="165" y="371"/>
                    <a:pt x="175" y="361"/>
                  </a:cubicBezTo>
                  <a:cubicBezTo>
                    <a:pt x="186" y="352"/>
                    <a:pt x="198" y="343"/>
                    <a:pt x="210" y="334"/>
                  </a:cubicBezTo>
                  <a:cubicBezTo>
                    <a:pt x="223" y="326"/>
                    <a:pt x="236" y="317"/>
                    <a:pt x="249" y="310"/>
                  </a:cubicBezTo>
                  <a:cubicBezTo>
                    <a:pt x="262" y="303"/>
                    <a:pt x="273" y="296"/>
                    <a:pt x="283" y="291"/>
                  </a:cubicBezTo>
                  <a:cubicBezTo>
                    <a:pt x="296" y="284"/>
                    <a:pt x="308" y="276"/>
                    <a:pt x="322" y="268"/>
                  </a:cubicBezTo>
                  <a:cubicBezTo>
                    <a:pt x="335" y="259"/>
                    <a:pt x="347" y="249"/>
                    <a:pt x="358" y="237"/>
                  </a:cubicBezTo>
                  <a:cubicBezTo>
                    <a:pt x="370" y="225"/>
                    <a:pt x="379" y="211"/>
                    <a:pt x="386" y="196"/>
                  </a:cubicBezTo>
                  <a:cubicBezTo>
                    <a:pt x="394" y="181"/>
                    <a:pt x="397" y="164"/>
                    <a:pt x="397" y="144"/>
                  </a:cubicBezTo>
                  <a:cubicBezTo>
                    <a:pt x="397" y="123"/>
                    <a:pt x="393" y="104"/>
                    <a:pt x="385" y="86"/>
                  </a:cubicBezTo>
                  <a:cubicBezTo>
                    <a:pt x="377" y="68"/>
                    <a:pt x="365" y="53"/>
                    <a:pt x="350" y="40"/>
                  </a:cubicBezTo>
                  <a:cubicBezTo>
                    <a:pt x="334" y="28"/>
                    <a:pt x="315" y="18"/>
                    <a:pt x="293" y="11"/>
                  </a:cubicBezTo>
                  <a:cubicBezTo>
                    <a:pt x="270" y="4"/>
                    <a:pt x="244" y="0"/>
                    <a:pt x="216" y="0"/>
                  </a:cubicBezTo>
                  <a:cubicBezTo>
                    <a:pt x="208" y="0"/>
                    <a:pt x="200" y="1"/>
                    <a:pt x="193" y="1"/>
                  </a:cubicBezTo>
                  <a:cubicBezTo>
                    <a:pt x="176" y="2"/>
                    <a:pt x="160" y="5"/>
                    <a:pt x="144" y="8"/>
                  </a:cubicBezTo>
                  <a:cubicBezTo>
                    <a:pt x="122" y="14"/>
                    <a:pt x="102" y="20"/>
                    <a:pt x="84" y="29"/>
                  </a:cubicBezTo>
                  <a:cubicBezTo>
                    <a:pt x="65" y="37"/>
                    <a:pt x="49" y="45"/>
                    <a:pt x="36" y="55"/>
                  </a:cubicBezTo>
                  <a:cubicBezTo>
                    <a:pt x="22" y="64"/>
                    <a:pt x="12" y="73"/>
                    <a:pt x="5" y="81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4" y="156"/>
                    <a:pt x="92" y="148"/>
                    <a:pt x="100" y="140"/>
                  </a:cubicBezTo>
                  <a:cubicBezTo>
                    <a:pt x="108" y="132"/>
                    <a:pt x="117" y="126"/>
                    <a:pt x="127" y="119"/>
                  </a:cubicBezTo>
                  <a:cubicBezTo>
                    <a:pt x="132" y="116"/>
                    <a:pt x="137" y="113"/>
                    <a:pt x="143" y="111"/>
                  </a:cubicBezTo>
                  <a:cubicBezTo>
                    <a:pt x="148" y="108"/>
                    <a:pt x="153" y="106"/>
                    <a:pt x="158" y="105"/>
                  </a:cubicBezTo>
                  <a:cubicBezTo>
                    <a:pt x="170" y="101"/>
                    <a:pt x="182" y="99"/>
                    <a:pt x="196" y="99"/>
                  </a:cubicBezTo>
                  <a:cubicBezTo>
                    <a:pt x="221" y="99"/>
                    <a:pt x="240" y="105"/>
                    <a:pt x="254" y="117"/>
                  </a:cubicBezTo>
                  <a:cubicBezTo>
                    <a:pt x="267" y="129"/>
                    <a:pt x="274" y="144"/>
                    <a:pt x="274" y="161"/>
                  </a:cubicBezTo>
                  <a:cubicBezTo>
                    <a:pt x="274" y="171"/>
                    <a:pt x="271" y="181"/>
                    <a:pt x="265" y="189"/>
                  </a:cubicBezTo>
                  <a:cubicBezTo>
                    <a:pt x="259" y="197"/>
                    <a:pt x="250" y="205"/>
                    <a:pt x="238" y="213"/>
                  </a:cubicBezTo>
                  <a:cubicBezTo>
                    <a:pt x="226" y="221"/>
                    <a:pt x="211" y="230"/>
                    <a:pt x="193" y="239"/>
                  </a:cubicBezTo>
                  <a:cubicBezTo>
                    <a:pt x="178" y="247"/>
                    <a:pt x="161" y="256"/>
                    <a:pt x="143" y="266"/>
                  </a:cubicBezTo>
                  <a:cubicBezTo>
                    <a:pt x="139" y="268"/>
                    <a:pt x="136" y="269"/>
                    <a:pt x="132" y="271"/>
                  </a:cubicBezTo>
                  <a:cubicBezTo>
                    <a:pt x="106" y="286"/>
                    <a:pt x="84" y="301"/>
                    <a:pt x="67" y="316"/>
                  </a:cubicBezTo>
                  <a:cubicBezTo>
                    <a:pt x="50" y="331"/>
                    <a:pt x="36" y="348"/>
                    <a:pt x="26" y="365"/>
                  </a:cubicBezTo>
                  <a:cubicBezTo>
                    <a:pt x="16" y="382"/>
                    <a:pt x="9" y="401"/>
                    <a:pt x="6" y="422"/>
                  </a:cubicBezTo>
                  <a:cubicBezTo>
                    <a:pt x="2" y="443"/>
                    <a:pt x="0" y="466"/>
                    <a:pt x="0" y="491"/>
                  </a:cubicBezTo>
                  <a:cubicBezTo>
                    <a:pt x="203" y="491"/>
                    <a:pt x="203" y="491"/>
                    <a:pt x="203" y="491"/>
                  </a:cubicBezTo>
                  <a:cubicBezTo>
                    <a:pt x="407" y="491"/>
                    <a:pt x="407" y="491"/>
                    <a:pt x="407" y="491"/>
                  </a:cubicBezTo>
                  <a:cubicBezTo>
                    <a:pt x="407" y="389"/>
                    <a:pt x="407" y="389"/>
                    <a:pt x="407" y="389"/>
                  </a:cubicBezTo>
                  <a:lnTo>
                    <a:pt x="151" y="3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475E1039-9975-BC4A-D610-21C1A959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926" y="2529031"/>
              <a:ext cx="3205929" cy="1053058"/>
            </a:xfrm>
            <a:custGeom>
              <a:avLst/>
              <a:gdLst>
                <a:gd name="connsiteX0" fmla="*/ 245670 w 3037569"/>
                <a:gd name="connsiteY0" fmla="*/ 0 h 1053058"/>
                <a:gd name="connsiteX1" fmla="*/ 441641 w 3037569"/>
                <a:gd name="connsiteY1" fmla="*/ 0 h 1053058"/>
                <a:gd name="connsiteX2" fmla="*/ 490561 w 3037569"/>
                <a:gd name="connsiteY2" fmla="*/ 0 h 1053058"/>
                <a:gd name="connsiteX3" fmla="*/ 528308 w 3037569"/>
                <a:gd name="connsiteY3" fmla="*/ 0 h 1053058"/>
                <a:gd name="connsiteX4" fmla="*/ 538198 w 3037569"/>
                <a:gd name="connsiteY4" fmla="*/ 0 h 1053058"/>
                <a:gd name="connsiteX5" fmla="*/ 617958 w 3037569"/>
                <a:gd name="connsiteY5" fmla="*/ 0 h 1053058"/>
                <a:gd name="connsiteX6" fmla="*/ 662179 w 3037569"/>
                <a:gd name="connsiteY6" fmla="*/ 0 h 1053058"/>
                <a:gd name="connsiteX7" fmla="*/ 692863 w 3037569"/>
                <a:gd name="connsiteY7" fmla="*/ 0 h 1053058"/>
                <a:gd name="connsiteX8" fmla="*/ 792540 w 3037569"/>
                <a:gd name="connsiteY8" fmla="*/ 0 h 1053058"/>
                <a:gd name="connsiteX9" fmla="*/ 817013 w 3037569"/>
                <a:gd name="connsiteY9" fmla="*/ 0 h 1053058"/>
                <a:gd name="connsiteX10" fmla="*/ 920527 w 3037569"/>
                <a:gd name="connsiteY10" fmla="*/ 0 h 1053058"/>
                <a:gd name="connsiteX11" fmla="*/ 1006127 w 3037569"/>
                <a:gd name="connsiteY11" fmla="*/ 0 h 1053058"/>
                <a:gd name="connsiteX12" fmla="*/ 1080364 w 3037569"/>
                <a:gd name="connsiteY12" fmla="*/ 0 h 1053058"/>
                <a:gd name="connsiteX13" fmla="*/ 1232950 w 3037569"/>
                <a:gd name="connsiteY13" fmla="*/ 0 h 1053058"/>
                <a:gd name="connsiteX14" fmla="*/ 1275588 w 3037569"/>
                <a:gd name="connsiteY14" fmla="*/ 0 h 1053058"/>
                <a:gd name="connsiteX15" fmla="*/ 1500910 w 3037569"/>
                <a:gd name="connsiteY15" fmla="*/ 0 h 1053058"/>
                <a:gd name="connsiteX16" fmla="*/ 1509740 w 3037569"/>
                <a:gd name="connsiteY16" fmla="*/ 0 h 1053058"/>
                <a:gd name="connsiteX17" fmla="*/ 1786357 w 3037569"/>
                <a:gd name="connsiteY17" fmla="*/ 0 h 1053058"/>
                <a:gd name="connsiteX18" fmla="*/ 1813434 w 3037569"/>
                <a:gd name="connsiteY18" fmla="*/ 0 h 1053058"/>
                <a:gd name="connsiteX19" fmla="*/ 2108980 w 3037569"/>
                <a:gd name="connsiteY19" fmla="*/ 0 h 1053058"/>
                <a:gd name="connsiteX20" fmla="*/ 2173951 w 3037569"/>
                <a:gd name="connsiteY20" fmla="*/ 0 h 1053058"/>
                <a:gd name="connsiteX21" fmla="*/ 2481145 w 3037569"/>
                <a:gd name="connsiteY21" fmla="*/ 0 h 1053058"/>
                <a:gd name="connsiteX22" fmla="*/ 2585889 w 3037569"/>
                <a:gd name="connsiteY22" fmla="*/ 0 h 1053058"/>
                <a:gd name="connsiteX23" fmla="*/ 2906393 w 3037569"/>
                <a:gd name="connsiteY23" fmla="*/ 0 h 1053058"/>
                <a:gd name="connsiteX24" fmla="*/ 3037569 w 3037569"/>
                <a:gd name="connsiteY24" fmla="*/ 128684 h 1053058"/>
                <a:gd name="connsiteX25" fmla="*/ 3037569 w 3037569"/>
                <a:gd name="connsiteY25" fmla="*/ 924375 h 1053058"/>
                <a:gd name="connsiteX26" fmla="*/ 2906393 w 3037569"/>
                <a:gd name="connsiteY26" fmla="*/ 1053058 h 1053058"/>
                <a:gd name="connsiteX27" fmla="*/ 2634202 w 3037569"/>
                <a:gd name="connsiteY27" fmla="*/ 1053058 h 1053058"/>
                <a:gd name="connsiteX28" fmla="*/ 2585889 w 3037569"/>
                <a:gd name="connsiteY28" fmla="*/ 1053058 h 1053058"/>
                <a:gd name="connsiteX29" fmla="*/ 2581769 w 3037569"/>
                <a:gd name="connsiteY29" fmla="*/ 1053058 h 1053058"/>
                <a:gd name="connsiteX30" fmla="*/ 2552930 w 3037569"/>
                <a:gd name="connsiteY30" fmla="*/ 1053058 h 1053058"/>
                <a:gd name="connsiteX31" fmla="*/ 2518840 w 3037569"/>
                <a:gd name="connsiteY31" fmla="*/ 1053058 h 1053058"/>
                <a:gd name="connsiteX32" fmla="*/ 2474653 w 3037569"/>
                <a:gd name="connsiteY32" fmla="*/ 1053058 h 1053058"/>
                <a:gd name="connsiteX33" fmla="*/ 2409250 w 3037569"/>
                <a:gd name="connsiteY33" fmla="*/ 1053058 h 1053058"/>
                <a:gd name="connsiteX34" fmla="*/ 2374770 w 3037569"/>
                <a:gd name="connsiteY34" fmla="*/ 1053058 h 1053058"/>
                <a:gd name="connsiteX35" fmla="*/ 2322218 w 3037569"/>
                <a:gd name="connsiteY35" fmla="*/ 1053058 h 1053058"/>
                <a:gd name="connsiteX36" fmla="*/ 2210466 w 3037569"/>
                <a:gd name="connsiteY36" fmla="*/ 1053058 h 1053058"/>
                <a:gd name="connsiteX37" fmla="*/ 2198802 w 3037569"/>
                <a:gd name="connsiteY37" fmla="*/ 1053058 h 1053058"/>
                <a:gd name="connsiteX38" fmla="*/ 2070905 w 3037569"/>
                <a:gd name="connsiteY38" fmla="*/ 1053058 h 1053058"/>
                <a:gd name="connsiteX39" fmla="*/ 1987748 w 3037569"/>
                <a:gd name="connsiteY39" fmla="*/ 1053058 h 1053058"/>
                <a:gd name="connsiteX40" fmla="*/ 1900446 w 3037569"/>
                <a:gd name="connsiteY40" fmla="*/ 1053058 h 1053058"/>
                <a:gd name="connsiteX41" fmla="*/ 1738417 w 3037569"/>
                <a:gd name="connsiteY41" fmla="*/ 1053058 h 1053058"/>
                <a:gd name="connsiteX42" fmla="*/ 1695997 w 3037569"/>
                <a:gd name="connsiteY42" fmla="*/ 1053058 h 1053058"/>
                <a:gd name="connsiteX43" fmla="*/ 1454470 w 3037569"/>
                <a:gd name="connsiteY43" fmla="*/ 1053058 h 1053058"/>
                <a:gd name="connsiteX44" fmla="*/ 1447619 w 3037569"/>
                <a:gd name="connsiteY44" fmla="*/ 1053058 h 1053058"/>
                <a:gd name="connsiteX45" fmla="*/ 1172774 w 3037569"/>
                <a:gd name="connsiteY45" fmla="*/ 1053058 h 1053058"/>
                <a:gd name="connsiteX46" fmla="*/ 1112165 w 3037569"/>
                <a:gd name="connsiteY46" fmla="*/ 1053058 h 1053058"/>
                <a:gd name="connsiteX47" fmla="*/ 847819 w 3037569"/>
                <a:gd name="connsiteY47" fmla="*/ 1053058 h 1053058"/>
                <a:gd name="connsiteX48" fmla="*/ 728865 w 3037569"/>
                <a:gd name="connsiteY48" fmla="*/ 1053058 h 1053058"/>
                <a:gd name="connsiteX49" fmla="*/ 476515 w 3037569"/>
                <a:gd name="connsiteY49" fmla="*/ 1053058 h 1053058"/>
                <a:gd name="connsiteX50" fmla="*/ 476515 w 3037569"/>
                <a:gd name="connsiteY50" fmla="*/ 787113 h 1053058"/>
                <a:gd name="connsiteX51" fmla="*/ 469070 w 3037569"/>
                <a:gd name="connsiteY51" fmla="*/ 787113 h 1053058"/>
                <a:gd name="connsiteX52" fmla="*/ 451387 w 3037569"/>
                <a:gd name="connsiteY52" fmla="*/ 787113 h 1053058"/>
                <a:gd name="connsiteX53" fmla="*/ 416951 w 3037569"/>
                <a:gd name="connsiteY53" fmla="*/ 787113 h 1053058"/>
                <a:gd name="connsiteX54" fmla="*/ 399322 w 3037569"/>
                <a:gd name="connsiteY54" fmla="*/ 787113 h 1053058"/>
                <a:gd name="connsiteX55" fmla="*/ 360179 w 3037569"/>
                <a:gd name="connsiteY55" fmla="*/ 787113 h 1053058"/>
                <a:gd name="connsiteX56" fmla="*/ 275486 w 3037569"/>
                <a:gd name="connsiteY56" fmla="*/ 787113 h 1053058"/>
                <a:gd name="connsiteX57" fmla="*/ 236953 w 3037569"/>
                <a:gd name="connsiteY57" fmla="*/ 787113 h 1053058"/>
                <a:gd name="connsiteX58" fmla="*/ 157287 w 3037569"/>
                <a:gd name="connsiteY58" fmla="*/ 787113 h 1053058"/>
                <a:gd name="connsiteX59" fmla="*/ 0 w 3037569"/>
                <a:gd name="connsiteY59" fmla="*/ 787113 h 1053058"/>
                <a:gd name="connsiteX60" fmla="*/ 434158 w 3037569"/>
                <a:gd name="connsiteY60" fmla="*/ 420366 h 1053058"/>
                <a:gd name="connsiteX61" fmla="*/ 457455 w 3037569"/>
                <a:gd name="connsiteY61" fmla="*/ 308840 h 1053058"/>
                <a:gd name="connsiteX62" fmla="*/ 432041 w 3037569"/>
                <a:gd name="connsiteY62" fmla="*/ 184446 h 1053058"/>
                <a:gd name="connsiteX63" fmla="*/ 245670 w 3037569"/>
                <a:gd name="connsiteY63" fmla="*/ 0 h 105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037569" h="1053058">
                  <a:moveTo>
                    <a:pt x="245670" y="0"/>
                  </a:moveTo>
                  <a:cubicBezTo>
                    <a:pt x="245670" y="0"/>
                    <a:pt x="245670" y="0"/>
                    <a:pt x="441641" y="0"/>
                  </a:cubicBezTo>
                  <a:lnTo>
                    <a:pt x="490561" y="0"/>
                  </a:lnTo>
                  <a:cubicBezTo>
                    <a:pt x="490561" y="0"/>
                    <a:pt x="490561" y="0"/>
                    <a:pt x="528308" y="0"/>
                  </a:cubicBezTo>
                  <a:lnTo>
                    <a:pt x="538198" y="0"/>
                  </a:lnTo>
                  <a:lnTo>
                    <a:pt x="617958" y="0"/>
                  </a:lnTo>
                  <a:lnTo>
                    <a:pt x="662179" y="0"/>
                  </a:lnTo>
                  <a:lnTo>
                    <a:pt x="692863" y="0"/>
                  </a:lnTo>
                  <a:cubicBezTo>
                    <a:pt x="721764" y="0"/>
                    <a:pt x="754793" y="0"/>
                    <a:pt x="792540" y="0"/>
                  </a:cubicBezTo>
                  <a:lnTo>
                    <a:pt x="817013" y="0"/>
                  </a:lnTo>
                  <a:lnTo>
                    <a:pt x="920527" y="0"/>
                  </a:lnTo>
                  <a:lnTo>
                    <a:pt x="1006127" y="0"/>
                  </a:lnTo>
                  <a:lnTo>
                    <a:pt x="1080364" y="0"/>
                  </a:lnTo>
                  <a:lnTo>
                    <a:pt x="1232950" y="0"/>
                  </a:lnTo>
                  <a:lnTo>
                    <a:pt x="1275588" y="0"/>
                  </a:lnTo>
                  <a:lnTo>
                    <a:pt x="1500910" y="0"/>
                  </a:lnTo>
                  <a:lnTo>
                    <a:pt x="1509740" y="0"/>
                  </a:lnTo>
                  <a:cubicBezTo>
                    <a:pt x="1594671" y="0"/>
                    <a:pt x="1686681" y="0"/>
                    <a:pt x="1786357" y="0"/>
                  </a:cubicBezTo>
                  <a:lnTo>
                    <a:pt x="1813434" y="0"/>
                  </a:lnTo>
                  <a:lnTo>
                    <a:pt x="2108980" y="0"/>
                  </a:lnTo>
                  <a:lnTo>
                    <a:pt x="2173951" y="0"/>
                  </a:lnTo>
                  <a:lnTo>
                    <a:pt x="2481145" y="0"/>
                  </a:lnTo>
                  <a:lnTo>
                    <a:pt x="2585889" y="0"/>
                  </a:lnTo>
                  <a:lnTo>
                    <a:pt x="2906393" y="0"/>
                  </a:lnTo>
                  <a:cubicBezTo>
                    <a:pt x="2978540" y="0"/>
                    <a:pt x="3037569" y="57908"/>
                    <a:pt x="3037569" y="128684"/>
                  </a:cubicBezTo>
                  <a:cubicBezTo>
                    <a:pt x="3037569" y="128684"/>
                    <a:pt x="3037569" y="128684"/>
                    <a:pt x="3037569" y="924375"/>
                  </a:cubicBezTo>
                  <a:cubicBezTo>
                    <a:pt x="3037569" y="995151"/>
                    <a:pt x="2978540" y="1053058"/>
                    <a:pt x="2906393" y="1053058"/>
                  </a:cubicBezTo>
                  <a:cubicBezTo>
                    <a:pt x="2906393" y="1053058"/>
                    <a:pt x="2906393" y="1053058"/>
                    <a:pt x="2634202" y="1053058"/>
                  </a:cubicBezTo>
                  <a:lnTo>
                    <a:pt x="2585889" y="1053058"/>
                  </a:lnTo>
                  <a:lnTo>
                    <a:pt x="2581769" y="1053058"/>
                  </a:lnTo>
                  <a:lnTo>
                    <a:pt x="2552930" y="1053058"/>
                  </a:lnTo>
                  <a:lnTo>
                    <a:pt x="2518840" y="1053058"/>
                  </a:lnTo>
                  <a:lnTo>
                    <a:pt x="2474653" y="1053058"/>
                  </a:lnTo>
                  <a:lnTo>
                    <a:pt x="2409250" y="1053058"/>
                  </a:lnTo>
                  <a:lnTo>
                    <a:pt x="2374770" y="1053058"/>
                  </a:lnTo>
                  <a:lnTo>
                    <a:pt x="2322218" y="1053058"/>
                  </a:lnTo>
                  <a:lnTo>
                    <a:pt x="2210466" y="1053058"/>
                  </a:lnTo>
                  <a:lnTo>
                    <a:pt x="2198802" y="1053058"/>
                  </a:lnTo>
                  <a:lnTo>
                    <a:pt x="2070905" y="1053058"/>
                  </a:lnTo>
                  <a:lnTo>
                    <a:pt x="1987748" y="1053058"/>
                  </a:lnTo>
                  <a:lnTo>
                    <a:pt x="1900446" y="1053058"/>
                  </a:lnTo>
                  <a:lnTo>
                    <a:pt x="1738417" y="1053058"/>
                  </a:lnTo>
                  <a:lnTo>
                    <a:pt x="1695997" y="1053058"/>
                  </a:lnTo>
                  <a:lnTo>
                    <a:pt x="1454470" y="1053058"/>
                  </a:lnTo>
                  <a:lnTo>
                    <a:pt x="1447619" y="1053058"/>
                  </a:lnTo>
                  <a:lnTo>
                    <a:pt x="1172774" y="1053058"/>
                  </a:lnTo>
                  <a:lnTo>
                    <a:pt x="1112165" y="1053058"/>
                  </a:lnTo>
                  <a:lnTo>
                    <a:pt x="847819" y="1053058"/>
                  </a:lnTo>
                  <a:lnTo>
                    <a:pt x="728865" y="1053058"/>
                  </a:lnTo>
                  <a:lnTo>
                    <a:pt x="476515" y="1053058"/>
                  </a:lnTo>
                  <a:cubicBezTo>
                    <a:pt x="476515" y="1053058"/>
                    <a:pt x="476515" y="1053058"/>
                    <a:pt x="476515" y="787113"/>
                  </a:cubicBezTo>
                  <a:lnTo>
                    <a:pt x="469070" y="787113"/>
                  </a:lnTo>
                  <a:lnTo>
                    <a:pt x="451387" y="787113"/>
                  </a:lnTo>
                  <a:lnTo>
                    <a:pt x="416951" y="787113"/>
                  </a:lnTo>
                  <a:lnTo>
                    <a:pt x="399322" y="787113"/>
                  </a:lnTo>
                  <a:lnTo>
                    <a:pt x="360179" y="787113"/>
                  </a:lnTo>
                  <a:lnTo>
                    <a:pt x="275486" y="787113"/>
                  </a:lnTo>
                  <a:lnTo>
                    <a:pt x="236953" y="787113"/>
                  </a:lnTo>
                  <a:lnTo>
                    <a:pt x="157287" y="787113"/>
                  </a:lnTo>
                  <a:cubicBezTo>
                    <a:pt x="111683" y="787113"/>
                    <a:pt x="59564" y="787113"/>
                    <a:pt x="0" y="787113"/>
                  </a:cubicBezTo>
                  <a:cubicBezTo>
                    <a:pt x="93185" y="688456"/>
                    <a:pt x="338855" y="636982"/>
                    <a:pt x="434158" y="420366"/>
                  </a:cubicBezTo>
                  <a:cubicBezTo>
                    <a:pt x="448983" y="388195"/>
                    <a:pt x="457455" y="351734"/>
                    <a:pt x="457455" y="308840"/>
                  </a:cubicBezTo>
                  <a:cubicBezTo>
                    <a:pt x="457455" y="263801"/>
                    <a:pt x="448983" y="223051"/>
                    <a:pt x="432041" y="184446"/>
                  </a:cubicBezTo>
                  <a:cubicBezTo>
                    <a:pt x="419334" y="156565"/>
                    <a:pt x="376977" y="55763"/>
                    <a:pt x="245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3237F152-8B33-13FA-8F97-086E5854CC94}"/>
                </a:ext>
              </a:extLst>
            </p:cNvPr>
            <p:cNvSpPr txBox="1"/>
            <p:nvPr/>
          </p:nvSpPr>
          <p:spPr>
            <a:xfrm>
              <a:off x="6358614" y="2547309"/>
              <a:ext cx="271922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fr-FR" sz="2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La Grande Région</a:t>
              </a:r>
            </a:p>
            <a:p>
              <a:pPr lvl="0">
                <a:defRPr/>
              </a:pPr>
              <a:r>
                <a:rPr lang="fr-FR" sz="2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sous pression</a:t>
              </a:r>
            </a:p>
            <a:p>
              <a:pPr lvl="0">
                <a:defRPr/>
              </a:pPr>
              <a:r>
                <a:rPr lang="fr-FR" sz="16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Vulnérabilités sectorielles</a:t>
              </a:r>
              <a:endParaRPr lang="en-US" sz="16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701F3A3-1FBA-F4F8-D1DC-FE14DE6C30C1}"/>
              </a:ext>
            </a:extLst>
          </p:cNvPr>
          <p:cNvGrpSpPr/>
          <p:nvPr/>
        </p:nvGrpSpPr>
        <p:grpSpPr>
          <a:xfrm>
            <a:off x="6582710" y="4954081"/>
            <a:ext cx="3664225" cy="1050676"/>
            <a:chOff x="3480239" y="4777573"/>
            <a:chExt cx="3664225" cy="1050676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EDC3A0A-2FD6-420F-41C4-7E77EBB1E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4777573"/>
              <a:ext cx="3105864" cy="1050676"/>
            </a:xfrm>
            <a:custGeom>
              <a:avLst/>
              <a:gdLst>
                <a:gd name="T0" fmla="*/ 1338 w 1398"/>
                <a:gd name="T1" fmla="*/ 0 h 491"/>
                <a:gd name="T2" fmla="*/ 8 w 1398"/>
                <a:gd name="T3" fmla="*/ 0 h 491"/>
                <a:gd name="T4" fmla="*/ 87 w 1398"/>
                <a:gd name="T5" fmla="*/ 71 h 491"/>
                <a:gd name="T6" fmla="*/ 98 w 1398"/>
                <a:gd name="T7" fmla="*/ 120 h 491"/>
                <a:gd name="T8" fmla="*/ 92 w 1398"/>
                <a:gd name="T9" fmla="*/ 159 h 491"/>
                <a:gd name="T10" fmla="*/ 74 w 1398"/>
                <a:gd name="T11" fmla="*/ 192 h 491"/>
                <a:gd name="T12" fmla="*/ 26 w 1398"/>
                <a:gd name="T13" fmla="*/ 231 h 491"/>
                <a:gd name="T14" fmla="*/ 80 w 1398"/>
                <a:gd name="T15" fmla="*/ 271 h 491"/>
                <a:gd name="T16" fmla="*/ 106 w 1398"/>
                <a:gd name="T17" fmla="*/ 352 h 491"/>
                <a:gd name="T18" fmla="*/ 94 w 1398"/>
                <a:gd name="T19" fmla="*/ 409 h 491"/>
                <a:gd name="T20" fmla="*/ 0 w 1398"/>
                <a:gd name="T21" fmla="*/ 491 h 491"/>
                <a:gd name="T22" fmla="*/ 1338 w 1398"/>
                <a:gd name="T23" fmla="*/ 491 h 491"/>
                <a:gd name="T24" fmla="*/ 1398 w 1398"/>
                <a:gd name="T25" fmla="*/ 431 h 491"/>
                <a:gd name="T26" fmla="*/ 1398 w 1398"/>
                <a:gd name="T27" fmla="*/ 60 h 491"/>
                <a:gd name="T28" fmla="*/ 1338 w 1398"/>
                <a:gd name="T2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8" h="491">
                  <a:moveTo>
                    <a:pt x="13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1" y="21"/>
                    <a:pt x="81" y="61"/>
                    <a:pt x="87" y="71"/>
                  </a:cubicBezTo>
                  <a:cubicBezTo>
                    <a:pt x="94" y="86"/>
                    <a:pt x="98" y="102"/>
                    <a:pt x="98" y="120"/>
                  </a:cubicBezTo>
                  <a:cubicBezTo>
                    <a:pt x="98" y="134"/>
                    <a:pt x="96" y="147"/>
                    <a:pt x="92" y="159"/>
                  </a:cubicBezTo>
                  <a:cubicBezTo>
                    <a:pt x="88" y="171"/>
                    <a:pt x="82" y="182"/>
                    <a:pt x="74" y="192"/>
                  </a:cubicBezTo>
                  <a:cubicBezTo>
                    <a:pt x="66" y="202"/>
                    <a:pt x="39" y="229"/>
                    <a:pt x="26" y="231"/>
                  </a:cubicBezTo>
                  <a:cubicBezTo>
                    <a:pt x="43" y="236"/>
                    <a:pt x="63" y="249"/>
                    <a:pt x="80" y="271"/>
                  </a:cubicBezTo>
                  <a:cubicBezTo>
                    <a:pt x="97" y="293"/>
                    <a:pt x="106" y="320"/>
                    <a:pt x="106" y="352"/>
                  </a:cubicBezTo>
                  <a:cubicBezTo>
                    <a:pt x="106" y="373"/>
                    <a:pt x="102" y="392"/>
                    <a:pt x="94" y="409"/>
                  </a:cubicBezTo>
                  <a:cubicBezTo>
                    <a:pt x="87" y="422"/>
                    <a:pt x="54" y="470"/>
                    <a:pt x="0" y="491"/>
                  </a:cubicBezTo>
                  <a:cubicBezTo>
                    <a:pt x="1338" y="491"/>
                    <a:pt x="1338" y="491"/>
                    <a:pt x="1338" y="491"/>
                  </a:cubicBezTo>
                  <a:cubicBezTo>
                    <a:pt x="1371" y="491"/>
                    <a:pt x="1398" y="464"/>
                    <a:pt x="1398" y="431"/>
                  </a:cubicBezTo>
                  <a:cubicBezTo>
                    <a:pt x="1398" y="60"/>
                    <a:pt x="1398" y="60"/>
                    <a:pt x="1398" y="60"/>
                  </a:cubicBezTo>
                  <a:cubicBezTo>
                    <a:pt x="1398" y="27"/>
                    <a:pt x="1371" y="0"/>
                    <a:pt x="1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24C898A-E73D-CDB1-E229-8799A21AE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239" y="4777573"/>
              <a:ext cx="717129" cy="1050676"/>
            </a:xfrm>
            <a:custGeom>
              <a:avLst/>
              <a:gdLst>
                <a:gd name="T0" fmla="*/ 240 w 334"/>
                <a:gd name="T1" fmla="*/ 231 h 491"/>
                <a:gd name="T2" fmla="*/ 308 w 334"/>
                <a:gd name="T3" fmla="*/ 271 h 491"/>
                <a:gd name="T4" fmla="*/ 334 w 334"/>
                <a:gd name="T5" fmla="*/ 352 h 491"/>
                <a:gd name="T6" fmla="*/ 322 w 334"/>
                <a:gd name="T7" fmla="*/ 409 h 491"/>
                <a:gd name="T8" fmla="*/ 286 w 334"/>
                <a:gd name="T9" fmla="*/ 453 h 491"/>
                <a:gd name="T10" fmla="*/ 231 w 334"/>
                <a:gd name="T11" fmla="*/ 481 h 491"/>
                <a:gd name="T12" fmla="*/ 158 w 334"/>
                <a:gd name="T13" fmla="*/ 491 h 491"/>
                <a:gd name="T14" fmla="*/ 67 w 334"/>
                <a:gd name="T15" fmla="*/ 474 h 491"/>
                <a:gd name="T16" fmla="*/ 0 w 334"/>
                <a:gd name="T17" fmla="*/ 426 h 491"/>
                <a:gd name="T18" fmla="*/ 52 w 334"/>
                <a:gd name="T19" fmla="*/ 361 h 491"/>
                <a:gd name="T20" fmla="*/ 94 w 334"/>
                <a:gd name="T21" fmla="*/ 396 h 491"/>
                <a:gd name="T22" fmla="*/ 155 w 334"/>
                <a:gd name="T23" fmla="*/ 408 h 491"/>
                <a:gd name="T24" fmla="*/ 218 w 334"/>
                <a:gd name="T25" fmla="*/ 392 h 491"/>
                <a:gd name="T26" fmla="*/ 240 w 334"/>
                <a:gd name="T27" fmla="*/ 341 h 491"/>
                <a:gd name="T28" fmla="*/ 215 w 334"/>
                <a:gd name="T29" fmla="*/ 287 h 491"/>
                <a:gd name="T30" fmla="*/ 139 w 334"/>
                <a:gd name="T31" fmla="*/ 268 h 491"/>
                <a:gd name="T32" fmla="*/ 120 w 334"/>
                <a:gd name="T33" fmla="*/ 268 h 491"/>
                <a:gd name="T34" fmla="*/ 120 w 334"/>
                <a:gd name="T35" fmla="*/ 200 h 491"/>
                <a:gd name="T36" fmla="*/ 141 w 334"/>
                <a:gd name="T37" fmla="*/ 200 h 491"/>
                <a:gd name="T38" fmla="*/ 206 w 334"/>
                <a:gd name="T39" fmla="*/ 182 h 491"/>
                <a:gd name="T40" fmla="*/ 229 w 334"/>
                <a:gd name="T41" fmla="*/ 134 h 491"/>
                <a:gd name="T42" fmla="*/ 210 w 334"/>
                <a:gd name="T43" fmla="*/ 92 h 491"/>
                <a:gd name="T44" fmla="*/ 161 w 334"/>
                <a:gd name="T45" fmla="*/ 79 h 491"/>
                <a:gd name="T46" fmla="*/ 105 w 334"/>
                <a:gd name="T47" fmla="*/ 93 h 491"/>
                <a:gd name="T48" fmla="*/ 64 w 334"/>
                <a:gd name="T49" fmla="*/ 133 h 491"/>
                <a:gd name="T50" fmla="*/ 7 w 334"/>
                <a:gd name="T51" fmla="*/ 69 h 491"/>
                <a:gd name="T52" fmla="*/ 34 w 334"/>
                <a:gd name="T53" fmla="*/ 41 h 491"/>
                <a:gd name="T54" fmla="*/ 73 w 334"/>
                <a:gd name="T55" fmla="*/ 20 h 491"/>
                <a:gd name="T56" fmla="*/ 119 w 334"/>
                <a:gd name="T57" fmla="*/ 5 h 491"/>
                <a:gd name="T58" fmla="*/ 171 w 334"/>
                <a:gd name="T59" fmla="*/ 0 h 491"/>
                <a:gd name="T60" fmla="*/ 234 w 334"/>
                <a:gd name="T61" fmla="*/ 9 h 491"/>
                <a:gd name="T62" fmla="*/ 283 w 334"/>
                <a:gd name="T63" fmla="*/ 33 h 491"/>
                <a:gd name="T64" fmla="*/ 315 w 334"/>
                <a:gd name="T65" fmla="*/ 71 h 491"/>
                <a:gd name="T66" fmla="*/ 326 w 334"/>
                <a:gd name="T67" fmla="*/ 120 h 491"/>
                <a:gd name="T68" fmla="*/ 320 w 334"/>
                <a:gd name="T69" fmla="*/ 159 h 491"/>
                <a:gd name="T70" fmla="*/ 302 w 334"/>
                <a:gd name="T71" fmla="*/ 192 h 491"/>
                <a:gd name="T72" fmla="*/ 275 w 334"/>
                <a:gd name="T73" fmla="*/ 217 h 491"/>
                <a:gd name="T74" fmla="*/ 240 w 334"/>
                <a:gd name="T75" fmla="*/ 23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4" h="491">
                  <a:moveTo>
                    <a:pt x="240" y="231"/>
                  </a:moveTo>
                  <a:cubicBezTo>
                    <a:pt x="268" y="236"/>
                    <a:pt x="291" y="249"/>
                    <a:pt x="308" y="271"/>
                  </a:cubicBezTo>
                  <a:cubicBezTo>
                    <a:pt x="326" y="293"/>
                    <a:pt x="334" y="320"/>
                    <a:pt x="334" y="352"/>
                  </a:cubicBezTo>
                  <a:cubicBezTo>
                    <a:pt x="334" y="373"/>
                    <a:pt x="330" y="392"/>
                    <a:pt x="322" y="409"/>
                  </a:cubicBezTo>
                  <a:cubicBezTo>
                    <a:pt x="313" y="427"/>
                    <a:pt x="302" y="441"/>
                    <a:pt x="286" y="453"/>
                  </a:cubicBezTo>
                  <a:cubicBezTo>
                    <a:pt x="271" y="465"/>
                    <a:pt x="253" y="474"/>
                    <a:pt x="231" y="481"/>
                  </a:cubicBezTo>
                  <a:cubicBezTo>
                    <a:pt x="209" y="487"/>
                    <a:pt x="185" y="491"/>
                    <a:pt x="158" y="491"/>
                  </a:cubicBezTo>
                  <a:cubicBezTo>
                    <a:pt x="123" y="491"/>
                    <a:pt x="93" y="485"/>
                    <a:pt x="67" y="474"/>
                  </a:cubicBezTo>
                  <a:cubicBezTo>
                    <a:pt x="40" y="463"/>
                    <a:pt x="18" y="447"/>
                    <a:pt x="0" y="426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64" y="376"/>
                    <a:pt x="78" y="388"/>
                    <a:pt x="94" y="396"/>
                  </a:cubicBezTo>
                  <a:cubicBezTo>
                    <a:pt x="110" y="404"/>
                    <a:pt x="131" y="408"/>
                    <a:pt x="155" y="408"/>
                  </a:cubicBezTo>
                  <a:cubicBezTo>
                    <a:pt x="183" y="408"/>
                    <a:pt x="204" y="403"/>
                    <a:pt x="218" y="392"/>
                  </a:cubicBezTo>
                  <a:cubicBezTo>
                    <a:pt x="233" y="381"/>
                    <a:pt x="240" y="364"/>
                    <a:pt x="240" y="341"/>
                  </a:cubicBezTo>
                  <a:cubicBezTo>
                    <a:pt x="240" y="318"/>
                    <a:pt x="232" y="300"/>
                    <a:pt x="215" y="287"/>
                  </a:cubicBezTo>
                  <a:cubicBezTo>
                    <a:pt x="198" y="275"/>
                    <a:pt x="173" y="268"/>
                    <a:pt x="139" y="268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169" y="200"/>
                    <a:pt x="191" y="194"/>
                    <a:pt x="206" y="182"/>
                  </a:cubicBezTo>
                  <a:cubicBezTo>
                    <a:pt x="221" y="169"/>
                    <a:pt x="229" y="153"/>
                    <a:pt x="229" y="134"/>
                  </a:cubicBezTo>
                  <a:cubicBezTo>
                    <a:pt x="229" y="115"/>
                    <a:pt x="223" y="102"/>
                    <a:pt x="210" y="92"/>
                  </a:cubicBezTo>
                  <a:cubicBezTo>
                    <a:pt x="197" y="83"/>
                    <a:pt x="181" y="79"/>
                    <a:pt x="161" y="79"/>
                  </a:cubicBezTo>
                  <a:cubicBezTo>
                    <a:pt x="140" y="79"/>
                    <a:pt x="121" y="84"/>
                    <a:pt x="105" y="93"/>
                  </a:cubicBezTo>
                  <a:cubicBezTo>
                    <a:pt x="88" y="103"/>
                    <a:pt x="75" y="116"/>
                    <a:pt x="64" y="13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4" y="59"/>
                    <a:pt x="23" y="50"/>
                    <a:pt x="34" y="41"/>
                  </a:cubicBezTo>
                  <a:cubicBezTo>
                    <a:pt x="46" y="33"/>
                    <a:pt x="58" y="26"/>
                    <a:pt x="73" y="20"/>
                  </a:cubicBezTo>
                  <a:cubicBezTo>
                    <a:pt x="87" y="13"/>
                    <a:pt x="102" y="9"/>
                    <a:pt x="119" y="5"/>
                  </a:cubicBezTo>
                  <a:cubicBezTo>
                    <a:pt x="136" y="2"/>
                    <a:pt x="153" y="0"/>
                    <a:pt x="171" y="0"/>
                  </a:cubicBezTo>
                  <a:cubicBezTo>
                    <a:pt x="194" y="0"/>
                    <a:pt x="215" y="3"/>
                    <a:pt x="234" y="9"/>
                  </a:cubicBezTo>
                  <a:cubicBezTo>
                    <a:pt x="253" y="15"/>
                    <a:pt x="269" y="23"/>
                    <a:pt x="283" y="33"/>
                  </a:cubicBezTo>
                  <a:cubicBezTo>
                    <a:pt x="297" y="44"/>
                    <a:pt x="307" y="56"/>
                    <a:pt x="315" y="71"/>
                  </a:cubicBezTo>
                  <a:cubicBezTo>
                    <a:pt x="322" y="86"/>
                    <a:pt x="326" y="102"/>
                    <a:pt x="326" y="120"/>
                  </a:cubicBezTo>
                  <a:cubicBezTo>
                    <a:pt x="326" y="134"/>
                    <a:pt x="324" y="147"/>
                    <a:pt x="320" y="159"/>
                  </a:cubicBezTo>
                  <a:cubicBezTo>
                    <a:pt x="316" y="171"/>
                    <a:pt x="310" y="182"/>
                    <a:pt x="302" y="192"/>
                  </a:cubicBezTo>
                  <a:cubicBezTo>
                    <a:pt x="295" y="202"/>
                    <a:pt x="285" y="211"/>
                    <a:pt x="275" y="217"/>
                  </a:cubicBezTo>
                  <a:cubicBezTo>
                    <a:pt x="264" y="224"/>
                    <a:pt x="253" y="229"/>
                    <a:pt x="240" y="2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77"/>
              </a:endParaRP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D0322B2C-69BD-3F3E-CDA6-D7EDAE0262E4}"/>
                </a:ext>
              </a:extLst>
            </p:cNvPr>
            <p:cNvSpPr txBox="1"/>
            <p:nvPr/>
          </p:nvSpPr>
          <p:spPr>
            <a:xfrm>
              <a:off x="4500223" y="4918190"/>
              <a:ext cx="26442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fr-FR" sz="22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Vers une résilience transfrontalière</a:t>
              </a:r>
              <a:endParaRPr lang="en-US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10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653CF-1257-147F-7349-FD148724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Spécialisations régionales : </a:t>
            </a:r>
            <a:r>
              <a:rPr lang="fr-FR" dirty="0"/>
              <a:t>une mosaïque de vulnérabilité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C36C8-0E40-B8C3-4D1B-8EDE1A83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20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8664FAD-A99D-C1BF-0B8E-238270954D27}"/>
              </a:ext>
            </a:extLst>
          </p:cNvPr>
          <p:cNvSpPr/>
          <p:nvPr/>
        </p:nvSpPr>
        <p:spPr>
          <a:xfrm>
            <a:off x="2466082" y="1394360"/>
            <a:ext cx="6078211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Exportations vers les USA : par secteurs et par versants</a:t>
            </a:r>
          </a:p>
        </p:txBody>
      </p:sp>
      <p:pic>
        <p:nvPicPr>
          <p:cNvPr id="3" name="Graphique 2004">
            <a:extLst>
              <a:ext uri="{FF2B5EF4-FFF2-40B4-BE49-F238E27FC236}">
                <a16:creationId xmlns:a16="http://schemas.microsoft.com/office/drawing/2014/main" id="{6C0023AE-DB20-0777-ED6E-B7D1FF6E09AF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433257" y="1976823"/>
            <a:ext cx="6045840" cy="410565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EC48EB-9866-D385-C8E4-37CAC0A4F85A}"/>
              </a:ext>
            </a:extLst>
          </p:cNvPr>
          <p:cNvSpPr/>
          <p:nvPr/>
        </p:nvSpPr>
        <p:spPr>
          <a:xfrm>
            <a:off x="2498453" y="1976823"/>
            <a:ext cx="6045840" cy="375577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C145EDA-502F-43DD-5A13-0027B4F6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882A090F-7EA2-00D2-A6F2-9F772752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9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BE80B-3CAB-1658-6607-0630AAA7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F2E6-F3D4-EE39-CDFB-9A6FB129C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Cinq secteurs stratégiques</a:t>
            </a:r>
            <a:br>
              <a:rPr lang="fr-FR" dirty="0"/>
            </a:br>
            <a:r>
              <a:rPr lang="fr-FR" dirty="0"/>
              <a:t> sous tension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554E79-2B43-75B2-955B-479F6BF98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29222B-DCA5-E641-AE9C-1DD728B9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8D56B3-1D5F-9D15-7210-DDE1D747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CD3D8-2987-07B4-A5F7-DCA7F7CC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21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C597F8-31BC-4154-D730-5B9D4CA535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sz="4400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7017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E284E-2706-E645-F0A1-0B8873E8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Double menace : </a:t>
            </a:r>
            <a:r>
              <a:rPr lang="fr-FR" dirty="0"/>
              <a:t>tarifs US ciblés et risques structurels en Chine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CDC615-8998-B030-D80A-6CC060AE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22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3" name="Image 2007">
            <a:extLst>
              <a:ext uri="{FF2B5EF4-FFF2-40B4-BE49-F238E27FC236}">
                <a16:creationId xmlns:a16="http://schemas.microsoft.com/office/drawing/2014/main" id="{02FF981D-D041-746C-D57A-6943A3570EC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81552" y="2248453"/>
            <a:ext cx="4936628" cy="294495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" name="Graphique 2008">
            <a:extLst>
              <a:ext uri="{FF2B5EF4-FFF2-40B4-BE49-F238E27FC236}">
                <a16:creationId xmlns:a16="http://schemas.microsoft.com/office/drawing/2014/main" id="{264B4CE9-FA29-C98C-04DE-31691BDF581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942053" y="2397010"/>
            <a:ext cx="4138200" cy="2637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283689-87D6-2D77-E69D-06BE39AFF1B4}"/>
              </a:ext>
            </a:extLst>
          </p:cNvPr>
          <p:cNvSpPr/>
          <p:nvPr/>
        </p:nvSpPr>
        <p:spPr>
          <a:xfrm>
            <a:off x="5775372" y="2248454"/>
            <a:ext cx="4471563" cy="2944953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98CF971-5D4B-8B6E-74EA-17A883B44C77}"/>
              </a:ext>
            </a:extLst>
          </p:cNvPr>
          <p:cNvSpPr/>
          <p:nvPr/>
        </p:nvSpPr>
        <p:spPr>
          <a:xfrm>
            <a:off x="695268" y="1718195"/>
            <a:ext cx="4922912" cy="32305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Tarifs douaniers américains 2025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6706B5E-BC31-D163-C35F-946897437FE8}"/>
              </a:ext>
            </a:extLst>
          </p:cNvPr>
          <p:cNvSpPr/>
          <p:nvPr/>
        </p:nvSpPr>
        <p:spPr>
          <a:xfrm>
            <a:off x="5775372" y="1689556"/>
            <a:ext cx="4471563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Exportations vers la Chine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1E4766FA-9F7F-4364-0BB2-E37B484C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11155F27-BEA2-DDAE-2AB9-D4298390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11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98D62-4231-B3A1-9B18-C06F3D71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La clé de voûte : </a:t>
            </a:r>
            <a:r>
              <a:rPr lang="fr-FR" dirty="0"/>
              <a:t>5 secteurs au cœur de tous nos échanges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261314-8755-2742-2924-FE894E5C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23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75D1070-1F69-F6E3-45E3-FD9995FD2C63}"/>
              </a:ext>
            </a:extLst>
          </p:cNvPr>
          <p:cNvSpPr/>
          <p:nvPr/>
        </p:nvSpPr>
        <p:spPr>
          <a:xfrm>
            <a:off x="831850" y="1670862"/>
            <a:ext cx="4471563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Exportations hors UE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E619C03-01E3-B449-BC3A-B0AE17F809BE}"/>
              </a:ext>
            </a:extLst>
          </p:cNvPr>
          <p:cNvSpPr/>
          <p:nvPr/>
        </p:nvSpPr>
        <p:spPr>
          <a:xfrm>
            <a:off x="5775371" y="1670862"/>
            <a:ext cx="4471563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Exportations vers UE</a:t>
            </a:r>
          </a:p>
        </p:txBody>
      </p:sp>
      <p:pic>
        <p:nvPicPr>
          <p:cNvPr id="5" name="Graphique 2011">
            <a:extLst>
              <a:ext uri="{FF2B5EF4-FFF2-40B4-BE49-F238E27FC236}">
                <a16:creationId xmlns:a16="http://schemas.microsoft.com/office/drawing/2014/main" id="{780F0562-144C-49B5-7573-4F07145660FF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00446" y="2480812"/>
            <a:ext cx="4334369" cy="27675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Graphique 2012">
            <a:extLst>
              <a:ext uri="{FF2B5EF4-FFF2-40B4-BE49-F238E27FC236}">
                <a16:creationId xmlns:a16="http://schemas.microsoft.com/office/drawing/2014/main" id="{4D8323EA-DCDF-54C6-EDDA-AF6E7145D70D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40353" y="2392087"/>
            <a:ext cx="4341599" cy="27675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F3001E-5CDB-5113-B6B5-E9C60480D8A1}"/>
              </a:ext>
            </a:extLst>
          </p:cNvPr>
          <p:cNvSpPr/>
          <p:nvPr/>
        </p:nvSpPr>
        <p:spPr>
          <a:xfrm>
            <a:off x="831850" y="2319053"/>
            <a:ext cx="4471563" cy="2944953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EF3D0E-1ED5-E065-94A5-95631FE8ED44}"/>
              </a:ext>
            </a:extLst>
          </p:cNvPr>
          <p:cNvSpPr/>
          <p:nvPr/>
        </p:nvSpPr>
        <p:spPr>
          <a:xfrm>
            <a:off x="5775372" y="2303364"/>
            <a:ext cx="4471563" cy="296064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CC48ACBD-5BF2-B6A1-CDC2-9DE993E8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00A50BF5-3C4E-2352-9CBD-5EC7E3BB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72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FB023-2937-B324-628F-EF163C79E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63D5F-8898-1E94-B424-11AB63C239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Géographie de l'emploi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F06D75-CD9E-9F46-5E59-3852085C8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Concentration et déséquilibres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2364E-14EE-4520-BF89-74750F73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B441D4-4039-1E9E-1362-7861566C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04CCD-0AB2-E538-6D11-78B8D354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24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AB2F58-E2F9-A275-32CF-84C8B95FC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sz="4400" dirty="0"/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18267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AA002-220C-A20F-1834-8B3A8729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67" y="293305"/>
            <a:ext cx="10598150" cy="54600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Géographie de la spécialisation : </a:t>
            </a:r>
            <a:r>
              <a:rPr lang="fr-FR" dirty="0"/>
              <a:t>des pôles concentrés et périphériques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31976-6C28-B6A1-040A-2543F257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25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6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D4363E2D-C3B0-37CB-C893-02BBD702C6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28" y="807568"/>
            <a:ext cx="6128774" cy="52415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1019348-EF38-4E00-507C-CF2C5AA6919B}"/>
              </a:ext>
            </a:extLst>
          </p:cNvPr>
          <p:cNvSpPr/>
          <p:nvPr/>
        </p:nvSpPr>
        <p:spPr>
          <a:xfrm>
            <a:off x="475972" y="3865808"/>
            <a:ext cx="3448394" cy="3173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Spécialisation industrielle </a:t>
            </a:r>
            <a:r>
              <a:rPr lang="fr-FR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ultra-concentrée</a:t>
            </a:r>
            <a:endParaRPr lang="fr-F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2F073F5-3639-DBB9-FF24-AAB4263352BE}"/>
              </a:ext>
            </a:extLst>
          </p:cNvPr>
          <p:cNvSpPr>
            <a:spLocks/>
          </p:cNvSpPr>
          <p:nvPr/>
        </p:nvSpPr>
        <p:spPr>
          <a:xfrm>
            <a:off x="4891078" y="2465764"/>
            <a:ext cx="1870171" cy="1876239"/>
          </a:xfrm>
          <a:prstGeom prst="ellipse">
            <a:avLst/>
          </a:prstGeom>
          <a:solidFill>
            <a:srgbClr val="F1DDF6">
              <a:alpha val="50196"/>
            </a:srgb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A2D52AF-6C9A-8E2B-D72D-9B4396844BA7}"/>
              </a:ext>
            </a:extLst>
          </p:cNvPr>
          <p:cNvSpPr>
            <a:spLocks/>
          </p:cNvSpPr>
          <p:nvPr/>
        </p:nvSpPr>
        <p:spPr>
          <a:xfrm>
            <a:off x="3308969" y="933713"/>
            <a:ext cx="1282320" cy="1276350"/>
          </a:xfrm>
          <a:prstGeom prst="ellipse">
            <a:avLst/>
          </a:prstGeom>
          <a:solidFill>
            <a:srgbClr val="F1DDF6">
              <a:alpha val="50196"/>
            </a:srgb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que 23" descr="Médecine avec un remplissage uni">
            <a:extLst>
              <a:ext uri="{FF2B5EF4-FFF2-40B4-BE49-F238E27FC236}">
                <a16:creationId xmlns:a16="http://schemas.microsoft.com/office/drawing/2014/main" id="{A2813644-FBA7-4E89-5E15-EB74DD1CC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7399" y="1308539"/>
            <a:ext cx="648075" cy="648075"/>
          </a:xfrm>
          <a:prstGeom prst="rect">
            <a:avLst/>
          </a:prstGeom>
        </p:spPr>
      </p:pic>
      <p:pic>
        <p:nvPicPr>
          <p:cNvPr id="25" name="Graphique 24" descr="Bécher avec un remplissage uni">
            <a:extLst>
              <a:ext uri="{FF2B5EF4-FFF2-40B4-BE49-F238E27FC236}">
                <a16:creationId xmlns:a16="http://schemas.microsoft.com/office/drawing/2014/main" id="{E3F34B1E-8E13-6808-75D2-A4A7A9C06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9690" y="1088926"/>
            <a:ext cx="574175" cy="574175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E94B68C-4B6D-5E27-0A5C-50714CFB6E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64740" y="2650095"/>
            <a:ext cx="890461" cy="879731"/>
          </a:xfrm>
          <a:prstGeom prst="ellipse">
            <a:avLst/>
          </a:prstGeom>
          <a:solidFill>
            <a:srgbClr val="F1DDF6">
              <a:alpha val="50196"/>
            </a:srgb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Graphique 27" descr="Taxi avec un remplissage uni">
            <a:extLst>
              <a:ext uri="{FF2B5EF4-FFF2-40B4-BE49-F238E27FC236}">
                <a16:creationId xmlns:a16="http://schemas.microsoft.com/office/drawing/2014/main" id="{C6D30B34-B9A4-5813-3C5A-5B8DBB82D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81379" y="3411366"/>
            <a:ext cx="490271" cy="490271"/>
          </a:xfrm>
          <a:prstGeom prst="rect">
            <a:avLst/>
          </a:prstGeom>
        </p:spPr>
      </p:pic>
      <p:pic>
        <p:nvPicPr>
          <p:cNvPr id="29" name="Graphique 28" descr="Homme soudeur avec un remplissage uni">
            <a:extLst>
              <a:ext uri="{FF2B5EF4-FFF2-40B4-BE49-F238E27FC236}">
                <a16:creationId xmlns:a16="http://schemas.microsoft.com/office/drawing/2014/main" id="{474C9F2D-13F3-09B6-F723-CD267830F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4095" y="2489050"/>
            <a:ext cx="490271" cy="490271"/>
          </a:xfrm>
          <a:prstGeom prst="rect">
            <a:avLst/>
          </a:prstGeom>
        </p:spPr>
      </p:pic>
      <p:pic>
        <p:nvPicPr>
          <p:cNvPr id="30" name="Graphique 29" descr="Bécher avec un remplissage uni">
            <a:extLst>
              <a:ext uri="{FF2B5EF4-FFF2-40B4-BE49-F238E27FC236}">
                <a16:creationId xmlns:a16="http://schemas.microsoft.com/office/drawing/2014/main" id="{F9AA91F0-809A-AC6A-DEC0-69CCE8ED6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7224" y="2734185"/>
            <a:ext cx="574175" cy="574175"/>
          </a:xfrm>
          <a:prstGeom prst="rect">
            <a:avLst/>
          </a:prstGeom>
        </p:spPr>
      </p:pic>
      <p:pic>
        <p:nvPicPr>
          <p:cNvPr id="31" name="Graphique 30" descr="Main de robot avec un remplissage uni">
            <a:extLst>
              <a:ext uri="{FF2B5EF4-FFF2-40B4-BE49-F238E27FC236}">
                <a16:creationId xmlns:a16="http://schemas.microsoft.com/office/drawing/2014/main" id="{7770CD73-B678-A1C6-DD09-25B394723A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7098" y="2965880"/>
            <a:ext cx="546001" cy="546001"/>
          </a:xfrm>
          <a:prstGeom prst="rect">
            <a:avLst/>
          </a:prstGeom>
        </p:spPr>
      </p:pic>
      <p:pic>
        <p:nvPicPr>
          <p:cNvPr id="32" name="Graphique 31" descr="Taxi avec un remplissage uni">
            <a:extLst>
              <a:ext uri="{FF2B5EF4-FFF2-40B4-BE49-F238E27FC236}">
                <a16:creationId xmlns:a16="http://schemas.microsoft.com/office/drawing/2014/main" id="{F533AC82-FB9B-0C61-6B77-DB0C5A4A4F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999" y="3414058"/>
            <a:ext cx="490271" cy="490271"/>
          </a:xfrm>
          <a:prstGeom prst="rect">
            <a:avLst/>
          </a:prstGeom>
        </p:spPr>
      </p:pic>
      <p:pic>
        <p:nvPicPr>
          <p:cNvPr id="33" name="Graphique 32" descr="Homme soudeur avec un remplissage uni">
            <a:extLst>
              <a:ext uri="{FF2B5EF4-FFF2-40B4-BE49-F238E27FC236}">
                <a16:creationId xmlns:a16="http://schemas.microsoft.com/office/drawing/2014/main" id="{6C5AED8B-42AA-2E0E-5270-AEE2DAFC4C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3839" y="3141000"/>
            <a:ext cx="490271" cy="490271"/>
          </a:xfrm>
          <a:prstGeom prst="rect">
            <a:avLst/>
          </a:prstGeom>
        </p:spPr>
      </p:pic>
      <p:pic>
        <p:nvPicPr>
          <p:cNvPr id="34" name="Graphique 33" descr="Taxi avec un remplissage uni">
            <a:extLst>
              <a:ext uri="{FF2B5EF4-FFF2-40B4-BE49-F238E27FC236}">
                <a16:creationId xmlns:a16="http://schemas.microsoft.com/office/drawing/2014/main" id="{88C36655-55DF-CA22-CF9C-0283322C53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9271" y="2762389"/>
            <a:ext cx="490271" cy="490271"/>
          </a:xfrm>
          <a:prstGeom prst="rect">
            <a:avLst/>
          </a:prstGeom>
        </p:spPr>
      </p:pic>
      <p:pic>
        <p:nvPicPr>
          <p:cNvPr id="35" name="Graphique 34" descr="Homme soudeur avec un remplissage uni">
            <a:extLst>
              <a:ext uri="{FF2B5EF4-FFF2-40B4-BE49-F238E27FC236}">
                <a16:creationId xmlns:a16="http://schemas.microsoft.com/office/drawing/2014/main" id="{44EC9A35-2B37-7CAE-CC6D-E398F6D83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5056" y="3601005"/>
            <a:ext cx="490271" cy="490271"/>
          </a:xfrm>
          <a:prstGeom prst="rect">
            <a:avLst/>
          </a:prstGeom>
        </p:spPr>
      </p:pic>
      <p:pic>
        <p:nvPicPr>
          <p:cNvPr id="36" name="Graphique 35" descr="Main de robot avec un remplissage uni">
            <a:extLst>
              <a:ext uri="{FF2B5EF4-FFF2-40B4-BE49-F238E27FC236}">
                <a16:creationId xmlns:a16="http://schemas.microsoft.com/office/drawing/2014/main" id="{61B9498A-18D0-3857-673C-9FE03B040E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5804" y="3308360"/>
            <a:ext cx="546001" cy="546001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A3015C3-FC12-FB0E-A096-2F0D5F505640}"/>
              </a:ext>
            </a:extLst>
          </p:cNvPr>
          <p:cNvSpPr txBox="1"/>
          <p:nvPr/>
        </p:nvSpPr>
        <p:spPr>
          <a:xfrm>
            <a:off x="1702595" y="1006681"/>
            <a:ext cx="187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4"/>
                </a:solidFill>
                <a:latin typeface="Arial Narrow" panose="020B0606020202030204" pitchFamily="34" charset="0"/>
              </a:rPr>
              <a:t>Brabant wallon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452886B-6625-C878-522B-35331A4F2D24}"/>
              </a:ext>
            </a:extLst>
          </p:cNvPr>
          <p:cNvSpPr txBox="1"/>
          <p:nvPr/>
        </p:nvSpPr>
        <p:spPr>
          <a:xfrm>
            <a:off x="3359624" y="2939074"/>
            <a:ext cx="131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Automobile</a:t>
            </a:r>
          </a:p>
          <a:p>
            <a:pPr algn="ctr"/>
            <a:r>
              <a:rPr lang="fr-F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Métallurgie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14042AD-6E34-6884-5517-CA2A649A0617}"/>
              </a:ext>
            </a:extLst>
          </p:cNvPr>
          <p:cNvSpPr txBox="1"/>
          <p:nvPr/>
        </p:nvSpPr>
        <p:spPr>
          <a:xfrm>
            <a:off x="8084068" y="2489050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4"/>
                </a:solidFill>
                <a:latin typeface="Arial Narrow" panose="020B0606020202030204" pitchFamily="34" charset="0"/>
              </a:rPr>
              <a:t>Ludwigshafen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69C2BF2B-EA6E-4C61-E6FF-4EEF4E3E5E10}"/>
              </a:ext>
            </a:extLst>
          </p:cNvPr>
          <p:cNvSpPr/>
          <p:nvPr/>
        </p:nvSpPr>
        <p:spPr>
          <a:xfrm>
            <a:off x="475972" y="4315499"/>
            <a:ext cx="3448394" cy="3173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Pôles d’activités spécifiques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A262BC2-CF54-2D44-7F7B-0E546A3396F2}"/>
              </a:ext>
            </a:extLst>
          </p:cNvPr>
          <p:cNvSpPr txBox="1"/>
          <p:nvPr/>
        </p:nvSpPr>
        <p:spPr>
          <a:xfrm>
            <a:off x="2423015" y="1793414"/>
            <a:ext cx="995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Pharmacie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0BCE611-A909-E3C5-4954-FD44147F77BF}"/>
              </a:ext>
            </a:extLst>
          </p:cNvPr>
          <p:cNvSpPr txBox="1"/>
          <p:nvPr/>
        </p:nvSpPr>
        <p:spPr>
          <a:xfrm>
            <a:off x="4401294" y="977250"/>
            <a:ext cx="751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Chimie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5B2C66A-C38F-4BEE-8596-B7556E60AC7E}"/>
              </a:ext>
            </a:extLst>
          </p:cNvPr>
          <p:cNvSpPr txBox="1"/>
          <p:nvPr/>
        </p:nvSpPr>
        <p:spPr>
          <a:xfrm>
            <a:off x="4737494" y="4350520"/>
            <a:ext cx="2682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Saarbrücken-Thionville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42183F4-48C9-1490-7A05-EE0A0EC11B94}"/>
              </a:ext>
            </a:extLst>
          </p:cNvPr>
          <p:cNvSpPr txBox="1"/>
          <p:nvPr/>
        </p:nvSpPr>
        <p:spPr>
          <a:xfrm>
            <a:off x="8270517" y="2851995"/>
            <a:ext cx="751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Chimie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BA088AAE-80C8-B008-2D5A-7164D876F1D9}"/>
              </a:ext>
            </a:extLst>
          </p:cNvPr>
          <p:cNvSpPr/>
          <p:nvPr/>
        </p:nvSpPr>
        <p:spPr>
          <a:xfrm>
            <a:off x="475971" y="4756393"/>
            <a:ext cx="3448394" cy="31735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Pôles historiques lourds</a:t>
            </a:r>
          </a:p>
        </p:txBody>
      </p:sp>
      <p:pic>
        <p:nvPicPr>
          <p:cNvPr id="50" name="Graphique 49" descr="Taxi avec un remplissage uni">
            <a:extLst>
              <a:ext uri="{FF2B5EF4-FFF2-40B4-BE49-F238E27FC236}">
                <a16:creationId xmlns:a16="http://schemas.microsoft.com/office/drawing/2014/main" id="{EA199C31-5E34-A5D7-EF7F-0B383D935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5112" y="3208165"/>
            <a:ext cx="490271" cy="490271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D7867946-F5AA-EAB8-5BB8-ADF3A39EA9FB}"/>
              </a:ext>
            </a:extLst>
          </p:cNvPr>
          <p:cNvSpPr txBox="1"/>
          <p:nvPr/>
        </p:nvSpPr>
        <p:spPr>
          <a:xfrm>
            <a:off x="7251520" y="4024483"/>
            <a:ext cx="10912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FF6600"/>
                </a:solidFill>
                <a:latin typeface="Arial Narrow" panose="020B0606020202030204" pitchFamily="34" charset="0"/>
              </a:rPr>
              <a:t>Machines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AC0752F-DB81-F775-F817-676C2A76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24A6D9C-E817-E8DF-02CA-D09CC733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65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4E1B6-EB4D-CAF7-9803-45F28A2F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178925" cy="546001"/>
          </a:xfrm>
        </p:spPr>
        <p:txBody>
          <a:bodyPr>
            <a:normAutofit/>
          </a:bodyPr>
          <a:lstStyle/>
          <a:p>
            <a:r>
              <a:rPr lang="fr-FR" b="1" dirty="0"/>
              <a:t>Pôles périphériques d'excellence : </a:t>
            </a:r>
            <a:r>
              <a:rPr lang="fr-FR" dirty="0"/>
              <a:t>chimie et pharmacie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DFC48-78B1-7AB7-05B2-B5794E78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26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29">
            <a:extLst>
              <a:ext uri="{FF2B5EF4-FFF2-40B4-BE49-F238E27FC236}">
                <a16:creationId xmlns:a16="http://schemas.microsoft.com/office/drawing/2014/main" id="{7B6D43DE-2885-30D2-B8BE-92D5054142DC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461181" y="2607656"/>
            <a:ext cx="3771720" cy="321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age 30">
            <a:extLst>
              <a:ext uri="{FF2B5EF4-FFF2-40B4-BE49-F238E27FC236}">
                <a16:creationId xmlns:a16="http://schemas.microsoft.com/office/drawing/2014/main" id="{44A15248-FF17-77CA-AA87-4D0FBF56D793}"/>
              </a:ext>
            </a:extLst>
          </p:cNvPr>
          <p:cNvPicPr>
            <a:picLocks/>
          </p:cNvPicPr>
          <p:nvPr/>
        </p:nvPicPr>
        <p:blipFill>
          <a:blip r:embed="rId4"/>
          <a:stretch/>
        </p:blipFill>
        <p:spPr>
          <a:xfrm>
            <a:off x="5899079" y="2716104"/>
            <a:ext cx="3863160" cy="328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tangle 58">
            <a:extLst>
              <a:ext uri="{FF2B5EF4-FFF2-40B4-BE49-F238E27FC236}">
                <a16:creationId xmlns:a16="http://schemas.microsoft.com/office/drawing/2014/main" id="{E1E303BE-E169-1884-2047-810C1E3D5FB0}"/>
              </a:ext>
            </a:extLst>
          </p:cNvPr>
          <p:cNvSpPr/>
          <p:nvPr/>
        </p:nvSpPr>
        <p:spPr>
          <a:xfrm>
            <a:off x="5899079" y="2054945"/>
            <a:ext cx="449689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lang="fr-FR" sz="1600" b="1" u="none" strike="noStrike" dirty="0">
                <a:solidFill>
                  <a:schemeClr val="accent1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Brabant wallon : 58% emploi pharmaceutique régional</a:t>
            </a:r>
            <a:endParaRPr lang="fr-FR" sz="1600" b="1" u="none" strike="noStrike" dirty="0">
              <a:solidFill>
                <a:schemeClr val="accent1"/>
              </a:solidFill>
              <a:effectLst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EF472DF-3426-3C6C-4D55-3EFADA7D85F3}"/>
              </a:ext>
            </a:extLst>
          </p:cNvPr>
          <p:cNvSpPr/>
          <p:nvPr/>
        </p:nvSpPr>
        <p:spPr>
          <a:xfrm>
            <a:off x="624816" y="1563498"/>
            <a:ext cx="3905906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Industrie chimique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598E2CC-594A-6808-5C0C-0707E17AA89A}"/>
              </a:ext>
            </a:extLst>
          </p:cNvPr>
          <p:cNvSpPr/>
          <p:nvPr/>
        </p:nvSpPr>
        <p:spPr>
          <a:xfrm>
            <a:off x="5902065" y="1559890"/>
            <a:ext cx="4493903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Industrie pharmaceutique</a:t>
            </a:r>
          </a:p>
        </p:txBody>
      </p:sp>
      <p:pic>
        <p:nvPicPr>
          <p:cNvPr id="25" name="Graphique 24" descr="Bécher avec un remplissage uni">
            <a:extLst>
              <a:ext uri="{FF2B5EF4-FFF2-40B4-BE49-F238E27FC236}">
                <a16:creationId xmlns:a16="http://schemas.microsoft.com/office/drawing/2014/main" id="{CC807CA1-7E0B-8DC4-E362-D8AA6F2E7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5421" y="3645365"/>
            <a:ext cx="574175" cy="574175"/>
          </a:xfrm>
          <a:prstGeom prst="rect">
            <a:avLst/>
          </a:prstGeom>
        </p:spPr>
      </p:pic>
      <p:pic>
        <p:nvPicPr>
          <p:cNvPr id="26" name="Graphique 25" descr="Bécher avec un remplissage uni">
            <a:extLst>
              <a:ext uri="{FF2B5EF4-FFF2-40B4-BE49-F238E27FC236}">
                <a16:creationId xmlns:a16="http://schemas.microsoft.com/office/drawing/2014/main" id="{ECEAE306-0086-727E-E42B-8B518C691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563" y="3060409"/>
            <a:ext cx="404524" cy="404524"/>
          </a:xfrm>
          <a:prstGeom prst="rect">
            <a:avLst/>
          </a:prstGeom>
        </p:spPr>
      </p:pic>
      <p:pic>
        <p:nvPicPr>
          <p:cNvPr id="28" name="Graphique 27" descr="Bécher avec un remplissage uni">
            <a:extLst>
              <a:ext uri="{FF2B5EF4-FFF2-40B4-BE49-F238E27FC236}">
                <a16:creationId xmlns:a16="http://schemas.microsoft.com/office/drawing/2014/main" id="{C620E0D5-335D-0684-311A-861EDCF3E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8207" y="2939964"/>
            <a:ext cx="404524" cy="404524"/>
          </a:xfrm>
          <a:prstGeom prst="rect">
            <a:avLst/>
          </a:prstGeom>
        </p:spPr>
      </p:pic>
      <p:sp>
        <p:nvSpPr>
          <p:cNvPr id="29" name="Rectangle 58">
            <a:extLst>
              <a:ext uri="{FF2B5EF4-FFF2-40B4-BE49-F238E27FC236}">
                <a16:creationId xmlns:a16="http://schemas.microsoft.com/office/drawing/2014/main" id="{BEC8C746-6242-885E-0E52-DEAB91AFC6B7}"/>
              </a:ext>
            </a:extLst>
          </p:cNvPr>
          <p:cNvSpPr/>
          <p:nvPr/>
        </p:nvSpPr>
        <p:spPr>
          <a:xfrm>
            <a:off x="624816" y="2054945"/>
            <a:ext cx="390590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lang="fr-FR" sz="1600" b="1" dirty="0">
                <a:solidFill>
                  <a:schemeClr val="accent1"/>
                </a:solidFill>
                <a:latin typeface="Arial Narrow" panose="020B0606020202030204" pitchFamily="34" charset="0"/>
                <a:ea typeface="DejaVu Sans"/>
              </a:rPr>
              <a:t>Ludwigshafen : 56% emploi chimique régional</a:t>
            </a:r>
          </a:p>
        </p:txBody>
      </p:sp>
      <p:pic>
        <p:nvPicPr>
          <p:cNvPr id="32" name="Graphique 31" descr="Bécher avec un remplissage uni">
            <a:extLst>
              <a:ext uri="{FF2B5EF4-FFF2-40B4-BE49-F238E27FC236}">
                <a16:creationId xmlns:a16="http://schemas.microsoft.com/office/drawing/2014/main" id="{B5AD1AD0-7BEB-BE22-F3B6-9A5027BCB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5675" y="4133478"/>
            <a:ext cx="331566" cy="331566"/>
          </a:xfrm>
          <a:prstGeom prst="rect">
            <a:avLst/>
          </a:prstGeom>
        </p:spPr>
      </p:pic>
      <p:pic>
        <p:nvPicPr>
          <p:cNvPr id="33" name="Graphique 32" descr="Médecine avec un remplissage uni">
            <a:extLst>
              <a:ext uri="{FF2B5EF4-FFF2-40B4-BE49-F238E27FC236}">
                <a16:creationId xmlns:a16="http://schemas.microsoft.com/office/drawing/2014/main" id="{421110E7-F412-3DBD-A329-89F259823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4700" y="2843677"/>
            <a:ext cx="639926" cy="639926"/>
          </a:xfrm>
          <a:prstGeom prst="rect">
            <a:avLst/>
          </a:prstGeom>
        </p:spPr>
      </p:pic>
      <p:pic>
        <p:nvPicPr>
          <p:cNvPr id="34" name="Graphique 33" descr="Médecine avec un remplissage uni">
            <a:extLst>
              <a:ext uri="{FF2B5EF4-FFF2-40B4-BE49-F238E27FC236}">
                <a16:creationId xmlns:a16="http://schemas.microsoft.com/office/drawing/2014/main" id="{DFDF75E0-4030-8E09-0675-A9188058D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7492" y="3527537"/>
            <a:ext cx="404915" cy="404915"/>
          </a:xfrm>
          <a:prstGeom prst="rect">
            <a:avLst/>
          </a:prstGeom>
        </p:spPr>
      </p:pic>
      <p:pic>
        <p:nvPicPr>
          <p:cNvPr id="41" name="Graphique 40" descr="Wi-Fi contour">
            <a:extLst>
              <a:ext uri="{FF2B5EF4-FFF2-40B4-BE49-F238E27FC236}">
                <a16:creationId xmlns:a16="http://schemas.microsoft.com/office/drawing/2014/main" id="{B8D93A93-9065-DC9A-29CD-FC58D56D68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442045">
            <a:off x="9373445" y="3110955"/>
            <a:ext cx="914400" cy="914400"/>
          </a:xfrm>
          <a:prstGeom prst="rect">
            <a:avLst/>
          </a:prstGeom>
        </p:spPr>
      </p:pic>
      <p:pic>
        <p:nvPicPr>
          <p:cNvPr id="42" name="Graphique 41" descr="Wi-Fi contour">
            <a:extLst>
              <a:ext uri="{FF2B5EF4-FFF2-40B4-BE49-F238E27FC236}">
                <a16:creationId xmlns:a16="http://schemas.microsoft.com/office/drawing/2014/main" id="{740DBAFC-964C-1D05-3E4D-1ABB48A6FF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442045">
            <a:off x="4092566" y="3461100"/>
            <a:ext cx="914400" cy="914400"/>
          </a:xfrm>
          <a:prstGeom prst="rect">
            <a:avLst/>
          </a:prstGeom>
        </p:spPr>
      </p:pic>
      <p:pic>
        <p:nvPicPr>
          <p:cNvPr id="43" name="Graphique 42" descr="Wi-Fi contour">
            <a:extLst>
              <a:ext uri="{FF2B5EF4-FFF2-40B4-BE49-F238E27FC236}">
                <a16:creationId xmlns:a16="http://schemas.microsoft.com/office/drawing/2014/main" id="{4E32926F-5239-409A-4F93-CCE8BC02C9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781695">
            <a:off x="6362315" y="2313616"/>
            <a:ext cx="914400" cy="914400"/>
          </a:xfrm>
          <a:prstGeom prst="rect">
            <a:avLst/>
          </a:prstGeom>
        </p:spPr>
      </p:pic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212EB526-DC50-E61B-C922-B7C737FF0B36}"/>
              </a:ext>
            </a:extLst>
          </p:cNvPr>
          <p:cNvSpPr/>
          <p:nvPr/>
        </p:nvSpPr>
        <p:spPr>
          <a:xfrm>
            <a:off x="4369596" y="5120115"/>
            <a:ext cx="2691943" cy="21765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Synergies transfrontalières limitées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54DA85-E1F3-16FE-F8F7-CA568BEC07A0}"/>
              </a:ext>
            </a:extLst>
          </p:cNvPr>
          <p:cNvSpPr/>
          <p:nvPr/>
        </p:nvSpPr>
        <p:spPr>
          <a:xfrm>
            <a:off x="4369596" y="4719372"/>
            <a:ext cx="982705" cy="36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cap="small" dirty="0">
                <a:solidFill>
                  <a:schemeClr val="accent1"/>
                </a:solidFill>
                <a:latin typeface="Arial Narrow" panose="020B0606020202030204" pitchFamily="34" charset="0"/>
                <a:ea typeface="DejaVu Sans"/>
              </a:rPr>
              <a:t>Les défis</a:t>
            </a:r>
            <a:endParaRPr lang="fr-FR" sz="1200" b="1" cap="sm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Graphique 2" descr="Wi-Fi contour">
            <a:extLst>
              <a:ext uri="{FF2B5EF4-FFF2-40B4-BE49-F238E27FC236}">
                <a16:creationId xmlns:a16="http://schemas.microsoft.com/office/drawing/2014/main" id="{975218AC-AE05-E076-6BF9-45762EA2D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305623">
            <a:off x="927618" y="2256387"/>
            <a:ext cx="914400" cy="914400"/>
          </a:xfrm>
          <a:prstGeom prst="rect">
            <a:avLst/>
          </a:prstGeom>
        </p:spPr>
      </p:pic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1214D098-C1CD-518E-C6D3-6108A6CC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E05B6032-4DCD-174A-3AD7-284216FC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0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33FE1-B749-E896-63C4-94A00271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cœur industriel : </a:t>
            </a:r>
            <a:r>
              <a:rPr lang="fr-FR" dirty="0"/>
              <a:t>Métallurgie et Automobile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FD5D19-E080-D900-64A6-46A7AC49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27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8" name="Image 31">
            <a:extLst>
              <a:ext uri="{FF2B5EF4-FFF2-40B4-BE49-F238E27FC236}">
                <a16:creationId xmlns:a16="http://schemas.microsoft.com/office/drawing/2014/main" id="{CC448C39-92ED-BDF4-5F4E-3864DED731D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269471" y="2483476"/>
            <a:ext cx="3799440" cy="323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Image 32">
            <a:extLst>
              <a:ext uri="{FF2B5EF4-FFF2-40B4-BE49-F238E27FC236}">
                <a16:creationId xmlns:a16="http://schemas.microsoft.com/office/drawing/2014/main" id="{7C8EEBCC-8EAF-B985-05E6-BA70B562D59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0697" y="2478076"/>
            <a:ext cx="3959280" cy="344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Rectangle 58">
            <a:extLst>
              <a:ext uri="{FF2B5EF4-FFF2-40B4-BE49-F238E27FC236}">
                <a16:creationId xmlns:a16="http://schemas.microsoft.com/office/drawing/2014/main" id="{D02BB68F-2E89-A12E-BF75-8172276917E1}"/>
              </a:ext>
            </a:extLst>
          </p:cNvPr>
          <p:cNvSpPr/>
          <p:nvPr/>
        </p:nvSpPr>
        <p:spPr>
          <a:xfrm>
            <a:off x="6286253" y="2094762"/>
            <a:ext cx="3678743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Bef>
                <a:spcPts val="907"/>
              </a:spcBef>
              <a:spcAft>
                <a:spcPts val="709"/>
              </a:spcAft>
            </a:pPr>
            <a:r>
              <a:rPr lang="fr-FR" sz="1200" b="1" dirty="0">
                <a:solidFill>
                  <a:schemeClr val="accent1"/>
                </a:solidFill>
                <a:latin typeface="Arial Narrow" panose="020B0606020202030204" pitchFamily="34" charset="0"/>
                <a:ea typeface="DejaVu Sans"/>
              </a:rPr>
              <a:t>Part dans l’emploi industriel (%)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39767FC-0137-B31D-112A-F053AEBA038E}"/>
              </a:ext>
            </a:extLst>
          </p:cNvPr>
          <p:cNvSpPr/>
          <p:nvPr/>
        </p:nvSpPr>
        <p:spPr>
          <a:xfrm>
            <a:off x="898639" y="1603315"/>
            <a:ext cx="3674621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Métallurgie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791A00D-F9D4-A9B5-2DEA-E97D599B2E02}"/>
              </a:ext>
            </a:extLst>
          </p:cNvPr>
          <p:cNvSpPr/>
          <p:nvPr/>
        </p:nvSpPr>
        <p:spPr>
          <a:xfrm>
            <a:off x="6286254" y="1599707"/>
            <a:ext cx="3674621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Automobile</a:t>
            </a:r>
          </a:p>
        </p:txBody>
      </p:sp>
      <p:sp>
        <p:nvSpPr>
          <p:cNvPr id="16" name="Rectangle 58">
            <a:extLst>
              <a:ext uri="{FF2B5EF4-FFF2-40B4-BE49-F238E27FC236}">
                <a16:creationId xmlns:a16="http://schemas.microsoft.com/office/drawing/2014/main" id="{70148C1C-EB4D-BB47-75E0-B3FDB5FD8E18}"/>
              </a:ext>
            </a:extLst>
          </p:cNvPr>
          <p:cNvSpPr/>
          <p:nvPr/>
        </p:nvSpPr>
        <p:spPr>
          <a:xfrm>
            <a:off x="917086" y="2094762"/>
            <a:ext cx="3656174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lang="fr-FR" sz="1200" b="1" dirty="0">
                <a:solidFill>
                  <a:schemeClr val="accent1"/>
                </a:solidFill>
                <a:latin typeface="Arial Narrow" panose="020B0606020202030204" pitchFamily="34" charset="0"/>
                <a:ea typeface="DejaVu Sans"/>
              </a:rPr>
              <a:t>Part dans l’emploi industriel (%)</a:t>
            </a:r>
          </a:p>
        </p:txBody>
      </p:sp>
      <p:pic>
        <p:nvPicPr>
          <p:cNvPr id="18" name="Graphique 17" descr="Taxi avec un remplissage uni">
            <a:extLst>
              <a:ext uri="{FF2B5EF4-FFF2-40B4-BE49-F238E27FC236}">
                <a16:creationId xmlns:a16="http://schemas.microsoft.com/office/drawing/2014/main" id="{B75C8B4C-97AD-00E7-78C0-4097966C1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2101" y="3985596"/>
            <a:ext cx="829316" cy="829316"/>
          </a:xfrm>
          <a:prstGeom prst="rect">
            <a:avLst/>
          </a:prstGeom>
        </p:spPr>
      </p:pic>
      <p:pic>
        <p:nvPicPr>
          <p:cNvPr id="21" name="Graphique 20" descr="Homme soudeur avec un remplissage uni">
            <a:extLst>
              <a:ext uri="{FF2B5EF4-FFF2-40B4-BE49-F238E27FC236}">
                <a16:creationId xmlns:a16="http://schemas.microsoft.com/office/drawing/2014/main" id="{72620157-F97F-B214-91AD-FD556460B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6800" y="3742069"/>
            <a:ext cx="658185" cy="658185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C880BC31-3E3B-EA29-140B-420A461DFE2A}"/>
              </a:ext>
            </a:extLst>
          </p:cNvPr>
          <p:cNvSpPr>
            <a:spLocks/>
          </p:cNvSpPr>
          <p:nvPr/>
        </p:nvSpPr>
        <p:spPr>
          <a:xfrm>
            <a:off x="2840337" y="3621204"/>
            <a:ext cx="1035607" cy="10389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6A9B68-88FC-BC60-EF5B-C1D4E4801CA3}"/>
              </a:ext>
            </a:extLst>
          </p:cNvPr>
          <p:cNvSpPr>
            <a:spLocks/>
          </p:cNvSpPr>
          <p:nvPr/>
        </p:nvSpPr>
        <p:spPr>
          <a:xfrm>
            <a:off x="7578807" y="3546967"/>
            <a:ext cx="1744751" cy="1750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045B20-369B-E6EA-E204-05A5D34F0626}"/>
              </a:ext>
            </a:extLst>
          </p:cNvPr>
          <p:cNvSpPr/>
          <p:nvPr/>
        </p:nvSpPr>
        <p:spPr>
          <a:xfrm>
            <a:off x="917086" y="2366882"/>
            <a:ext cx="3656174" cy="36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  <a:ea typeface="DejaVu Sans"/>
              </a:rPr>
              <a:t>Métallurgie - Fabrication de produits métalliques</a:t>
            </a:r>
            <a:endParaRPr lang="fr-FR" sz="12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Graphique 25" descr="Homme soudeur avec un remplissage uni">
            <a:extLst>
              <a:ext uri="{FF2B5EF4-FFF2-40B4-BE49-F238E27FC236}">
                <a16:creationId xmlns:a16="http://schemas.microsoft.com/office/drawing/2014/main" id="{2878B830-DDD5-56A3-C216-45B4A6450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4434" y="2009552"/>
            <a:ext cx="490271" cy="49027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D0680A-C650-64B3-A95A-F54EAF40B6D0}"/>
              </a:ext>
            </a:extLst>
          </p:cNvPr>
          <p:cNvSpPr/>
          <p:nvPr/>
        </p:nvSpPr>
        <p:spPr>
          <a:xfrm>
            <a:off x="6269471" y="2354301"/>
            <a:ext cx="3656174" cy="36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C00000"/>
                </a:solidFill>
                <a:latin typeface="Arial Narrow" panose="020B0606020202030204" pitchFamily="34" charset="0"/>
                <a:ea typeface="DejaVu Sans"/>
              </a:rPr>
              <a:t>Fabrication de matériels de transport</a:t>
            </a:r>
          </a:p>
        </p:txBody>
      </p:sp>
      <p:pic>
        <p:nvPicPr>
          <p:cNvPr id="29" name="Graphique 28" descr="Taxi avec un remplissage uni">
            <a:extLst>
              <a:ext uri="{FF2B5EF4-FFF2-40B4-BE49-F238E27FC236}">
                <a16:creationId xmlns:a16="http://schemas.microsoft.com/office/drawing/2014/main" id="{A0B25A2F-AFE8-3FB7-72DD-910EFB5B0F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7782" y="2070950"/>
            <a:ext cx="490271" cy="490271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86C10E9-1A5C-D945-82C2-831D1ABA36C0}"/>
              </a:ext>
            </a:extLst>
          </p:cNvPr>
          <p:cNvSpPr/>
          <p:nvPr/>
        </p:nvSpPr>
        <p:spPr>
          <a:xfrm>
            <a:off x="370788" y="4508022"/>
            <a:ext cx="2364418" cy="21765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Concurrence chinoise et turque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79EE5B1A-8A94-7A67-D27C-039F6E3EC979}"/>
              </a:ext>
            </a:extLst>
          </p:cNvPr>
          <p:cNvSpPr/>
          <p:nvPr/>
        </p:nvSpPr>
        <p:spPr>
          <a:xfrm>
            <a:off x="370788" y="4790388"/>
            <a:ext cx="2364418" cy="21765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Coûts énergétiques élevés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FD10ACC9-049C-5EFB-30A3-F962642BF4F7}"/>
              </a:ext>
            </a:extLst>
          </p:cNvPr>
          <p:cNvSpPr/>
          <p:nvPr/>
        </p:nvSpPr>
        <p:spPr>
          <a:xfrm>
            <a:off x="370788" y="5064045"/>
            <a:ext cx="2364418" cy="21765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Décarbonation nécessaire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3795FCB-4886-A82A-92B8-8957CFFE4911}"/>
              </a:ext>
            </a:extLst>
          </p:cNvPr>
          <p:cNvSpPr/>
          <p:nvPr/>
        </p:nvSpPr>
        <p:spPr>
          <a:xfrm>
            <a:off x="5185280" y="4423301"/>
            <a:ext cx="2796546" cy="2249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Transition électrique destructrice d’emplois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3034554-BA8E-5B9C-88EF-51728174F7C2}"/>
              </a:ext>
            </a:extLst>
          </p:cNvPr>
          <p:cNvSpPr/>
          <p:nvPr/>
        </p:nvSpPr>
        <p:spPr>
          <a:xfrm>
            <a:off x="5185280" y="4712961"/>
            <a:ext cx="2378535" cy="21765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Concurrence chinoise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763598E-1ADB-DB80-2070-021540896E67}"/>
              </a:ext>
            </a:extLst>
          </p:cNvPr>
          <p:cNvSpPr/>
          <p:nvPr/>
        </p:nvSpPr>
        <p:spPr>
          <a:xfrm>
            <a:off x="5185280" y="4986618"/>
            <a:ext cx="2378535" cy="21765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Tarifs américains élevés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7DEDCE-E8BC-7E7C-218D-EB716F71EE14}"/>
              </a:ext>
            </a:extLst>
          </p:cNvPr>
          <p:cNvSpPr/>
          <p:nvPr/>
        </p:nvSpPr>
        <p:spPr>
          <a:xfrm>
            <a:off x="376460" y="4147239"/>
            <a:ext cx="982705" cy="36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DejaVu Sans"/>
              </a:rPr>
              <a:t>Les défis</a:t>
            </a:r>
            <a:endParaRPr lang="fr-FR" sz="1200" b="1" cap="small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C64532-B14B-FD0E-60D5-2F289977AB05}"/>
              </a:ext>
            </a:extLst>
          </p:cNvPr>
          <p:cNvSpPr/>
          <p:nvPr/>
        </p:nvSpPr>
        <p:spPr>
          <a:xfrm>
            <a:off x="5196491" y="4044391"/>
            <a:ext cx="1960175" cy="36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cap="small" dirty="0">
                <a:solidFill>
                  <a:srgbClr val="C00000"/>
                </a:solidFill>
                <a:latin typeface="Arial Narrow" panose="020B0606020202030204" pitchFamily="34" charset="0"/>
                <a:ea typeface="DejaVu Sans"/>
              </a:rPr>
              <a:t>Les défis de la triple crise</a:t>
            </a:r>
            <a:endParaRPr lang="fr-FR" sz="1200" b="1" cap="small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FF6472D-E9E1-16D1-851E-ABD35CC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8749FD7-9789-4FE3-D945-A60BE5D3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55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B47E0-7063-D2D5-B34C-E3C6621F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 </a:t>
            </a:r>
            <a:r>
              <a:rPr lang="fr-FR" b="1" dirty="0" err="1"/>
              <a:t>Mittelstand</a:t>
            </a:r>
            <a:r>
              <a:rPr lang="fr-FR" b="1" dirty="0"/>
              <a:t> : </a:t>
            </a:r>
            <a:r>
              <a:rPr lang="fr-FR" dirty="0"/>
              <a:t>machines et équipements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517EA0-F00F-27CB-04C2-3172D39F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28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D37DCA7-5AF2-3815-7BDD-AF48FD2A8899}"/>
              </a:ext>
            </a:extLst>
          </p:cNvPr>
          <p:cNvSpPr/>
          <p:nvPr/>
        </p:nvSpPr>
        <p:spPr>
          <a:xfrm>
            <a:off x="923505" y="1558651"/>
            <a:ext cx="3674621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Machines et équipements</a:t>
            </a:r>
          </a:p>
        </p:txBody>
      </p:sp>
      <p:sp>
        <p:nvSpPr>
          <p:cNvPr id="10" name="Rectangle 58">
            <a:extLst>
              <a:ext uri="{FF2B5EF4-FFF2-40B4-BE49-F238E27FC236}">
                <a16:creationId xmlns:a16="http://schemas.microsoft.com/office/drawing/2014/main" id="{6198822D-6886-52F4-A3FA-66905577772C}"/>
              </a:ext>
            </a:extLst>
          </p:cNvPr>
          <p:cNvSpPr/>
          <p:nvPr/>
        </p:nvSpPr>
        <p:spPr>
          <a:xfrm>
            <a:off x="1643626" y="2063294"/>
            <a:ext cx="2394974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lang="fr-FR" sz="1200" b="1" dirty="0">
                <a:solidFill>
                  <a:schemeClr val="accent1"/>
                </a:solidFill>
                <a:latin typeface="Arial Narrow" panose="020B0606020202030204" pitchFamily="34" charset="0"/>
                <a:ea typeface="DejaVu Sans"/>
              </a:rPr>
              <a:t>Part dans l’emploi industriel (%)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BE0B5-7CE5-0BD0-9B14-95F589F35067}"/>
              </a:ext>
            </a:extLst>
          </p:cNvPr>
          <p:cNvSpPr/>
          <p:nvPr/>
        </p:nvSpPr>
        <p:spPr>
          <a:xfrm>
            <a:off x="1643626" y="2335414"/>
            <a:ext cx="2553905" cy="36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FF6600"/>
                </a:solidFill>
                <a:latin typeface="Arial Narrow" panose="020B0606020202030204" pitchFamily="34" charset="0"/>
                <a:ea typeface="DejaVu Sans"/>
              </a:rPr>
              <a:t>Fabrication de machines et équipements</a:t>
            </a:r>
            <a:endParaRPr lang="fr-FR" sz="1200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Graphique 11" descr="Main de robot avec un remplissage uni">
            <a:extLst>
              <a:ext uri="{FF2B5EF4-FFF2-40B4-BE49-F238E27FC236}">
                <a16:creationId xmlns:a16="http://schemas.microsoft.com/office/drawing/2014/main" id="{970DEFCE-5399-B35D-D634-1BA73EEB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505" y="2029173"/>
            <a:ext cx="670215" cy="670215"/>
          </a:xfrm>
          <a:prstGeom prst="rect">
            <a:avLst/>
          </a:prstGeom>
        </p:spPr>
      </p:pic>
      <p:pic>
        <p:nvPicPr>
          <p:cNvPr id="7" name="Image 33">
            <a:extLst>
              <a:ext uri="{FF2B5EF4-FFF2-40B4-BE49-F238E27FC236}">
                <a16:creationId xmlns:a16="http://schemas.microsoft.com/office/drawing/2014/main" id="{93244196-8797-588C-0671-E38DEAA8D30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109105" y="1313836"/>
            <a:ext cx="4969542" cy="423032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0D5A6-F71A-5738-C88B-5BFDC5247712}"/>
              </a:ext>
            </a:extLst>
          </p:cNvPr>
          <p:cNvSpPr>
            <a:spLocks/>
          </p:cNvSpPr>
          <p:nvPr/>
        </p:nvSpPr>
        <p:spPr>
          <a:xfrm>
            <a:off x="5629178" y="1208202"/>
            <a:ext cx="3010403" cy="429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Graphique 13" descr="Main de robot avec un remplissage uni">
            <a:extLst>
              <a:ext uri="{FF2B5EF4-FFF2-40B4-BE49-F238E27FC236}">
                <a16:creationId xmlns:a16="http://schemas.microsoft.com/office/drawing/2014/main" id="{CE12AF1B-ED5A-8CE2-0723-72A07D903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2888" y="2272649"/>
            <a:ext cx="1082030" cy="108203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0585378-6AC7-AC48-8C93-F4DDD01B1879}"/>
              </a:ext>
            </a:extLst>
          </p:cNvPr>
          <p:cNvSpPr>
            <a:spLocks/>
          </p:cNvSpPr>
          <p:nvPr/>
        </p:nvSpPr>
        <p:spPr>
          <a:xfrm>
            <a:off x="7875594" y="1877867"/>
            <a:ext cx="2056617" cy="206329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Graphique 15" descr="Main de robot avec un remplissage uni">
            <a:extLst>
              <a:ext uri="{FF2B5EF4-FFF2-40B4-BE49-F238E27FC236}">
                <a16:creationId xmlns:a16="http://schemas.microsoft.com/office/drawing/2014/main" id="{B3D1BCDE-E782-AD3B-4955-645A39DCA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7756" y="1795597"/>
            <a:ext cx="336120" cy="336120"/>
          </a:xfrm>
          <a:prstGeom prst="rect">
            <a:avLst/>
          </a:prstGeom>
        </p:spPr>
      </p:pic>
      <p:pic>
        <p:nvPicPr>
          <p:cNvPr id="17" name="Graphique 16" descr="Main de robot avec un remplissage uni">
            <a:extLst>
              <a:ext uri="{FF2B5EF4-FFF2-40B4-BE49-F238E27FC236}">
                <a16:creationId xmlns:a16="http://schemas.microsoft.com/office/drawing/2014/main" id="{E3789683-93C7-C041-BD1F-C356AD072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9786" y="4209558"/>
            <a:ext cx="533102" cy="533102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E6F352F-6320-DF01-23ED-994FF775FCA1}"/>
              </a:ext>
            </a:extLst>
          </p:cNvPr>
          <p:cNvSpPr/>
          <p:nvPr/>
        </p:nvSpPr>
        <p:spPr>
          <a:xfrm>
            <a:off x="1724446" y="3323346"/>
            <a:ext cx="3238223" cy="217657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Transformation numérique (IA, industrie 4.0)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B9E3B0B-3B7A-4F26-43B9-08EE309F8C6B}"/>
              </a:ext>
            </a:extLst>
          </p:cNvPr>
          <p:cNvSpPr/>
          <p:nvPr/>
        </p:nvSpPr>
        <p:spPr>
          <a:xfrm>
            <a:off x="1724446" y="3605712"/>
            <a:ext cx="3238223" cy="217657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Transition écologique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A7A16D5-06E6-597B-E03A-45F7CCF46E09}"/>
              </a:ext>
            </a:extLst>
          </p:cNvPr>
          <p:cNvSpPr/>
          <p:nvPr/>
        </p:nvSpPr>
        <p:spPr>
          <a:xfrm>
            <a:off x="1724446" y="3896787"/>
            <a:ext cx="3238223" cy="217657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Concurrence chinoise émergente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2D38DC-5B4E-760D-9593-EF92227A693D}"/>
              </a:ext>
            </a:extLst>
          </p:cNvPr>
          <p:cNvSpPr/>
          <p:nvPr/>
        </p:nvSpPr>
        <p:spPr>
          <a:xfrm>
            <a:off x="1724445" y="2915158"/>
            <a:ext cx="982705" cy="36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cap="small" dirty="0">
                <a:solidFill>
                  <a:srgbClr val="FF6600"/>
                </a:solidFill>
                <a:latin typeface="Arial Narrow" panose="020B0606020202030204" pitchFamily="34" charset="0"/>
                <a:ea typeface="DejaVu Sans"/>
              </a:rPr>
              <a:t>Les défis</a:t>
            </a:r>
            <a:endParaRPr lang="fr-FR" sz="1200" b="1" cap="small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0BDCC8C-9E78-2D9D-380A-10DB661D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CEFC573-E9ED-580F-B7A9-568F542F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2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A3E75-72AC-A5C8-21F3-75F6140C0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BF9AC-19B1-DE95-19C0-8351741F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66" y="293305"/>
            <a:ext cx="11008389" cy="546001"/>
          </a:xfrm>
        </p:spPr>
        <p:txBody>
          <a:bodyPr>
            <a:normAutofit/>
          </a:bodyPr>
          <a:lstStyle/>
          <a:p>
            <a:r>
              <a:rPr lang="fr-FR" sz="2800" b="1" dirty="0"/>
              <a:t>Géographie de l'emploi : </a:t>
            </a:r>
            <a:r>
              <a:rPr lang="fr-FR" sz="2800" dirty="0"/>
              <a:t>deux vulnérabilités structurelles majeures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CAACBF-572E-592C-F1F6-F8C9A186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29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6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54935EFF-F6D7-446A-0F69-22BBCDB06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33" y="977047"/>
            <a:ext cx="6128774" cy="52415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A3EB40F-A649-5FEC-CE7A-59B5198DDAC8}"/>
              </a:ext>
            </a:extLst>
          </p:cNvPr>
          <p:cNvSpPr/>
          <p:nvPr/>
        </p:nvSpPr>
        <p:spPr>
          <a:xfrm>
            <a:off x="487566" y="2073261"/>
            <a:ext cx="3654052" cy="3173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Concentration géographique extrême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498146A-7F84-1840-C72C-2256E78EEEDB}"/>
              </a:ext>
            </a:extLst>
          </p:cNvPr>
          <p:cNvSpPr>
            <a:spLocks/>
          </p:cNvSpPr>
          <p:nvPr/>
        </p:nvSpPr>
        <p:spPr>
          <a:xfrm>
            <a:off x="6656083" y="2635243"/>
            <a:ext cx="1870171" cy="1876239"/>
          </a:xfrm>
          <a:prstGeom prst="ellipse">
            <a:avLst/>
          </a:prstGeom>
          <a:solidFill>
            <a:srgbClr val="F1DDF6">
              <a:alpha val="50196"/>
            </a:srgb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575F506-4AA1-D3E8-4823-10E059EB3D95}"/>
              </a:ext>
            </a:extLst>
          </p:cNvPr>
          <p:cNvSpPr>
            <a:spLocks/>
          </p:cNvSpPr>
          <p:nvPr/>
        </p:nvSpPr>
        <p:spPr>
          <a:xfrm>
            <a:off x="5073974" y="1103192"/>
            <a:ext cx="1282320" cy="1276350"/>
          </a:xfrm>
          <a:prstGeom prst="ellipse">
            <a:avLst/>
          </a:prstGeom>
          <a:solidFill>
            <a:srgbClr val="F1DDF6">
              <a:alpha val="50196"/>
            </a:srgb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7243763-C764-E7C3-8999-778DE09E19A5}"/>
              </a:ext>
            </a:extLst>
          </p:cNvPr>
          <p:cNvSpPr>
            <a:spLocks/>
          </p:cNvSpPr>
          <p:nvPr/>
        </p:nvSpPr>
        <p:spPr>
          <a:xfrm>
            <a:off x="9129745" y="2819574"/>
            <a:ext cx="890461" cy="879731"/>
          </a:xfrm>
          <a:prstGeom prst="ellipse">
            <a:avLst/>
          </a:prstGeom>
          <a:solidFill>
            <a:srgbClr val="F1DDF6">
              <a:alpha val="50196"/>
            </a:srgb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1DA7E1EB-0EEE-586E-EA34-CB4522A3C6B5}"/>
              </a:ext>
            </a:extLst>
          </p:cNvPr>
          <p:cNvSpPr/>
          <p:nvPr/>
        </p:nvSpPr>
        <p:spPr>
          <a:xfrm>
            <a:off x="532994" y="4795973"/>
            <a:ext cx="3608624" cy="3173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Fragmentation centre-périphérie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96D449C-41F6-DE35-35EE-EE01A5E7342D}"/>
              </a:ext>
            </a:extLst>
          </p:cNvPr>
          <p:cNvSpPr>
            <a:spLocks/>
          </p:cNvSpPr>
          <p:nvPr/>
        </p:nvSpPr>
        <p:spPr>
          <a:xfrm>
            <a:off x="5475693" y="1806704"/>
            <a:ext cx="3654052" cy="358224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039CF3-956D-DBD2-421D-7802BFF93343}"/>
              </a:ext>
            </a:extLst>
          </p:cNvPr>
          <p:cNvSpPr txBox="1"/>
          <p:nvPr/>
        </p:nvSpPr>
        <p:spPr>
          <a:xfrm>
            <a:off x="532993" y="2635243"/>
            <a:ext cx="39068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C667D7"/>
              </a:buClr>
            </a:pPr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Grande fragilité en cas de choc externe</a:t>
            </a:r>
          </a:p>
          <a:p>
            <a:pPr marL="285750" indent="-285750">
              <a:spcAft>
                <a:spcPts val="300"/>
              </a:spcAft>
              <a:buClr>
                <a:srgbClr val="C667D7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Arial Narrow" panose="020B0606020202030204" pitchFamily="34" charset="0"/>
              </a:rPr>
              <a:t>Tarifs douaniers</a:t>
            </a:r>
          </a:p>
          <a:p>
            <a:pPr marL="285750" indent="-285750">
              <a:spcAft>
                <a:spcPts val="300"/>
              </a:spcAft>
              <a:buClr>
                <a:srgbClr val="C667D7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Arial Narrow" panose="020B0606020202030204" pitchFamily="34" charset="0"/>
              </a:rPr>
              <a:t>Délocalisation</a:t>
            </a:r>
          </a:p>
          <a:p>
            <a:pPr marL="285750" indent="-285750">
              <a:spcAft>
                <a:spcPts val="300"/>
              </a:spcAft>
              <a:buClr>
                <a:srgbClr val="C667D7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Arial Narrow" panose="020B0606020202030204" pitchFamily="34" charset="0"/>
              </a:rPr>
              <a:t>Rupture technologique</a:t>
            </a:r>
          </a:p>
          <a:p>
            <a:pPr marL="285750" indent="-285750">
              <a:spcAft>
                <a:spcPts val="300"/>
              </a:spcAft>
              <a:buClr>
                <a:srgbClr val="C667D7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64E8975-634E-A5A5-E963-06911FBBC92A}"/>
              </a:ext>
            </a:extLst>
          </p:cNvPr>
          <p:cNvSpPr txBox="1"/>
          <p:nvPr/>
        </p:nvSpPr>
        <p:spPr>
          <a:xfrm>
            <a:off x="532514" y="3929743"/>
            <a:ext cx="3654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fr-FR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Risque d’effondrement instantané</a:t>
            </a:r>
            <a:br>
              <a:rPr lang="fr-FR" sz="18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fr-FR" sz="1800" dirty="0">
                <a:solidFill>
                  <a:schemeClr val="tx2"/>
                </a:solidFill>
                <a:latin typeface="Arial Narrow" panose="020B0606020202030204" pitchFamily="34" charset="0"/>
              </a:rPr>
              <a:t>de l’économie locale</a:t>
            </a:r>
          </a:p>
        </p:txBody>
      </p:sp>
      <p:pic>
        <p:nvPicPr>
          <p:cNvPr id="20" name="Graphique 19" descr="Wi-Fi contour">
            <a:extLst>
              <a:ext uri="{FF2B5EF4-FFF2-40B4-BE49-F238E27FC236}">
                <a16:creationId xmlns:a16="http://schemas.microsoft.com/office/drawing/2014/main" id="{305BA027-4E5F-9BDF-3DC1-55EDB290A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307587">
            <a:off x="9814768" y="2535949"/>
            <a:ext cx="914400" cy="914400"/>
          </a:xfrm>
          <a:prstGeom prst="rect">
            <a:avLst/>
          </a:prstGeom>
        </p:spPr>
      </p:pic>
      <p:pic>
        <p:nvPicPr>
          <p:cNvPr id="22" name="Graphique 21" descr="Wi-Fi contour">
            <a:extLst>
              <a:ext uri="{FF2B5EF4-FFF2-40B4-BE49-F238E27FC236}">
                <a16:creationId xmlns:a16="http://schemas.microsoft.com/office/drawing/2014/main" id="{128AFDF2-40CA-AC10-BB9C-57AA8878F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81695">
            <a:off x="4444808" y="788545"/>
            <a:ext cx="914400" cy="9144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16E9617D-74B7-2E11-DA4A-B3529A012040}"/>
              </a:ext>
            </a:extLst>
          </p:cNvPr>
          <p:cNvSpPr txBox="1"/>
          <p:nvPr/>
        </p:nvSpPr>
        <p:spPr>
          <a:xfrm>
            <a:off x="6674072" y="3385645"/>
            <a:ext cx="176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SarLorLux</a:t>
            </a:r>
            <a:endParaRPr lang="fr-FR" sz="18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3EFAA3A-4E04-5457-7DA9-886A4F85E141}"/>
              </a:ext>
            </a:extLst>
          </p:cNvPr>
          <p:cNvSpPr txBox="1"/>
          <p:nvPr/>
        </p:nvSpPr>
        <p:spPr>
          <a:xfrm>
            <a:off x="9091315" y="2951496"/>
            <a:ext cx="1057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Ludwigs</a:t>
            </a:r>
            <a:r>
              <a:rPr lang="fr-FR" b="1" dirty="0">
                <a:solidFill>
                  <a:schemeClr val="accent4"/>
                </a:solidFill>
                <a:latin typeface="Arial Narrow" panose="020B0606020202030204" pitchFamily="34" charset="0"/>
              </a:rPr>
              <a:t>-</a:t>
            </a:r>
            <a:br>
              <a:rPr lang="fr-FR" b="1" dirty="0">
                <a:solidFill>
                  <a:schemeClr val="accent4"/>
                </a:solidFill>
                <a:latin typeface="Arial Narrow" panose="020B0606020202030204" pitchFamily="34" charset="0"/>
              </a:rPr>
            </a:br>
            <a:r>
              <a:rPr lang="fr-FR" b="1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hafen</a:t>
            </a:r>
            <a:endParaRPr lang="fr-FR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2F4397A-E551-52EB-2DA6-859591AEDCDE}"/>
              </a:ext>
            </a:extLst>
          </p:cNvPr>
          <p:cNvSpPr txBox="1"/>
          <p:nvPr/>
        </p:nvSpPr>
        <p:spPr>
          <a:xfrm>
            <a:off x="5018819" y="1371755"/>
            <a:ext cx="1282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Brabant wallon</a:t>
            </a:r>
          </a:p>
        </p:txBody>
      </p:sp>
      <p:pic>
        <p:nvPicPr>
          <p:cNvPr id="46" name="Graphique 45" descr="Médecine avec un remplissage uni">
            <a:extLst>
              <a:ext uri="{FF2B5EF4-FFF2-40B4-BE49-F238E27FC236}">
                <a16:creationId xmlns:a16="http://schemas.microsoft.com/office/drawing/2014/main" id="{99620E88-B435-2D54-9996-38BD04AD5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0129" y="1654786"/>
            <a:ext cx="648075" cy="648075"/>
          </a:xfrm>
          <a:prstGeom prst="rect">
            <a:avLst/>
          </a:prstGeom>
        </p:spPr>
      </p:pic>
      <p:pic>
        <p:nvPicPr>
          <p:cNvPr id="52" name="Graphique 51" descr="Bécher avec un remplissage uni">
            <a:extLst>
              <a:ext uri="{FF2B5EF4-FFF2-40B4-BE49-F238E27FC236}">
                <a16:creationId xmlns:a16="http://schemas.microsoft.com/office/drawing/2014/main" id="{803CF4D2-4DA0-86FE-9533-0B76312A0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0916" y="1360221"/>
            <a:ext cx="574175" cy="574175"/>
          </a:xfrm>
          <a:prstGeom prst="rect">
            <a:avLst/>
          </a:prstGeom>
        </p:spPr>
      </p:pic>
      <p:pic>
        <p:nvPicPr>
          <p:cNvPr id="53" name="Graphique 52" descr="Homme soudeur avec un remplissage uni">
            <a:extLst>
              <a:ext uri="{FF2B5EF4-FFF2-40B4-BE49-F238E27FC236}">
                <a16:creationId xmlns:a16="http://schemas.microsoft.com/office/drawing/2014/main" id="{84B8D35B-5623-6FC3-D39D-83574BDF5D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1168" y="2780046"/>
            <a:ext cx="598924" cy="598924"/>
          </a:xfrm>
          <a:prstGeom prst="rect">
            <a:avLst/>
          </a:prstGeom>
        </p:spPr>
      </p:pic>
      <p:pic>
        <p:nvPicPr>
          <p:cNvPr id="54" name="Graphique 53" descr="Taxi avec un remplissage uni">
            <a:extLst>
              <a:ext uri="{FF2B5EF4-FFF2-40B4-BE49-F238E27FC236}">
                <a16:creationId xmlns:a16="http://schemas.microsoft.com/office/drawing/2014/main" id="{EA1C0C62-0C3B-1D9F-7437-F518045A5B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91445" y="3737882"/>
            <a:ext cx="598924" cy="598924"/>
          </a:xfrm>
          <a:prstGeom prst="rect">
            <a:avLst/>
          </a:prstGeom>
        </p:spPr>
      </p:pic>
      <p:pic>
        <p:nvPicPr>
          <p:cNvPr id="55" name="Graphique 54" descr="Bécher avec un remplissage uni">
            <a:extLst>
              <a:ext uri="{FF2B5EF4-FFF2-40B4-BE49-F238E27FC236}">
                <a16:creationId xmlns:a16="http://schemas.microsoft.com/office/drawing/2014/main" id="{9EC2120A-470F-3027-0330-A8848C6305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91326" y="3507845"/>
            <a:ext cx="574175" cy="574175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F922E634-E6BD-42BF-DB37-DF3A9876C5DE}"/>
              </a:ext>
            </a:extLst>
          </p:cNvPr>
          <p:cNvSpPr txBox="1"/>
          <p:nvPr/>
        </p:nvSpPr>
        <p:spPr>
          <a:xfrm>
            <a:off x="532514" y="5237793"/>
            <a:ext cx="3906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fr-FR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Comment articuler ces pôles</a:t>
            </a:r>
            <a:br>
              <a:rPr lang="fr-FR" sz="18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fr-FR" sz="1800" dirty="0">
                <a:solidFill>
                  <a:schemeClr val="tx2"/>
                </a:solidFill>
                <a:latin typeface="Arial Narrow" panose="020B0606020202030204" pitchFamily="34" charset="0"/>
              </a:rPr>
              <a:t>pour construire des chaînes de valeur transfrontalières ?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DFB69D8-3D95-9096-AC9F-F4642C08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3482B3E-D870-2A1A-A9D6-9D42975B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0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E76E62-526A-EB38-AEFC-7B1D1F0AC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004039-21A2-C69D-6F2C-F355CD0D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3342F3-B0FB-13B8-D028-EC86177D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D775BD-676E-FAD5-AC10-202287A1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0102329-3722-FB61-659C-54978C914A14}"/>
              </a:ext>
            </a:extLst>
          </p:cNvPr>
          <p:cNvSpPr>
            <a:spLocks/>
          </p:cNvSpPr>
          <p:nvPr/>
        </p:nvSpPr>
        <p:spPr bwMode="auto">
          <a:xfrm>
            <a:off x="1137139" y="832244"/>
            <a:ext cx="603738" cy="806814"/>
          </a:xfrm>
          <a:custGeom>
            <a:avLst/>
            <a:gdLst>
              <a:gd name="T0" fmla="*/ 366 w 366"/>
              <a:gd name="T1" fmla="*/ 387 h 491"/>
              <a:gd name="T2" fmla="*/ 366 w 366"/>
              <a:gd name="T3" fmla="*/ 491 h 491"/>
              <a:gd name="T4" fmla="*/ 17 w 366"/>
              <a:gd name="T5" fmla="*/ 491 h 491"/>
              <a:gd name="T6" fmla="*/ 17 w 366"/>
              <a:gd name="T7" fmla="*/ 387 h 491"/>
              <a:gd name="T8" fmla="*/ 139 w 366"/>
              <a:gd name="T9" fmla="*/ 387 h 491"/>
              <a:gd name="T10" fmla="*/ 139 w 366"/>
              <a:gd name="T11" fmla="*/ 127 h 491"/>
              <a:gd name="T12" fmla="*/ 115 w 366"/>
              <a:gd name="T13" fmla="*/ 148 h 491"/>
              <a:gd name="T14" fmla="*/ 78 w 366"/>
              <a:gd name="T15" fmla="*/ 168 h 491"/>
              <a:gd name="T16" fmla="*/ 37 w 366"/>
              <a:gd name="T17" fmla="*/ 183 h 491"/>
              <a:gd name="T18" fmla="*/ 0 w 366"/>
              <a:gd name="T19" fmla="*/ 189 h 491"/>
              <a:gd name="T20" fmla="*/ 0 w 366"/>
              <a:gd name="T21" fmla="*/ 82 h 491"/>
              <a:gd name="T22" fmla="*/ 38 w 366"/>
              <a:gd name="T23" fmla="*/ 72 h 491"/>
              <a:gd name="T24" fmla="*/ 81 w 366"/>
              <a:gd name="T25" fmla="*/ 49 h 491"/>
              <a:gd name="T26" fmla="*/ 119 w 366"/>
              <a:gd name="T27" fmla="*/ 21 h 491"/>
              <a:gd name="T28" fmla="*/ 139 w 366"/>
              <a:gd name="T29" fmla="*/ 0 h 491"/>
              <a:gd name="T30" fmla="*/ 257 w 366"/>
              <a:gd name="T31" fmla="*/ 0 h 491"/>
              <a:gd name="T32" fmla="*/ 257 w 366"/>
              <a:gd name="T33" fmla="*/ 387 h 491"/>
              <a:gd name="T34" fmla="*/ 366 w 366"/>
              <a:gd name="T35" fmla="*/ 387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491">
                <a:moveTo>
                  <a:pt x="366" y="387"/>
                </a:moveTo>
                <a:cubicBezTo>
                  <a:pt x="366" y="491"/>
                  <a:pt x="366" y="491"/>
                  <a:pt x="366" y="491"/>
                </a:cubicBezTo>
                <a:cubicBezTo>
                  <a:pt x="17" y="491"/>
                  <a:pt x="17" y="491"/>
                  <a:pt x="17" y="491"/>
                </a:cubicBezTo>
                <a:cubicBezTo>
                  <a:pt x="17" y="387"/>
                  <a:pt x="17" y="387"/>
                  <a:pt x="17" y="387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34" y="134"/>
                  <a:pt x="126" y="141"/>
                  <a:pt x="115" y="148"/>
                </a:cubicBezTo>
                <a:cubicBezTo>
                  <a:pt x="103" y="155"/>
                  <a:pt x="91" y="162"/>
                  <a:pt x="78" y="168"/>
                </a:cubicBezTo>
                <a:cubicBezTo>
                  <a:pt x="65" y="174"/>
                  <a:pt x="51" y="179"/>
                  <a:pt x="37" y="183"/>
                </a:cubicBezTo>
                <a:cubicBezTo>
                  <a:pt x="23" y="187"/>
                  <a:pt x="11" y="189"/>
                  <a:pt x="0" y="189"/>
                </a:cubicBezTo>
                <a:cubicBezTo>
                  <a:pt x="0" y="82"/>
                  <a:pt x="0" y="82"/>
                  <a:pt x="0" y="82"/>
                </a:cubicBezTo>
                <a:cubicBezTo>
                  <a:pt x="10" y="82"/>
                  <a:pt x="23" y="79"/>
                  <a:pt x="38" y="72"/>
                </a:cubicBezTo>
                <a:cubicBezTo>
                  <a:pt x="53" y="66"/>
                  <a:pt x="67" y="58"/>
                  <a:pt x="81" y="49"/>
                </a:cubicBezTo>
                <a:cubicBezTo>
                  <a:pt x="96" y="39"/>
                  <a:pt x="108" y="30"/>
                  <a:pt x="119" y="21"/>
                </a:cubicBezTo>
                <a:cubicBezTo>
                  <a:pt x="129" y="13"/>
                  <a:pt x="136" y="6"/>
                  <a:pt x="139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387"/>
                  <a:pt x="257" y="387"/>
                  <a:pt x="257" y="387"/>
                </a:cubicBezTo>
                <a:lnTo>
                  <a:pt x="366" y="3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7DF2B81-6F0C-06EA-BC25-BC2171174DDA}"/>
              </a:ext>
            </a:extLst>
          </p:cNvPr>
          <p:cNvSpPr/>
          <p:nvPr/>
        </p:nvSpPr>
        <p:spPr>
          <a:xfrm>
            <a:off x="1740877" y="667432"/>
            <a:ext cx="8287096" cy="55231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3538" lvl="1"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tx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La nouvelle division internationale du travail - Ruptures et défis</a:t>
            </a:r>
            <a:endParaRPr lang="fr-FR" sz="2400" b="0" u="none" strike="noStrike" cap="small" dirty="0">
              <a:solidFill>
                <a:schemeClr val="tx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1.1. Le protectionnisme américain : retour d'une arme géoéconomique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1.2. L'adaptation chinoise et la fragmentation mondiale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1.3. L'Europe face à la triple vulnérabilité</a:t>
            </a: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endParaRPr lang="fr-FR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tx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La Grande Région sous pression - Vulnérabilités sectorielles</a:t>
            </a:r>
            <a:endParaRPr lang="fr-FR" sz="2400" b="0" u="none" strike="noStrike" cap="small" dirty="0">
              <a:solidFill>
                <a:schemeClr val="tx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2.1. Une exposition asymétrique aux marchés extérieurs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2.2. Cinq secteurs stratégiques sous tension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2.3. Géographie de l'emploi : concentration et déséquilibres</a:t>
            </a: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endParaRPr lang="fr-FR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tx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Vers une résilience transfrontalière</a:t>
            </a:r>
            <a:endParaRPr lang="fr-FR" sz="2400" b="0" u="none" strike="noStrike" cap="small" dirty="0">
              <a:solidFill>
                <a:schemeClr val="tx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3.1. Le cœur économique en décrochage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3.2. Les obstacles à l'intégration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3.3. Les leviers d'action collective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4D54A2B6-FD23-BE51-AB13-BDD7D6CAB59E}"/>
              </a:ext>
            </a:extLst>
          </p:cNvPr>
          <p:cNvSpPr>
            <a:spLocks/>
          </p:cNvSpPr>
          <p:nvPr/>
        </p:nvSpPr>
        <p:spPr bwMode="auto">
          <a:xfrm>
            <a:off x="1119746" y="2784739"/>
            <a:ext cx="671431" cy="808643"/>
          </a:xfrm>
          <a:custGeom>
            <a:avLst/>
            <a:gdLst>
              <a:gd name="T0" fmla="*/ 151 w 407"/>
              <a:gd name="T1" fmla="*/ 389 h 491"/>
              <a:gd name="T2" fmla="*/ 175 w 407"/>
              <a:gd name="T3" fmla="*/ 361 h 491"/>
              <a:gd name="T4" fmla="*/ 210 w 407"/>
              <a:gd name="T5" fmla="*/ 334 h 491"/>
              <a:gd name="T6" fmla="*/ 249 w 407"/>
              <a:gd name="T7" fmla="*/ 310 h 491"/>
              <a:gd name="T8" fmla="*/ 283 w 407"/>
              <a:gd name="T9" fmla="*/ 291 h 491"/>
              <a:gd name="T10" fmla="*/ 322 w 407"/>
              <a:gd name="T11" fmla="*/ 268 h 491"/>
              <a:gd name="T12" fmla="*/ 358 w 407"/>
              <a:gd name="T13" fmla="*/ 237 h 491"/>
              <a:gd name="T14" fmla="*/ 386 w 407"/>
              <a:gd name="T15" fmla="*/ 196 h 491"/>
              <a:gd name="T16" fmla="*/ 397 w 407"/>
              <a:gd name="T17" fmla="*/ 144 h 491"/>
              <a:gd name="T18" fmla="*/ 385 w 407"/>
              <a:gd name="T19" fmla="*/ 86 h 491"/>
              <a:gd name="T20" fmla="*/ 350 w 407"/>
              <a:gd name="T21" fmla="*/ 40 h 491"/>
              <a:gd name="T22" fmla="*/ 293 w 407"/>
              <a:gd name="T23" fmla="*/ 11 h 491"/>
              <a:gd name="T24" fmla="*/ 216 w 407"/>
              <a:gd name="T25" fmla="*/ 0 h 491"/>
              <a:gd name="T26" fmla="*/ 193 w 407"/>
              <a:gd name="T27" fmla="*/ 1 h 491"/>
              <a:gd name="T28" fmla="*/ 144 w 407"/>
              <a:gd name="T29" fmla="*/ 8 h 491"/>
              <a:gd name="T30" fmla="*/ 84 w 407"/>
              <a:gd name="T31" fmla="*/ 29 h 491"/>
              <a:gd name="T32" fmla="*/ 36 w 407"/>
              <a:gd name="T33" fmla="*/ 55 h 491"/>
              <a:gd name="T34" fmla="*/ 5 w 407"/>
              <a:gd name="T35" fmla="*/ 81 h 491"/>
              <a:gd name="T36" fmla="*/ 77 w 407"/>
              <a:gd name="T37" fmla="*/ 164 h 491"/>
              <a:gd name="T38" fmla="*/ 100 w 407"/>
              <a:gd name="T39" fmla="*/ 140 h 491"/>
              <a:gd name="T40" fmla="*/ 127 w 407"/>
              <a:gd name="T41" fmla="*/ 119 h 491"/>
              <a:gd name="T42" fmla="*/ 143 w 407"/>
              <a:gd name="T43" fmla="*/ 111 h 491"/>
              <a:gd name="T44" fmla="*/ 158 w 407"/>
              <a:gd name="T45" fmla="*/ 105 h 491"/>
              <a:gd name="T46" fmla="*/ 196 w 407"/>
              <a:gd name="T47" fmla="*/ 99 h 491"/>
              <a:gd name="T48" fmla="*/ 254 w 407"/>
              <a:gd name="T49" fmla="*/ 117 h 491"/>
              <a:gd name="T50" fmla="*/ 274 w 407"/>
              <a:gd name="T51" fmla="*/ 161 h 491"/>
              <a:gd name="T52" fmla="*/ 265 w 407"/>
              <a:gd name="T53" fmla="*/ 189 h 491"/>
              <a:gd name="T54" fmla="*/ 238 w 407"/>
              <a:gd name="T55" fmla="*/ 213 h 491"/>
              <a:gd name="T56" fmla="*/ 193 w 407"/>
              <a:gd name="T57" fmla="*/ 239 h 491"/>
              <a:gd name="T58" fmla="*/ 143 w 407"/>
              <a:gd name="T59" fmla="*/ 266 h 491"/>
              <a:gd name="T60" fmla="*/ 132 w 407"/>
              <a:gd name="T61" fmla="*/ 271 h 491"/>
              <a:gd name="T62" fmla="*/ 67 w 407"/>
              <a:gd name="T63" fmla="*/ 316 h 491"/>
              <a:gd name="T64" fmla="*/ 26 w 407"/>
              <a:gd name="T65" fmla="*/ 365 h 491"/>
              <a:gd name="T66" fmla="*/ 6 w 407"/>
              <a:gd name="T67" fmla="*/ 422 h 491"/>
              <a:gd name="T68" fmla="*/ 0 w 407"/>
              <a:gd name="T69" fmla="*/ 491 h 491"/>
              <a:gd name="T70" fmla="*/ 203 w 407"/>
              <a:gd name="T71" fmla="*/ 491 h 491"/>
              <a:gd name="T72" fmla="*/ 407 w 407"/>
              <a:gd name="T73" fmla="*/ 491 h 491"/>
              <a:gd name="T74" fmla="*/ 407 w 407"/>
              <a:gd name="T75" fmla="*/ 389 h 491"/>
              <a:gd name="T76" fmla="*/ 151 w 407"/>
              <a:gd name="T77" fmla="*/ 38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7" h="491">
                <a:moveTo>
                  <a:pt x="151" y="389"/>
                </a:moveTo>
                <a:cubicBezTo>
                  <a:pt x="156" y="380"/>
                  <a:pt x="165" y="371"/>
                  <a:pt x="175" y="361"/>
                </a:cubicBezTo>
                <a:cubicBezTo>
                  <a:pt x="186" y="352"/>
                  <a:pt x="198" y="343"/>
                  <a:pt x="210" y="334"/>
                </a:cubicBezTo>
                <a:cubicBezTo>
                  <a:pt x="223" y="326"/>
                  <a:pt x="236" y="317"/>
                  <a:pt x="249" y="310"/>
                </a:cubicBezTo>
                <a:cubicBezTo>
                  <a:pt x="262" y="303"/>
                  <a:pt x="273" y="296"/>
                  <a:pt x="283" y="291"/>
                </a:cubicBezTo>
                <a:cubicBezTo>
                  <a:pt x="296" y="284"/>
                  <a:pt x="308" y="276"/>
                  <a:pt x="322" y="268"/>
                </a:cubicBezTo>
                <a:cubicBezTo>
                  <a:pt x="335" y="259"/>
                  <a:pt x="347" y="249"/>
                  <a:pt x="358" y="237"/>
                </a:cubicBezTo>
                <a:cubicBezTo>
                  <a:pt x="370" y="225"/>
                  <a:pt x="379" y="211"/>
                  <a:pt x="386" y="196"/>
                </a:cubicBezTo>
                <a:cubicBezTo>
                  <a:pt x="394" y="181"/>
                  <a:pt x="397" y="164"/>
                  <a:pt x="397" y="144"/>
                </a:cubicBezTo>
                <a:cubicBezTo>
                  <a:pt x="397" y="123"/>
                  <a:pt x="393" y="104"/>
                  <a:pt x="385" y="86"/>
                </a:cubicBezTo>
                <a:cubicBezTo>
                  <a:pt x="377" y="68"/>
                  <a:pt x="365" y="53"/>
                  <a:pt x="350" y="40"/>
                </a:cubicBezTo>
                <a:cubicBezTo>
                  <a:pt x="334" y="28"/>
                  <a:pt x="315" y="18"/>
                  <a:pt x="293" y="11"/>
                </a:cubicBezTo>
                <a:cubicBezTo>
                  <a:pt x="270" y="4"/>
                  <a:pt x="244" y="0"/>
                  <a:pt x="216" y="0"/>
                </a:cubicBezTo>
                <a:cubicBezTo>
                  <a:pt x="208" y="0"/>
                  <a:pt x="200" y="1"/>
                  <a:pt x="193" y="1"/>
                </a:cubicBezTo>
                <a:cubicBezTo>
                  <a:pt x="176" y="2"/>
                  <a:pt x="160" y="5"/>
                  <a:pt x="144" y="8"/>
                </a:cubicBezTo>
                <a:cubicBezTo>
                  <a:pt x="122" y="14"/>
                  <a:pt x="102" y="20"/>
                  <a:pt x="84" y="29"/>
                </a:cubicBezTo>
                <a:cubicBezTo>
                  <a:pt x="65" y="37"/>
                  <a:pt x="49" y="45"/>
                  <a:pt x="36" y="55"/>
                </a:cubicBezTo>
                <a:cubicBezTo>
                  <a:pt x="22" y="64"/>
                  <a:pt x="12" y="73"/>
                  <a:pt x="5" y="81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84" y="156"/>
                  <a:pt x="92" y="148"/>
                  <a:pt x="100" y="140"/>
                </a:cubicBezTo>
                <a:cubicBezTo>
                  <a:pt x="108" y="132"/>
                  <a:pt x="117" y="126"/>
                  <a:pt x="127" y="119"/>
                </a:cubicBezTo>
                <a:cubicBezTo>
                  <a:pt x="132" y="116"/>
                  <a:pt x="137" y="113"/>
                  <a:pt x="143" y="111"/>
                </a:cubicBezTo>
                <a:cubicBezTo>
                  <a:pt x="148" y="108"/>
                  <a:pt x="153" y="106"/>
                  <a:pt x="158" y="105"/>
                </a:cubicBezTo>
                <a:cubicBezTo>
                  <a:pt x="170" y="101"/>
                  <a:pt x="182" y="99"/>
                  <a:pt x="196" y="99"/>
                </a:cubicBezTo>
                <a:cubicBezTo>
                  <a:pt x="221" y="99"/>
                  <a:pt x="240" y="105"/>
                  <a:pt x="254" y="117"/>
                </a:cubicBezTo>
                <a:cubicBezTo>
                  <a:pt x="267" y="129"/>
                  <a:pt x="274" y="144"/>
                  <a:pt x="274" y="161"/>
                </a:cubicBezTo>
                <a:cubicBezTo>
                  <a:pt x="274" y="171"/>
                  <a:pt x="271" y="181"/>
                  <a:pt x="265" y="189"/>
                </a:cubicBezTo>
                <a:cubicBezTo>
                  <a:pt x="259" y="197"/>
                  <a:pt x="250" y="205"/>
                  <a:pt x="238" y="213"/>
                </a:cubicBezTo>
                <a:cubicBezTo>
                  <a:pt x="226" y="221"/>
                  <a:pt x="211" y="230"/>
                  <a:pt x="193" y="239"/>
                </a:cubicBezTo>
                <a:cubicBezTo>
                  <a:pt x="178" y="247"/>
                  <a:pt x="161" y="256"/>
                  <a:pt x="143" y="266"/>
                </a:cubicBezTo>
                <a:cubicBezTo>
                  <a:pt x="139" y="268"/>
                  <a:pt x="136" y="269"/>
                  <a:pt x="132" y="271"/>
                </a:cubicBezTo>
                <a:cubicBezTo>
                  <a:pt x="106" y="286"/>
                  <a:pt x="84" y="301"/>
                  <a:pt x="67" y="316"/>
                </a:cubicBezTo>
                <a:cubicBezTo>
                  <a:pt x="50" y="331"/>
                  <a:pt x="36" y="348"/>
                  <a:pt x="26" y="365"/>
                </a:cubicBezTo>
                <a:cubicBezTo>
                  <a:pt x="16" y="382"/>
                  <a:pt x="9" y="401"/>
                  <a:pt x="6" y="422"/>
                </a:cubicBezTo>
                <a:cubicBezTo>
                  <a:pt x="2" y="443"/>
                  <a:pt x="0" y="466"/>
                  <a:pt x="0" y="491"/>
                </a:cubicBezTo>
                <a:cubicBezTo>
                  <a:pt x="203" y="491"/>
                  <a:pt x="203" y="491"/>
                  <a:pt x="203" y="491"/>
                </a:cubicBezTo>
                <a:cubicBezTo>
                  <a:pt x="407" y="491"/>
                  <a:pt x="407" y="491"/>
                  <a:pt x="407" y="491"/>
                </a:cubicBezTo>
                <a:cubicBezTo>
                  <a:pt x="407" y="389"/>
                  <a:pt x="407" y="389"/>
                  <a:pt x="407" y="389"/>
                </a:cubicBezTo>
                <a:lnTo>
                  <a:pt x="151" y="3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49456870-7193-5A10-D104-5B83651C100F}"/>
              </a:ext>
            </a:extLst>
          </p:cNvPr>
          <p:cNvSpPr>
            <a:spLocks/>
          </p:cNvSpPr>
          <p:nvPr/>
        </p:nvSpPr>
        <p:spPr bwMode="auto">
          <a:xfrm>
            <a:off x="1171177" y="4739063"/>
            <a:ext cx="637585" cy="934135"/>
          </a:xfrm>
          <a:custGeom>
            <a:avLst/>
            <a:gdLst>
              <a:gd name="T0" fmla="*/ 240 w 334"/>
              <a:gd name="T1" fmla="*/ 231 h 491"/>
              <a:gd name="T2" fmla="*/ 308 w 334"/>
              <a:gd name="T3" fmla="*/ 271 h 491"/>
              <a:gd name="T4" fmla="*/ 334 w 334"/>
              <a:gd name="T5" fmla="*/ 352 h 491"/>
              <a:gd name="T6" fmla="*/ 322 w 334"/>
              <a:gd name="T7" fmla="*/ 409 h 491"/>
              <a:gd name="T8" fmla="*/ 286 w 334"/>
              <a:gd name="T9" fmla="*/ 453 h 491"/>
              <a:gd name="T10" fmla="*/ 231 w 334"/>
              <a:gd name="T11" fmla="*/ 481 h 491"/>
              <a:gd name="T12" fmla="*/ 158 w 334"/>
              <a:gd name="T13" fmla="*/ 491 h 491"/>
              <a:gd name="T14" fmla="*/ 67 w 334"/>
              <a:gd name="T15" fmla="*/ 474 h 491"/>
              <a:gd name="T16" fmla="*/ 0 w 334"/>
              <a:gd name="T17" fmla="*/ 426 h 491"/>
              <a:gd name="T18" fmla="*/ 52 w 334"/>
              <a:gd name="T19" fmla="*/ 361 h 491"/>
              <a:gd name="T20" fmla="*/ 94 w 334"/>
              <a:gd name="T21" fmla="*/ 396 h 491"/>
              <a:gd name="T22" fmla="*/ 155 w 334"/>
              <a:gd name="T23" fmla="*/ 408 h 491"/>
              <a:gd name="T24" fmla="*/ 218 w 334"/>
              <a:gd name="T25" fmla="*/ 392 h 491"/>
              <a:gd name="T26" fmla="*/ 240 w 334"/>
              <a:gd name="T27" fmla="*/ 341 h 491"/>
              <a:gd name="T28" fmla="*/ 215 w 334"/>
              <a:gd name="T29" fmla="*/ 287 h 491"/>
              <a:gd name="T30" fmla="*/ 139 w 334"/>
              <a:gd name="T31" fmla="*/ 268 h 491"/>
              <a:gd name="T32" fmla="*/ 120 w 334"/>
              <a:gd name="T33" fmla="*/ 268 h 491"/>
              <a:gd name="T34" fmla="*/ 120 w 334"/>
              <a:gd name="T35" fmla="*/ 200 h 491"/>
              <a:gd name="T36" fmla="*/ 141 w 334"/>
              <a:gd name="T37" fmla="*/ 200 h 491"/>
              <a:gd name="T38" fmla="*/ 206 w 334"/>
              <a:gd name="T39" fmla="*/ 182 h 491"/>
              <a:gd name="T40" fmla="*/ 229 w 334"/>
              <a:gd name="T41" fmla="*/ 134 h 491"/>
              <a:gd name="T42" fmla="*/ 210 w 334"/>
              <a:gd name="T43" fmla="*/ 92 h 491"/>
              <a:gd name="T44" fmla="*/ 161 w 334"/>
              <a:gd name="T45" fmla="*/ 79 h 491"/>
              <a:gd name="T46" fmla="*/ 105 w 334"/>
              <a:gd name="T47" fmla="*/ 93 h 491"/>
              <a:gd name="T48" fmla="*/ 64 w 334"/>
              <a:gd name="T49" fmla="*/ 133 h 491"/>
              <a:gd name="T50" fmla="*/ 7 w 334"/>
              <a:gd name="T51" fmla="*/ 69 h 491"/>
              <a:gd name="T52" fmla="*/ 34 w 334"/>
              <a:gd name="T53" fmla="*/ 41 h 491"/>
              <a:gd name="T54" fmla="*/ 73 w 334"/>
              <a:gd name="T55" fmla="*/ 20 h 491"/>
              <a:gd name="T56" fmla="*/ 119 w 334"/>
              <a:gd name="T57" fmla="*/ 5 h 491"/>
              <a:gd name="T58" fmla="*/ 171 w 334"/>
              <a:gd name="T59" fmla="*/ 0 h 491"/>
              <a:gd name="T60" fmla="*/ 234 w 334"/>
              <a:gd name="T61" fmla="*/ 9 h 491"/>
              <a:gd name="T62" fmla="*/ 283 w 334"/>
              <a:gd name="T63" fmla="*/ 33 h 491"/>
              <a:gd name="T64" fmla="*/ 315 w 334"/>
              <a:gd name="T65" fmla="*/ 71 h 491"/>
              <a:gd name="T66" fmla="*/ 326 w 334"/>
              <a:gd name="T67" fmla="*/ 120 h 491"/>
              <a:gd name="T68" fmla="*/ 320 w 334"/>
              <a:gd name="T69" fmla="*/ 159 h 491"/>
              <a:gd name="T70" fmla="*/ 302 w 334"/>
              <a:gd name="T71" fmla="*/ 192 h 491"/>
              <a:gd name="T72" fmla="*/ 275 w 334"/>
              <a:gd name="T73" fmla="*/ 217 h 491"/>
              <a:gd name="T74" fmla="*/ 240 w 334"/>
              <a:gd name="T75" fmla="*/ 23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4" h="491">
                <a:moveTo>
                  <a:pt x="240" y="231"/>
                </a:moveTo>
                <a:cubicBezTo>
                  <a:pt x="268" y="236"/>
                  <a:pt x="291" y="249"/>
                  <a:pt x="308" y="271"/>
                </a:cubicBezTo>
                <a:cubicBezTo>
                  <a:pt x="326" y="293"/>
                  <a:pt x="334" y="320"/>
                  <a:pt x="334" y="352"/>
                </a:cubicBezTo>
                <a:cubicBezTo>
                  <a:pt x="334" y="373"/>
                  <a:pt x="330" y="392"/>
                  <a:pt x="322" y="409"/>
                </a:cubicBezTo>
                <a:cubicBezTo>
                  <a:pt x="313" y="427"/>
                  <a:pt x="302" y="441"/>
                  <a:pt x="286" y="453"/>
                </a:cubicBezTo>
                <a:cubicBezTo>
                  <a:pt x="271" y="465"/>
                  <a:pt x="253" y="474"/>
                  <a:pt x="231" y="481"/>
                </a:cubicBezTo>
                <a:cubicBezTo>
                  <a:pt x="209" y="487"/>
                  <a:pt x="185" y="491"/>
                  <a:pt x="158" y="491"/>
                </a:cubicBezTo>
                <a:cubicBezTo>
                  <a:pt x="123" y="491"/>
                  <a:pt x="93" y="485"/>
                  <a:pt x="67" y="474"/>
                </a:cubicBezTo>
                <a:cubicBezTo>
                  <a:pt x="40" y="463"/>
                  <a:pt x="18" y="447"/>
                  <a:pt x="0" y="426"/>
                </a:cubicBezTo>
                <a:cubicBezTo>
                  <a:pt x="52" y="361"/>
                  <a:pt x="52" y="361"/>
                  <a:pt x="52" y="361"/>
                </a:cubicBezTo>
                <a:cubicBezTo>
                  <a:pt x="64" y="376"/>
                  <a:pt x="78" y="388"/>
                  <a:pt x="94" y="396"/>
                </a:cubicBezTo>
                <a:cubicBezTo>
                  <a:pt x="110" y="404"/>
                  <a:pt x="131" y="408"/>
                  <a:pt x="155" y="408"/>
                </a:cubicBezTo>
                <a:cubicBezTo>
                  <a:pt x="183" y="408"/>
                  <a:pt x="204" y="403"/>
                  <a:pt x="218" y="392"/>
                </a:cubicBezTo>
                <a:cubicBezTo>
                  <a:pt x="233" y="381"/>
                  <a:pt x="240" y="364"/>
                  <a:pt x="240" y="341"/>
                </a:cubicBezTo>
                <a:cubicBezTo>
                  <a:pt x="240" y="318"/>
                  <a:pt x="232" y="300"/>
                  <a:pt x="215" y="287"/>
                </a:cubicBezTo>
                <a:cubicBezTo>
                  <a:pt x="198" y="275"/>
                  <a:pt x="173" y="268"/>
                  <a:pt x="139" y="268"/>
                </a:cubicBezTo>
                <a:cubicBezTo>
                  <a:pt x="120" y="268"/>
                  <a:pt x="120" y="268"/>
                  <a:pt x="120" y="268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41" y="200"/>
                  <a:pt x="141" y="200"/>
                  <a:pt x="141" y="200"/>
                </a:cubicBezTo>
                <a:cubicBezTo>
                  <a:pt x="169" y="200"/>
                  <a:pt x="191" y="194"/>
                  <a:pt x="206" y="182"/>
                </a:cubicBezTo>
                <a:cubicBezTo>
                  <a:pt x="221" y="169"/>
                  <a:pt x="229" y="153"/>
                  <a:pt x="229" y="134"/>
                </a:cubicBezTo>
                <a:cubicBezTo>
                  <a:pt x="229" y="115"/>
                  <a:pt x="223" y="102"/>
                  <a:pt x="210" y="92"/>
                </a:cubicBezTo>
                <a:cubicBezTo>
                  <a:pt x="197" y="83"/>
                  <a:pt x="181" y="79"/>
                  <a:pt x="161" y="79"/>
                </a:cubicBezTo>
                <a:cubicBezTo>
                  <a:pt x="140" y="79"/>
                  <a:pt x="121" y="84"/>
                  <a:pt x="105" y="93"/>
                </a:cubicBezTo>
                <a:cubicBezTo>
                  <a:pt x="88" y="103"/>
                  <a:pt x="75" y="116"/>
                  <a:pt x="64" y="133"/>
                </a:cubicBezTo>
                <a:cubicBezTo>
                  <a:pt x="7" y="69"/>
                  <a:pt x="7" y="69"/>
                  <a:pt x="7" y="69"/>
                </a:cubicBezTo>
                <a:cubicBezTo>
                  <a:pt x="14" y="59"/>
                  <a:pt x="23" y="50"/>
                  <a:pt x="34" y="41"/>
                </a:cubicBezTo>
                <a:cubicBezTo>
                  <a:pt x="46" y="33"/>
                  <a:pt x="58" y="26"/>
                  <a:pt x="73" y="20"/>
                </a:cubicBezTo>
                <a:cubicBezTo>
                  <a:pt x="87" y="13"/>
                  <a:pt x="102" y="9"/>
                  <a:pt x="119" y="5"/>
                </a:cubicBezTo>
                <a:cubicBezTo>
                  <a:pt x="136" y="2"/>
                  <a:pt x="153" y="0"/>
                  <a:pt x="171" y="0"/>
                </a:cubicBezTo>
                <a:cubicBezTo>
                  <a:pt x="194" y="0"/>
                  <a:pt x="215" y="3"/>
                  <a:pt x="234" y="9"/>
                </a:cubicBezTo>
                <a:cubicBezTo>
                  <a:pt x="253" y="15"/>
                  <a:pt x="269" y="23"/>
                  <a:pt x="283" y="33"/>
                </a:cubicBezTo>
                <a:cubicBezTo>
                  <a:pt x="297" y="44"/>
                  <a:pt x="307" y="56"/>
                  <a:pt x="315" y="71"/>
                </a:cubicBezTo>
                <a:cubicBezTo>
                  <a:pt x="322" y="86"/>
                  <a:pt x="326" y="102"/>
                  <a:pt x="326" y="120"/>
                </a:cubicBezTo>
                <a:cubicBezTo>
                  <a:pt x="326" y="134"/>
                  <a:pt x="324" y="147"/>
                  <a:pt x="320" y="159"/>
                </a:cubicBezTo>
                <a:cubicBezTo>
                  <a:pt x="316" y="171"/>
                  <a:pt x="310" y="182"/>
                  <a:pt x="302" y="192"/>
                </a:cubicBezTo>
                <a:cubicBezTo>
                  <a:pt x="295" y="202"/>
                  <a:pt x="285" y="211"/>
                  <a:pt x="275" y="217"/>
                </a:cubicBezTo>
                <a:cubicBezTo>
                  <a:pt x="264" y="224"/>
                  <a:pt x="253" y="229"/>
                  <a:pt x="240" y="2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322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2303E-68E7-CA9C-078C-D84EB4D07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B5051-0F39-CF20-8221-3FE0A3F35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Vers une résilience transfrontalière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B637AD-706B-9538-3576-A16A3FB0F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4A04C2-F212-70EF-75BE-CD7904B8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9F40B8-CDAA-46CB-CDF6-1FC54DE0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7EE352-1F53-1B64-52D3-B2670687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73799C65-2B64-EBCD-DCDB-0EED2006D839}"/>
              </a:ext>
            </a:extLst>
          </p:cNvPr>
          <p:cNvSpPr>
            <a:spLocks/>
          </p:cNvSpPr>
          <p:nvPr/>
        </p:nvSpPr>
        <p:spPr bwMode="auto">
          <a:xfrm>
            <a:off x="634369" y="618685"/>
            <a:ext cx="637585" cy="934135"/>
          </a:xfrm>
          <a:custGeom>
            <a:avLst/>
            <a:gdLst>
              <a:gd name="T0" fmla="*/ 240 w 334"/>
              <a:gd name="T1" fmla="*/ 231 h 491"/>
              <a:gd name="T2" fmla="*/ 308 w 334"/>
              <a:gd name="T3" fmla="*/ 271 h 491"/>
              <a:gd name="T4" fmla="*/ 334 w 334"/>
              <a:gd name="T5" fmla="*/ 352 h 491"/>
              <a:gd name="T6" fmla="*/ 322 w 334"/>
              <a:gd name="T7" fmla="*/ 409 h 491"/>
              <a:gd name="T8" fmla="*/ 286 w 334"/>
              <a:gd name="T9" fmla="*/ 453 h 491"/>
              <a:gd name="T10" fmla="*/ 231 w 334"/>
              <a:gd name="T11" fmla="*/ 481 h 491"/>
              <a:gd name="T12" fmla="*/ 158 w 334"/>
              <a:gd name="T13" fmla="*/ 491 h 491"/>
              <a:gd name="T14" fmla="*/ 67 w 334"/>
              <a:gd name="T15" fmla="*/ 474 h 491"/>
              <a:gd name="T16" fmla="*/ 0 w 334"/>
              <a:gd name="T17" fmla="*/ 426 h 491"/>
              <a:gd name="T18" fmla="*/ 52 w 334"/>
              <a:gd name="T19" fmla="*/ 361 h 491"/>
              <a:gd name="T20" fmla="*/ 94 w 334"/>
              <a:gd name="T21" fmla="*/ 396 h 491"/>
              <a:gd name="T22" fmla="*/ 155 w 334"/>
              <a:gd name="T23" fmla="*/ 408 h 491"/>
              <a:gd name="T24" fmla="*/ 218 w 334"/>
              <a:gd name="T25" fmla="*/ 392 h 491"/>
              <a:gd name="T26" fmla="*/ 240 w 334"/>
              <a:gd name="T27" fmla="*/ 341 h 491"/>
              <a:gd name="T28" fmla="*/ 215 w 334"/>
              <a:gd name="T29" fmla="*/ 287 h 491"/>
              <a:gd name="T30" fmla="*/ 139 w 334"/>
              <a:gd name="T31" fmla="*/ 268 h 491"/>
              <a:gd name="T32" fmla="*/ 120 w 334"/>
              <a:gd name="T33" fmla="*/ 268 h 491"/>
              <a:gd name="T34" fmla="*/ 120 w 334"/>
              <a:gd name="T35" fmla="*/ 200 h 491"/>
              <a:gd name="T36" fmla="*/ 141 w 334"/>
              <a:gd name="T37" fmla="*/ 200 h 491"/>
              <a:gd name="T38" fmla="*/ 206 w 334"/>
              <a:gd name="T39" fmla="*/ 182 h 491"/>
              <a:gd name="T40" fmla="*/ 229 w 334"/>
              <a:gd name="T41" fmla="*/ 134 h 491"/>
              <a:gd name="T42" fmla="*/ 210 w 334"/>
              <a:gd name="T43" fmla="*/ 92 h 491"/>
              <a:gd name="T44" fmla="*/ 161 w 334"/>
              <a:gd name="T45" fmla="*/ 79 h 491"/>
              <a:gd name="T46" fmla="*/ 105 w 334"/>
              <a:gd name="T47" fmla="*/ 93 h 491"/>
              <a:gd name="T48" fmla="*/ 64 w 334"/>
              <a:gd name="T49" fmla="*/ 133 h 491"/>
              <a:gd name="T50" fmla="*/ 7 w 334"/>
              <a:gd name="T51" fmla="*/ 69 h 491"/>
              <a:gd name="T52" fmla="*/ 34 w 334"/>
              <a:gd name="T53" fmla="*/ 41 h 491"/>
              <a:gd name="T54" fmla="*/ 73 w 334"/>
              <a:gd name="T55" fmla="*/ 20 h 491"/>
              <a:gd name="T56" fmla="*/ 119 w 334"/>
              <a:gd name="T57" fmla="*/ 5 h 491"/>
              <a:gd name="T58" fmla="*/ 171 w 334"/>
              <a:gd name="T59" fmla="*/ 0 h 491"/>
              <a:gd name="T60" fmla="*/ 234 w 334"/>
              <a:gd name="T61" fmla="*/ 9 h 491"/>
              <a:gd name="T62" fmla="*/ 283 w 334"/>
              <a:gd name="T63" fmla="*/ 33 h 491"/>
              <a:gd name="T64" fmla="*/ 315 w 334"/>
              <a:gd name="T65" fmla="*/ 71 h 491"/>
              <a:gd name="T66" fmla="*/ 326 w 334"/>
              <a:gd name="T67" fmla="*/ 120 h 491"/>
              <a:gd name="T68" fmla="*/ 320 w 334"/>
              <a:gd name="T69" fmla="*/ 159 h 491"/>
              <a:gd name="T70" fmla="*/ 302 w 334"/>
              <a:gd name="T71" fmla="*/ 192 h 491"/>
              <a:gd name="T72" fmla="*/ 275 w 334"/>
              <a:gd name="T73" fmla="*/ 217 h 491"/>
              <a:gd name="T74" fmla="*/ 240 w 334"/>
              <a:gd name="T75" fmla="*/ 23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4" h="491">
                <a:moveTo>
                  <a:pt x="240" y="231"/>
                </a:moveTo>
                <a:cubicBezTo>
                  <a:pt x="268" y="236"/>
                  <a:pt x="291" y="249"/>
                  <a:pt x="308" y="271"/>
                </a:cubicBezTo>
                <a:cubicBezTo>
                  <a:pt x="326" y="293"/>
                  <a:pt x="334" y="320"/>
                  <a:pt x="334" y="352"/>
                </a:cubicBezTo>
                <a:cubicBezTo>
                  <a:pt x="334" y="373"/>
                  <a:pt x="330" y="392"/>
                  <a:pt x="322" y="409"/>
                </a:cubicBezTo>
                <a:cubicBezTo>
                  <a:pt x="313" y="427"/>
                  <a:pt x="302" y="441"/>
                  <a:pt x="286" y="453"/>
                </a:cubicBezTo>
                <a:cubicBezTo>
                  <a:pt x="271" y="465"/>
                  <a:pt x="253" y="474"/>
                  <a:pt x="231" y="481"/>
                </a:cubicBezTo>
                <a:cubicBezTo>
                  <a:pt x="209" y="487"/>
                  <a:pt x="185" y="491"/>
                  <a:pt x="158" y="491"/>
                </a:cubicBezTo>
                <a:cubicBezTo>
                  <a:pt x="123" y="491"/>
                  <a:pt x="93" y="485"/>
                  <a:pt x="67" y="474"/>
                </a:cubicBezTo>
                <a:cubicBezTo>
                  <a:pt x="40" y="463"/>
                  <a:pt x="18" y="447"/>
                  <a:pt x="0" y="426"/>
                </a:cubicBezTo>
                <a:cubicBezTo>
                  <a:pt x="52" y="361"/>
                  <a:pt x="52" y="361"/>
                  <a:pt x="52" y="361"/>
                </a:cubicBezTo>
                <a:cubicBezTo>
                  <a:pt x="64" y="376"/>
                  <a:pt x="78" y="388"/>
                  <a:pt x="94" y="396"/>
                </a:cubicBezTo>
                <a:cubicBezTo>
                  <a:pt x="110" y="404"/>
                  <a:pt x="131" y="408"/>
                  <a:pt x="155" y="408"/>
                </a:cubicBezTo>
                <a:cubicBezTo>
                  <a:pt x="183" y="408"/>
                  <a:pt x="204" y="403"/>
                  <a:pt x="218" y="392"/>
                </a:cubicBezTo>
                <a:cubicBezTo>
                  <a:pt x="233" y="381"/>
                  <a:pt x="240" y="364"/>
                  <a:pt x="240" y="341"/>
                </a:cubicBezTo>
                <a:cubicBezTo>
                  <a:pt x="240" y="318"/>
                  <a:pt x="232" y="300"/>
                  <a:pt x="215" y="287"/>
                </a:cubicBezTo>
                <a:cubicBezTo>
                  <a:pt x="198" y="275"/>
                  <a:pt x="173" y="268"/>
                  <a:pt x="139" y="268"/>
                </a:cubicBezTo>
                <a:cubicBezTo>
                  <a:pt x="120" y="268"/>
                  <a:pt x="120" y="268"/>
                  <a:pt x="120" y="268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41" y="200"/>
                  <a:pt x="141" y="200"/>
                  <a:pt x="141" y="200"/>
                </a:cubicBezTo>
                <a:cubicBezTo>
                  <a:pt x="169" y="200"/>
                  <a:pt x="191" y="194"/>
                  <a:pt x="206" y="182"/>
                </a:cubicBezTo>
                <a:cubicBezTo>
                  <a:pt x="221" y="169"/>
                  <a:pt x="229" y="153"/>
                  <a:pt x="229" y="134"/>
                </a:cubicBezTo>
                <a:cubicBezTo>
                  <a:pt x="229" y="115"/>
                  <a:pt x="223" y="102"/>
                  <a:pt x="210" y="92"/>
                </a:cubicBezTo>
                <a:cubicBezTo>
                  <a:pt x="197" y="83"/>
                  <a:pt x="181" y="79"/>
                  <a:pt x="161" y="79"/>
                </a:cubicBezTo>
                <a:cubicBezTo>
                  <a:pt x="140" y="79"/>
                  <a:pt x="121" y="84"/>
                  <a:pt x="105" y="93"/>
                </a:cubicBezTo>
                <a:cubicBezTo>
                  <a:pt x="88" y="103"/>
                  <a:pt x="75" y="116"/>
                  <a:pt x="64" y="133"/>
                </a:cubicBezTo>
                <a:cubicBezTo>
                  <a:pt x="7" y="69"/>
                  <a:pt x="7" y="69"/>
                  <a:pt x="7" y="69"/>
                </a:cubicBezTo>
                <a:cubicBezTo>
                  <a:pt x="14" y="59"/>
                  <a:pt x="23" y="50"/>
                  <a:pt x="34" y="41"/>
                </a:cubicBezTo>
                <a:cubicBezTo>
                  <a:pt x="46" y="33"/>
                  <a:pt x="58" y="26"/>
                  <a:pt x="73" y="20"/>
                </a:cubicBezTo>
                <a:cubicBezTo>
                  <a:pt x="87" y="13"/>
                  <a:pt x="102" y="9"/>
                  <a:pt x="119" y="5"/>
                </a:cubicBezTo>
                <a:cubicBezTo>
                  <a:pt x="136" y="2"/>
                  <a:pt x="153" y="0"/>
                  <a:pt x="171" y="0"/>
                </a:cubicBezTo>
                <a:cubicBezTo>
                  <a:pt x="194" y="0"/>
                  <a:pt x="215" y="3"/>
                  <a:pt x="234" y="9"/>
                </a:cubicBezTo>
                <a:cubicBezTo>
                  <a:pt x="253" y="15"/>
                  <a:pt x="269" y="23"/>
                  <a:pt x="283" y="33"/>
                </a:cubicBezTo>
                <a:cubicBezTo>
                  <a:pt x="297" y="44"/>
                  <a:pt x="307" y="56"/>
                  <a:pt x="315" y="71"/>
                </a:cubicBezTo>
                <a:cubicBezTo>
                  <a:pt x="322" y="86"/>
                  <a:pt x="326" y="102"/>
                  <a:pt x="326" y="120"/>
                </a:cubicBezTo>
                <a:cubicBezTo>
                  <a:pt x="326" y="134"/>
                  <a:pt x="324" y="147"/>
                  <a:pt x="320" y="159"/>
                </a:cubicBezTo>
                <a:cubicBezTo>
                  <a:pt x="316" y="171"/>
                  <a:pt x="310" y="182"/>
                  <a:pt x="302" y="192"/>
                </a:cubicBezTo>
                <a:cubicBezTo>
                  <a:pt x="295" y="202"/>
                  <a:pt x="285" y="211"/>
                  <a:pt x="275" y="217"/>
                </a:cubicBezTo>
                <a:cubicBezTo>
                  <a:pt x="264" y="224"/>
                  <a:pt x="253" y="229"/>
                  <a:pt x="240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26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281DA-0717-0E07-CA7B-2A9B2A973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196F6C-A9CE-8FFE-BF60-93C11310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F46B6C-AC7C-C943-F2B7-CCBE7AB0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E4AF0-BFAA-BB6D-80FA-5CA98DE1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1CEDDD6-E293-302D-5BAD-EB3AC22B009D}"/>
              </a:ext>
            </a:extLst>
          </p:cNvPr>
          <p:cNvSpPr>
            <a:spLocks/>
          </p:cNvSpPr>
          <p:nvPr/>
        </p:nvSpPr>
        <p:spPr bwMode="auto">
          <a:xfrm>
            <a:off x="1137139" y="832244"/>
            <a:ext cx="603738" cy="806814"/>
          </a:xfrm>
          <a:custGeom>
            <a:avLst/>
            <a:gdLst>
              <a:gd name="T0" fmla="*/ 366 w 366"/>
              <a:gd name="T1" fmla="*/ 387 h 491"/>
              <a:gd name="T2" fmla="*/ 366 w 366"/>
              <a:gd name="T3" fmla="*/ 491 h 491"/>
              <a:gd name="T4" fmla="*/ 17 w 366"/>
              <a:gd name="T5" fmla="*/ 491 h 491"/>
              <a:gd name="T6" fmla="*/ 17 w 366"/>
              <a:gd name="T7" fmla="*/ 387 h 491"/>
              <a:gd name="T8" fmla="*/ 139 w 366"/>
              <a:gd name="T9" fmla="*/ 387 h 491"/>
              <a:gd name="T10" fmla="*/ 139 w 366"/>
              <a:gd name="T11" fmla="*/ 127 h 491"/>
              <a:gd name="T12" fmla="*/ 115 w 366"/>
              <a:gd name="T13" fmla="*/ 148 h 491"/>
              <a:gd name="T14" fmla="*/ 78 w 366"/>
              <a:gd name="T15" fmla="*/ 168 h 491"/>
              <a:gd name="T16" fmla="*/ 37 w 366"/>
              <a:gd name="T17" fmla="*/ 183 h 491"/>
              <a:gd name="T18" fmla="*/ 0 w 366"/>
              <a:gd name="T19" fmla="*/ 189 h 491"/>
              <a:gd name="T20" fmla="*/ 0 w 366"/>
              <a:gd name="T21" fmla="*/ 82 h 491"/>
              <a:gd name="T22" fmla="*/ 38 w 366"/>
              <a:gd name="T23" fmla="*/ 72 h 491"/>
              <a:gd name="T24" fmla="*/ 81 w 366"/>
              <a:gd name="T25" fmla="*/ 49 h 491"/>
              <a:gd name="T26" fmla="*/ 119 w 366"/>
              <a:gd name="T27" fmla="*/ 21 h 491"/>
              <a:gd name="T28" fmla="*/ 139 w 366"/>
              <a:gd name="T29" fmla="*/ 0 h 491"/>
              <a:gd name="T30" fmla="*/ 257 w 366"/>
              <a:gd name="T31" fmla="*/ 0 h 491"/>
              <a:gd name="T32" fmla="*/ 257 w 366"/>
              <a:gd name="T33" fmla="*/ 387 h 491"/>
              <a:gd name="T34" fmla="*/ 366 w 366"/>
              <a:gd name="T35" fmla="*/ 387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491">
                <a:moveTo>
                  <a:pt x="366" y="387"/>
                </a:moveTo>
                <a:cubicBezTo>
                  <a:pt x="366" y="491"/>
                  <a:pt x="366" y="491"/>
                  <a:pt x="366" y="491"/>
                </a:cubicBezTo>
                <a:cubicBezTo>
                  <a:pt x="17" y="491"/>
                  <a:pt x="17" y="491"/>
                  <a:pt x="17" y="491"/>
                </a:cubicBezTo>
                <a:cubicBezTo>
                  <a:pt x="17" y="387"/>
                  <a:pt x="17" y="387"/>
                  <a:pt x="17" y="387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34" y="134"/>
                  <a:pt x="126" y="141"/>
                  <a:pt x="115" y="148"/>
                </a:cubicBezTo>
                <a:cubicBezTo>
                  <a:pt x="103" y="155"/>
                  <a:pt x="91" y="162"/>
                  <a:pt x="78" y="168"/>
                </a:cubicBezTo>
                <a:cubicBezTo>
                  <a:pt x="65" y="174"/>
                  <a:pt x="51" y="179"/>
                  <a:pt x="37" y="183"/>
                </a:cubicBezTo>
                <a:cubicBezTo>
                  <a:pt x="23" y="187"/>
                  <a:pt x="11" y="189"/>
                  <a:pt x="0" y="189"/>
                </a:cubicBezTo>
                <a:cubicBezTo>
                  <a:pt x="0" y="82"/>
                  <a:pt x="0" y="82"/>
                  <a:pt x="0" y="82"/>
                </a:cubicBezTo>
                <a:cubicBezTo>
                  <a:pt x="10" y="82"/>
                  <a:pt x="23" y="79"/>
                  <a:pt x="38" y="72"/>
                </a:cubicBezTo>
                <a:cubicBezTo>
                  <a:pt x="53" y="66"/>
                  <a:pt x="67" y="58"/>
                  <a:pt x="81" y="49"/>
                </a:cubicBezTo>
                <a:cubicBezTo>
                  <a:pt x="96" y="39"/>
                  <a:pt x="108" y="30"/>
                  <a:pt x="119" y="21"/>
                </a:cubicBezTo>
                <a:cubicBezTo>
                  <a:pt x="129" y="13"/>
                  <a:pt x="136" y="6"/>
                  <a:pt x="139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387"/>
                  <a:pt x="257" y="387"/>
                  <a:pt x="257" y="387"/>
                </a:cubicBezTo>
                <a:lnTo>
                  <a:pt x="366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5F2F1E3-8656-612E-0FEA-3B2CA1620E3D}"/>
              </a:ext>
            </a:extLst>
          </p:cNvPr>
          <p:cNvSpPr/>
          <p:nvPr/>
        </p:nvSpPr>
        <p:spPr>
          <a:xfrm>
            <a:off x="1740877" y="667432"/>
            <a:ext cx="8287096" cy="55231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3538" lvl="1"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La nouvelle division internationale du travail - Ruptures et défis</a:t>
            </a:r>
            <a:endParaRPr lang="fr-FR" sz="2400" b="0" u="none" strike="noStrike" cap="small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1.1. Le protectionnisme américain : retour d'une arme géoéconomique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1.2. L'adaptation chinoise et la fragmentation mondiale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1.3. L'Europe face à la triple vulnérabilité</a:t>
            </a: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endParaRPr lang="fr-FR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La Grande Région sous pression - Vulnérabilités sectorielles</a:t>
            </a:r>
            <a:endParaRPr lang="fr-FR" sz="2400" b="0" u="none" strike="noStrike" cap="small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2.1. Une exposition asymétrique aux marchés extérieurs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2.2. Cinq secteurs stratégiques sous tension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2.3. Géographie de l'emploi : concentration et déséquilibres</a:t>
            </a: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endParaRPr lang="fr-FR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tx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Vers une résilience transfrontalière</a:t>
            </a:r>
            <a:endParaRPr lang="fr-FR" sz="2400" b="0" u="none" strike="noStrike" cap="small" dirty="0">
              <a:solidFill>
                <a:schemeClr val="tx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3.1. Le cœur économique en décrochage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3.2. Les obstacles à l'intégration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3.3. Les leviers d'action collective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23989B86-E81F-A422-FEC0-2304A5EB2FAA}"/>
              </a:ext>
            </a:extLst>
          </p:cNvPr>
          <p:cNvSpPr>
            <a:spLocks/>
          </p:cNvSpPr>
          <p:nvPr/>
        </p:nvSpPr>
        <p:spPr bwMode="auto">
          <a:xfrm>
            <a:off x="1119746" y="2784739"/>
            <a:ext cx="671431" cy="808643"/>
          </a:xfrm>
          <a:custGeom>
            <a:avLst/>
            <a:gdLst>
              <a:gd name="T0" fmla="*/ 151 w 407"/>
              <a:gd name="T1" fmla="*/ 389 h 491"/>
              <a:gd name="T2" fmla="*/ 175 w 407"/>
              <a:gd name="T3" fmla="*/ 361 h 491"/>
              <a:gd name="T4" fmla="*/ 210 w 407"/>
              <a:gd name="T5" fmla="*/ 334 h 491"/>
              <a:gd name="T6" fmla="*/ 249 w 407"/>
              <a:gd name="T7" fmla="*/ 310 h 491"/>
              <a:gd name="T8" fmla="*/ 283 w 407"/>
              <a:gd name="T9" fmla="*/ 291 h 491"/>
              <a:gd name="T10" fmla="*/ 322 w 407"/>
              <a:gd name="T11" fmla="*/ 268 h 491"/>
              <a:gd name="T12" fmla="*/ 358 w 407"/>
              <a:gd name="T13" fmla="*/ 237 h 491"/>
              <a:gd name="T14" fmla="*/ 386 w 407"/>
              <a:gd name="T15" fmla="*/ 196 h 491"/>
              <a:gd name="T16" fmla="*/ 397 w 407"/>
              <a:gd name="T17" fmla="*/ 144 h 491"/>
              <a:gd name="T18" fmla="*/ 385 w 407"/>
              <a:gd name="T19" fmla="*/ 86 h 491"/>
              <a:gd name="T20" fmla="*/ 350 w 407"/>
              <a:gd name="T21" fmla="*/ 40 h 491"/>
              <a:gd name="T22" fmla="*/ 293 w 407"/>
              <a:gd name="T23" fmla="*/ 11 h 491"/>
              <a:gd name="T24" fmla="*/ 216 w 407"/>
              <a:gd name="T25" fmla="*/ 0 h 491"/>
              <a:gd name="T26" fmla="*/ 193 w 407"/>
              <a:gd name="T27" fmla="*/ 1 h 491"/>
              <a:gd name="T28" fmla="*/ 144 w 407"/>
              <a:gd name="T29" fmla="*/ 8 h 491"/>
              <a:gd name="T30" fmla="*/ 84 w 407"/>
              <a:gd name="T31" fmla="*/ 29 h 491"/>
              <a:gd name="T32" fmla="*/ 36 w 407"/>
              <a:gd name="T33" fmla="*/ 55 h 491"/>
              <a:gd name="T34" fmla="*/ 5 w 407"/>
              <a:gd name="T35" fmla="*/ 81 h 491"/>
              <a:gd name="T36" fmla="*/ 77 w 407"/>
              <a:gd name="T37" fmla="*/ 164 h 491"/>
              <a:gd name="T38" fmla="*/ 100 w 407"/>
              <a:gd name="T39" fmla="*/ 140 h 491"/>
              <a:gd name="T40" fmla="*/ 127 w 407"/>
              <a:gd name="T41" fmla="*/ 119 h 491"/>
              <a:gd name="T42" fmla="*/ 143 w 407"/>
              <a:gd name="T43" fmla="*/ 111 h 491"/>
              <a:gd name="T44" fmla="*/ 158 w 407"/>
              <a:gd name="T45" fmla="*/ 105 h 491"/>
              <a:gd name="T46" fmla="*/ 196 w 407"/>
              <a:gd name="T47" fmla="*/ 99 h 491"/>
              <a:gd name="T48" fmla="*/ 254 w 407"/>
              <a:gd name="T49" fmla="*/ 117 h 491"/>
              <a:gd name="T50" fmla="*/ 274 w 407"/>
              <a:gd name="T51" fmla="*/ 161 h 491"/>
              <a:gd name="T52" fmla="*/ 265 w 407"/>
              <a:gd name="T53" fmla="*/ 189 h 491"/>
              <a:gd name="T54" fmla="*/ 238 w 407"/>
              <a:gd name="T55" fmla="*/ 213 h 491"/>
              <a:gd name="T56" fmla="*/ 193 w 407"/>
              <a:gd name="T57" fmla="*/ 239 h 491"/>
              <a:gd name="T58" fmla="*/ 143 w 407"/>
              <a:gd name="T59" fmla="*/ 266 h 491"/>
              <a:gd name="T60" fmla="*/ 132 w 407"/>
              <a:gd name="T61" fmla="*/ 271 h 491"/>
              <a:gd name="T62" fmla="*/ 67 w 407"/>
              <a:gd name="T63" fmla="*/ 316 h 491"/>
              <a:gd name="T64" fmla="*/ 26 w 407"/>
              <a:gd name="T65" fmla="*/ 365 h 491"/>
              <a:gd name="T66" fmla="*/ 6 w 407"/>
              <a:gd name="T67" fmla="*/ 422 h 491"/>
              <a:gd name="T68" fmla="*/ 0 w 407"/>
              <a:gd name="T69" fmla="*/ 491 h 491"/>
              <a:gd name="T70" fmla="*/ 203 w 407"/>
              <a:gd name="T71" fmla="*/ 491 h 491"/>
              <a:gd name="T72" fmla="*/ 407 w 407"/>
              <a:gd name="T73" fmla="*/ 491 h 491"/>
              <a:gd name="T74" fmla="*/ 407 w 407"/>
              <a:gd name="T75" fmla="*/ 389 h 491"/>
              <a:gd name="T76" fmla="*/ 151 w 407"/>
              <a:gd name="T77" fmla="*/ 38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7" h="491">
                <a:moveTo>
                  <a:pt x="151" y="389"/>
                </a:moveTo>
                <a:cubicBezTo>
                  <a:pt x="156" y="380"/>
                  <a:pt x="165" y="371"/>
                  <a:pt x="175" y="361"/>
                </a:cubicBezTo>
                <a:cubicBezTo>
                  <a:pt x="186" y="352"/>
                  <a:pt x="198" y="343"/>
                  <a:pt x="210" y="334"/>
                </a:cubicBezTo>
                <a:cubicBezTo>
                  <a:pt x="223" y="326"/>
                  <a:pt x="236" y="317"/>
                  <a:pt x="249" y="310"/>
                </a:cubicBezTo>
                <a:cubicBezTo>
                  <a:pt x="262" y="303"/>
                  <a:pt x="273" y="296"/>
                  <a:pt x="283" y="291"/>
                </a:cubicBezTo>
                <a:cubicBezTo>
                  <a:pt x="296" y="284"/>
                  <a:pt x="308" y="276"/>
                  <a:pt x="322" y="268"/>
                </a:cubicBezTo>
                <a:cubicBezTo>
                  <a:pt x="335" y="259"/>
                  <a:pt x="347" y="249"/>
                  <a:pt x="358" y="237"/>
                </a:cubicBezTo>
                <a:cubicBezTo>
                  <a:pt x="370" y="225"/>
                  <a:pt x="379" y="211"/>
                  <a:pt x="386" y="196"/>
                </a:cubicBezTo>
                <a:cubicBezTo>
                  <a:pt x="394" y="181"/>
                  <a:pt x="397" y="164"/>
                  <a:pt x="397" y="144"/>
                </a:cubicBezTo>
                <a:cubicBezTo>
                  <a:pt x="397" y="123"/>
                  <a:pt x="393" y="104"/>
                  <a:pt x="385" y="86"/>
                </a:cubicBezTo>
                <a:cubicBezTo>
                  <a:pt x="377" y="68"/>
                  <a:pt x="365" y="53"/>
                  <a:pt x="350" y="40"/>
                </a:cubicBezTo>
                <a:cubicBezTo>
                  <a:pt x="334" y="28"/>
                  <a:pt x="315" y="18"/>
                  <a:pt x="293" y="11"/>
                </a:cubicBezTo>
                <a:cubicBezTo>
                  <a:pt x="270" y="4"/>
                  <a:pt x="244" y="0"/>
                  <a:pt x="216" y="0"/>
                </a:cubicBezTo>
                <a:cubicBezTo>
                  <a:pt x="208" y="0"/>
                  <a:pt x="200" y="1"/>
                  <a:pt x="193" y="1"/>
                </a:cubicBezTo>
                <a:cubicBezTo>
                  <a:pt x="176" y="2"/>
                  <a:pt x="160" y="5"/>
                  <a:pt x="144" y="8"/>
                </a:cubicBezTo>
                <a:cubicBezTo>
                  <a:pt x="122" y="14"/>
                  <a:pt x="102" y="20"/>
                  <a:pt x="84" y="29"/>
                </a:cubicBezTo>
                <a:cubicBezTo>
                  <a:pt x="65" y="37"/>
                  <a:pt x="49" y="45"/>
                  <a:pt x="36" y="55"/>
                </a:cubicBezTo>
                <a:cubicBezTo>
                  <a:pt x="22" y="64"/>
                  <a:pt x="12" y="73"/>
                  <a:pt x="5" y="81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84" y="156"/>
                  <a:pt x="92" y="148"/>
                  <a:pt x="100" y="140"/>
                </a:cubicBezTo>
                <a:cubicBezTo>
                  <a:pt x="108" y="132"/>
                  <a:pt x="117" y="126"/>
                  <a:pt x="127" y="119"/>
                </a:cubicBezTo>
                <a:cubicBezTo>
                  <a:pt x="132" y="116"/>
                  <a:pt x="137" y="113"/>
                  <a:pt x="143" y="111"/>
                </a:cubicBezTo>
                <a:cubicBezTo>
                  <a:pt x="148" y="108"/>
                  <a:pt x="153" y="106"/>
                  <a:pt x="158" y="105"/>
                </a:cubicBezTo>
                <a:cubicBezTo>
                  <a:pt x="170" y="101"/>
                  <a:pt x="182" y="99"/>
                  <a:pt x="196" y="99"/>
                </a:cubicBezTo>
                <a:cubicBezTo>
                  <a:pt x="221" y="99"/>
                  <a:pt x="240" y="105"/>
                  <a:pt x="254" y="117"/>
                </a:cubicBezTo>
                <a:cubicBezTo>
                  <a:pt x="267" y="129"/>
                  <a:pt x="274" y="144"/>
                  <a:pt x="274" y="161"/>
                </a:cubicBezTo>
                <a:cubicBezTo>
                  <a:pt x="274" y="171"/>
                  <a:pt x="271" y="181"/>
                  <a:pt x="265" y="189"/>
                </a:cubicBezTo>
                <a:cubicBezTo>
                  <a:pt x="259" y="197"/>
                  <a:pt x="250" y="205"/>
                  <a:pt x="238" y="213"/>
                </a:cubicBezTo>
                <a:cubicBezTo>
                  <a:pt x="226" y="221"/>
                  <a:pt x="211" y="230"/>
                  <a:pt x="193" y="239"/>
                </a:cubicBezTo>
                <a:cubicBezTo>
                  <a:pt x="178" y="247"/>
                  <a:pt x="161" y="256"/>
                  <a:pt x="143" y="266"/>
                </a:cubicBezTo>
                <a:cubicBezTo>
                  <a:pt x="139" y="268"/>
                  <a:pt x="136" y="269"/>
                  <a:pt x="132" y="271"/>
                </a:cubicBezTo>
                <a:cubicBezTo>
                  <a:pt x="106" y="286"/>
                  <a:pt x="84" y="301"/>
                  <a:pt x="67" y="316"/>
                </a:cubicBezTo>
                <a:cubicBezTo>
                  <a:pt x="50" y="331"/>
                  <a:pt x="36" y="348"/>
                  <a:pt x="26" y="365"/>
                </a:cubicBezTo>
                <a:cubicBezTo>
                  <a:pt x="16" y="382"/>
                  <a:pt x="9" y="401"/>
                  <a:pt x="6" y="422"/>
                </a:cubicBezTo>
                <a:cubicBezTo>
                  <a:pt x="2" y="443"/>
                  <a:pt x="0" y="466"/>
                  <a:pt x="0" y="491"/>
                </a:cubicBezTo>
                <a:cubicBezTo>
                  <a:pt x="203" y="491"/>
                  <a:pt x="203" y="491"/>
                  <a:pt x="203" y="491"/>
                </a:cubicBezTo>
                <a:cubicBezTo>
                  <a:pt x="407" y="491"/>
                  <a:pt x="407" y="491"/>
                  <a:pt x="407" y="491"/>
                </a:cubicBezTo>
                <a:cubicBezTo>
                  <a:pt x="407" y="389"/>
                  <a:pt x="407" y="389"/>
                  <a:pt x="407" y="389"/>
                </a:cubicBezTo>
                <a:lnTo>
                  <a:pt x="151" y="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373ECFDE-5E62-1FDB-0173-F1E4CB098090}"/>
              </a:ext>
            </a:extLst>
          </p:cNvPr>
          <p:cNvSpPr>
            <a:spLocks/>
          </p:cNvSpPr>
          <p:nvPr/>
        </p:nvSpPr>
        <p:spPr bwMode="auto">
          <a:xfrm>
            <a:off x="1171177" y="4739063"/>
            <a:ext cx="637585" cy="934135"/>
          </a:xfrm>
          <a:custGeom>
            <a:avLst/>
            <a:gdLst>
              <a:gd name="T0" fmla="*/ 240 w 334"/>
              <a:gd name="T1" fmla="*/ 231 h 491"/>
              <a:gd name="T2" fmla="*/ 308 w 334"/>
              <a:gd name="T3" fmla="*/ 271 h 491"/>
              <a:gd name="T4" fmla="*/ 334 w 334"/>
              <a:gd name="T5" fmla="*/ 352 h 491"/>
              <a:gd name="T6" fmla="*/ 322 w 334"/>
              <a:gd name="T7" fmla="*/ 409 h 491"/>
              <a:gd name="T8" fmla="*/ 286 w 334"/>
              <a:gd name="T9" fmla="*/ 453 h 491"/>
              <a:gd name="T10" fmla="*/ 231 w 334"/>
              <a:gd name="T11" fmla="*/ 481 h 491"/>
              <a:gd name="T12" fmla="*/ 158 w 334"/>
              <a:gd name="T13" fmla="*/ 491 h 491"/>
              <a:gd name="T14" fmla="*/ 67 w 334"/>
              <a:gd name="T15" fmla="*/ 474 h 491"/>
              <a:gd name="T16" fmla="*/ 0 w 334"/>
              <a:gd name="T17" fmla="*/ 426 h 491"/>
              <a:gd name="T18" fmla="*/ 52 w 334"/>
              <a:gd name="T19" fmla="*/ 361 h 491"/>
              <a:gd name="T20" fmla="*/ 94 w 334"/>
              <a:gd name="T21" fmla="*/ 396 h 491"/>
              <a:gd name="T22" fmla="*/ 155 w 334"/>
              <a:gd name="T23" fmla="*/ 408 h 491"/>
              <a:gd name="T24" fmla="*/ 218 w 334"/>
              <a:gd name="T25" fmla="*/ 392 h 491"/>
              <a:gd name="T26" fmla="*/ 240 w 334"/>
              <a:gd name="T27" fmla="*/ 341 h 491"/>
              <a:gd name="T28" fmla="*/ 215 w 334"/>
              <a:gd name="T29" fmla="*/ 287 h 491"/>
              <a:gd name="T30" fmla="*/ 139 w 334"/>
              <a:gd name="T31" fmla="*/ 268 h 491"/>
              <a:gd name="T32" fmla="*/ 120 w 334"/>
              <a:gd name="T33" fmla="*/ 268 h 491"/>
              <a:gd name="T34" fmla="*/ 120 w 334"/>
              <a:gd name="T35" fmla="*/ 200 h 491"/>
              <a:gd name="T36" fmla="*/ 141 w 334"/>
              <a:gd name="T37" fmla="*/ 200 h 491"/>
              <a:gd name="T38" fmla="*/ 206 w 334"/>
              <a:gd name="T39" fmla="*/ 182 h 491"/>
              <a:gd name="T40" fmla="*/ 229 w 334"/>
              <a:gd name="T41" fmla="*/ 134 h 491"/>
              <a:gd name="T42" fmla="*/ 210 w 334"/>
              <a:gd name="T43" fmla="*/ 92 h 491"/>
              <a:gd name="T44" fmla="*/ 161 w 334"/>
              <a:gd name="T45" fmla="*/ 79 h 491"/>
              <a:gd name="T46" fmla="*/ 105 w 334"/>
              <a:gd name="T47" fmla="*/ 93 h 491"/>
              <a:gd name="T48" fmla="*/ 64 w 334"/>
              <a:gd name="T49" fmla="*/ 133 h 491"/>
              <a:gd name="T50" fmla="*/ 7 w 334"/>
              <a:gd name="T51" fmla="*/ 69 h 491"/>
              <a:gd name="T52" fmla="*/ 34 w 334"/>
              <a:gd name="T53" fmla="*/ 41 h 491"/>
              <a:gd name="T54" fmla="*/ 73 w 334"/>
              <a:gd name="T55" fmla="*/ 20 h 491"/>
              <a:gd name="T56" fmla="*/ 119 w 334"/>
              <a:gd name="T57" fmla="*/ 5 h 491"/>
              <a:gd name="T58" fmla="*/ 171 w 334"/>
              <a:gd name="T59" fmla="*/ 0 h 491"/>
              <a:gd name="T60" fmla="*/ 234 w 334"/>
              <a:gd name="T61" fmla="*/ 9 h 491"/>
              <a:gd name="T62" fmla="*/ 283 w 334"/>
              <a:gd name="T63" fmla="*/ 33 h 491"/>
              <a:gd name="T64" fmla="*/ 315 w 334"/>
              <a:gd name="T65" fmla="*/ 71 h 491"/>
              <a:gd name="T66" fmla="*/ 326 w 334"/>
              <a:gd name="T67" fmla="*/ 120 h 491"/>
              <a:gd name="T68" fmla="*/ 320 w 334"/>
              <a:gd name="T69" fmla="*/ 159 h 491"/>
              <a:gd name="T70" fmla="*/ 302 w 334"/>
              <a:gd name="T71" fmla="*/ 192 h 491"/>
              <a:gd name="T72" fmla="*/ 275 w 334"/>
              <a:gd name="T73" fmla="*/ 217 h 491"/>
              <a:gd name="T74" fmla="*/ 240 w 334"/>
              <a:gd name="T75" fmla="*/ 23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4" h="491">
                <a:moveTo>
                  <a:pt x="240" y="231"/>
                </a:moveTo>
                <a:cubicBezTo>
                  <a:pt x="268" y="236"/>
                  <a:pt x="291" y="249"/>
                  <a:pt x="308" y="271"/>
                </a:cubicBezTo>
                <a:cubicBezTo>
                  <a:pt x="326" y="293"/>
                  <a:pt x="334" y="320"/>
                  <a:pt x="334" y="352"/>
                </a:cubicBezTo>
                <a:cubicBezTo>
                  <a:pt x="334" y="373"/>
                  <a:pt x="330" y="392"/>
                  <a:pt x="322" y="409"/>
                </a:cubicBezTo>
                <a:cubicBezTo>
                  <a:pt x="313" y="427"/>
                  <a:pt x="302" y="441"/>
                  <a:pt x="286" y="453"/>
                </a:cubicBezTo>
                <a:cubicBezTo>
                  <a:pt x="271" y="465"/>
                  <a:pt x="253" y="474"/>
                  <a:pt x="231" y="481"/>
                </a:cubicBezTo>
                <a:cubicBezTo>
                  <a:pt x="209" y="487"/>
                  <a:pt x="185" y="491"/>
                  <a:pt x="158" y="491"/>
                </a:cubicBezTo>
                <a:cubicBezTo>
                  <a:pt x="123" y="491"/>
                  <a:pt x="93" y="485"/>
                  <a:pt x="67" y="474"/>
                </a:cubicBezTo>
                <a:cubicBezTo>
                  <a:pt x="40" y="463"/>
                  <a:pt x="18" y="447"/>
                  <a:pt x="0" y="426"/>
                </a:cubicBezTo>
                <a:cubicBezTo>
                  <a:pt x="52" y="361"/>
                  <a:pt x="52" y="361"/>
                  <a:pt x="52" y="361"/>
                </a:cubicBezTo>
                <a:cubicBezTo>
                  <a:pt x="64" y="376"/>
                  <a:pt x="78" y="388"/>
                  <a:pt x="94" y="396"/>
                </a:cubicBezTo>
                <a:cubicBezTo>
                  <a:pt x="110" y="404"/>
                  <a:pt x="131" y="408"/>
                  <a:pt x="155" y="408"/>
                </a:cubicBezTo>
                <a:cubicBezTo>
                  <a:pt x="183" y="408"/>
                  <a:pt x="204" y="403"/>
                  <a:pt x="218" y="392"/>
                </a:cubicBezTo>
                <a:cubicBezTo>
                  <a:pt x="233" y="381"/>
                  <a:pt x="240" y="364"/>
                  <a:pt x="240" y="341"/>
                </a:cubicBezTo>
                <a:cubicBezTo>
                  <a:pt x="240" y="318"/>
                  <a:pt x="232" y="300"/>
                  <a:pt x="215" y="287"/>
                </a:cubicBezTo>
                <a:cubicBezTo>
                  <a:pt x="198" y="275"/>
                  <a:pt x="173" y="268"/>
                  <a:pt x="139" y="268"/>
                </a:cubicBezTo>
                <a:cubicBezTo>
                  <a:pt x="120" y="268"/>
                  <a:pt x="120" y="268"/>
                  <a:pt x="120" y="268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41" y="200"/>
                  <a:pt x="141" y="200"/>
                  <a:pt x="141" y="200"/>
                </a:cubicBezTo>
                <a:cubicBezTo>
                  <a:pt x="169" y="200"/>
                  <a:pt x="191" y="194"/>
                  <a:pt x="206" y="182"/>
                </a:cubicBezTo>
                <a:cubicBezTo>
                  <a:pt x="221" y="169"/>
                  <a:pt x="229" y="153"/>
                  <a:pt x="229" y="134"/>
                </a:cubicBezTo>
                <a:cubicBezTo>
                  <a:pt x="229" y="115"/>
                  <a:pt x="223" y="102"/>
                  <a:pt x="210" y="92"/>
                </a:cubicBezTo>
                <a:cubicBezTo>
                  <a:pt x="197" y="83"/>
                  <a:pt x="181" y="79"/>
                  <a:pt x="161" y="79"/>
                </a:cubicBezTo>
                <a:cubicBezTo>
                  <a:pt x="140" y="79"/>
                  <a:pt x="121" y="84"/>
                  <a:pt x="105" y="93"/>
                </a:cubicBezTo>
                <a:cubicBezTo>
                  <a:pt x="88" y="103"/>
                  <a:pt x="75" y="116"/>
                  <a:pt x="64" y="133"/>
                </a:cubicBezTo>
                <a:cubicBezTo>
                  <a:pt x="7" y="69"/>
                  <a:pt x="7" y="69"/>
                  <a:pt x="7" y="69"/>
                </a:cubicBezTo>
                <a:cubicBezTo>
                  <a:pt x="14" y="59"/>
                  <a:pt x="23" y="50"/>
                  <a:pt x="34" y="41"/>
                </a:cubicBezTo>
                <a:cubicBezTo>
                  <a:pt x="46" y="33"/>
                  <a:pt x="58" y="26"/>
                  <a:pt x="73" y="20"/>
                </a:cubicBezTo>
                <a:cubicBezTo>
                  <a:pt x="87" y="13"/>
                  <a:pt x="102" y="9"/>
                  <a:pt x="119" y="5"/>
                </a:cubicBezTo>
                <a:cubicBezTo>
                  <a:pt x="136" y="2"/>
                  <a:pt x="153" y="0"/>
                  <a:pt x="171" y="0"/>
                </a:cubicBezTo>
                <a:cubicBezTo>
                  <a:pt x="194" y="0"/>
                  <a:pt x="215" y="3"/>
                  <a:pt x="234" y="9"/>
                </a:cubicBezTo>
                <a:cubicBezTo>
                  <a:pt x="253" y="15"/>
                  <a:pt x="269" y="23"/>
                  <a:pt x="283" y="33"/>
                </a:cubicBezTo>
                <a:cubicBezTo>
                  <a:pt x="297" y="44"/>
                  <a:pt x="307" y="56"/>
                  <a:pt x="315" y="71"/>
                </a:cubicBezTo>
                <a:cubicBezTo>
                  <a:pt x="322" y="86"/>
                  <a:pt x="326" y="102"/>
                  <a:pt x="326" y="120"/>
                </a:cubicBezTo>
                <a:cubicBezTo>
                  <a:pt x="326" y="134"/>
                  <a:pt x="324" y="147"/>
                  <a:pt x="320" y="159"/>
                </a:cubicBezTo>
                <a:cubicBezTo>
                  <a:pt x="316" y="171"/>
                  <a:pt x="310" y="182"/>
                  <a:pt x="302" y="192"/>
                </a:cubicBezTo>
                <a:cubicBezTo>
                  <a:pt x="295" y="202"/>
                  <a:pt x="285" y="211"/>
                  <a:pt x="275" y="217"/>
                </a:cubicBezTo>
                <a:cubicBezTo>
                  <a:pt x="264" y="224"/>
                  <a:pt x="253" y="229"/>
                  <a:pt x="240" y="2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279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FFF2-0FD8-0309-30B3-F0F3E24C9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17397-E969-633C-E431-5CD36F3D8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cœur économique</a:t>
            </a:r>
            <a:br>
              <a:rPr lang="fr-FR" dirty="0"/>
            </a:br>
            <a:r>
              <a:rPr lang="fr-FR" dirty="0"/>
              <a:t>en décrochage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6C89A4-6906-14C2-1585-C10FD7E04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9F2A5-66B5-965B-D9D5-8692B27A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39DBC-A1B4-3037-92C9-632DDDC1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41CAB6-34BD-4FEF-154F-42C0568B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32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0BD76B-15A4-84A4-F754-CDBE35F923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3</a:t>
            </a:r>
            <a:r>
              <a:rPr lang="fr-FR" sz="4400" dirty="0"/>
              <a:t>.1</a:t>
            </a:r>
          </a:p>
        </p:txBody>
      </p:sp>
    </p:spTree>
    <p:extLst>
      <p:ext uri="{BB962C8B-B14F-4D97-AF65-F5344CB8AC3E}">
        <p14:creationId xmlns:p14="http://schemas.microsoft.com/office/powerpoint/2010/main" val="3282579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6E367-D8F5-AD45-4966-2AAB63DC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Un cœur transfrontalier en décrochage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9D687-BFFD-387E-D34E-58D98005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33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55D9085-D695-6FB5-0CD9-DBB00001C9F7}"/>
              </a:ext>
            </a:extLst>
          </p:cNvPr>
          <p:cNvSpPr/>
          <p:nvPr/>
        </p:nvSpPr>
        <p:spPr>
          <a:xfrm>
            <a:off x="531615" y="1738575"/>
            <a:ext cx="4590720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Evolution du PIB en volume depuis 2010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441D7BC-AC94-E04E-0430-C8199C54153F}"/>
              </a:ext>
            </a:extLst>
          </p:cNvPr>
          <p:cNvSpPr/>
          <p:nvPr/>
        </p:nvSpPr>
        <p:spPr>
          <a:xfrm>
            <a:off x="5494148" y="1734490"/>
            <a:ext cx="4590720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Evolution de la productivité du travail / personne</a:t>
            </a:r>
          </a:p>
        </p:txBody>
      </p:sp>
      <p:pic>
        <p:nvPicPr>
          <p:cNvPr id="3" name="Graphique 2020">
            <a:extLst>
              <a:ext uri="{FF2B5EF4-FFF2-40B4-BE49-F238E27FC236}">
                <a16:creationId xmlns:a16="http://schemas.microsoft.com/office/drawing/2014/main" id="{03ABA8DD-B586-77BD-CA06-55E84B5A8F81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31615" y="2313309"/>
            <a:ext cx="4681080" cy="312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Graphique 2021">
            <a:extLst>
              <a:ext uri="{FF2B5EF4-FFF2-40B4-BE49-F238E27FC236}">
                <a16:creationId xmlns:a16="http://schemas.microsoft.com/office/drawing/2014/main" id="{1CA15F75-110A-F9CC-D351-71F7134E79FD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656215" y="2373429"/>
            <a:ext cx="4590720" cy="306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41FB4F-27D0-5045-A17B-BCECD031A699}"/>
              </a:ext>
            </a:extLst>
          </p:cNvPr>
          <p:cNvSpPr/>
          <p:nvPr/>
        </p:nvSpPr>
        <p:spPr>
          <a:xfrm>
            <a:off x="531615" y="2270587"/>
            <a:ext cx="4590720" cy="334460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D15A53-0132-5604-F30D-F901D7590999}"/>
              </a:ext>
            </a:extLst>
          </p:cNvPr>
          <p:cNvSpPr/>
          <p:nvPr/>
        </p:nvSpPr>
        <p:spPr>
          <a:xfrm>
            <a:off x="5494148" y="2285074"/>
            <a:ext cx="4590720" cy="334460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e la date 3">
            <a:extLst>
              <a:ext uri="{FF2B5EF4-FFF2-40B4-BE49-F238E27FC236}">
                <a16:creationId xmlns:a16="http://schemas.microsoft.com/office/drawing/2014/main" id="{44329C85-6A67-A60E-C1BD-93C47102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9" name="Espace réservé du pied de page 4">
            <a:extLst>
              <a:ext uri="{FF2B5EF4-FFF2-40B4-BE49-F238E27FC236}">
                <a16:creationId xmlns:a16="http://schemas.microsoft.com/office/drawing/2014/main" id="{D2E3ACEE-5DD7-08E4-5B94-30BCD3D9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19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4A4B5A02-B075-6AC1-94B0-995BB573E6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05" y="1414773"/>
            <a:ext cx="4554058" cy="4385605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B327AD0-4322-8E0B-D305-F171D4BA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81521"/>
            <a:ext cx="10334625" cy="546001"/>
          </a:xfrm>
        </p:spPr>
        <p:txBody>
          <a:bodyPr>
            <a:normAutofit/>
          </a:bodyPr>
          <a:lstStyle/>
          <a:p>
            <a:r>
              <a:rPr lang="fr-FR" sz="2800" b="1" dirty="0"/>
              <a:t>Un centre transfrontalier et des périphéries </a:t>
            </a:r>
            <a:r>
              <a:rPr lang="fr-FR" sz="2800" dirty="0"/>
              <a:t>aux orientations hétérogènes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23D00C-77CA-66E7-27F9-E7CF4ADB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34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2024">
            <a:extLst>
              <a:ext uri="{FF2B5EF4-FFF2-40B4-BE49-F238E27FC236}">
                <a16:creationId xmlns:a16="http://schemas.microsoft.com/office/drawing/2014/main" id="{31B5E686-E693-DDD4-9EC5-73C9133CF1F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72270" y="1497796"/>
            <a:ext cx="4942800" cy="4219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Image 24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945C6421-B02B-936F-CFDA-A9F5ECD75A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63">
            <a:off x="5842103" y="2016170"/>
            <a:ext cx="3830559" cy="32791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16270B4-882E-A280-9200-7612381548CC}"/>
              </a:ext>
            </a:extLst>
          </p:cNvPr>
          <p:cNvSpPr/>
          <p:nvPr/>
        </p:nvSpPr>
        <p:spPr>
          <a:xfrm>
            <a:off x="6713947" y="2167669"/>
            <a:ext cx="838775" cy="15673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Bruxelles</a:t>
            </a:r>
            <a:endParaRPr lang="fr-F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3E64FAA-AC45-0A4E-3F44-1AB3B191C425}"/>
              </a:ext>
            </a:extLst>
          </p:cNvPr>
          <p:cNvSpPr/>
          <p:nvPr/>
        </p:nvSpPr>
        <p:spPr>
          <a:xfrm>
            <a:off x="6510705" y="1661717"/>
            <a:ext cx="1386610" cy="1368616"/>
          </a:xfrm>
          <a:prstGeom prst="ellipse">
            <a:avLst/>
          </a:prstGeom>
          <a:noFill/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67F8656-4944-24DB-82C3-8C6512F146D7}"/>
              </a:ext>
            </a:extLst>
          </p:cNvPr>
          <p:cNvSpPr/>
          <p:nvPr/>
        </p:nvSpPr>
        <p:spPr>
          <a:xfrm>
            <a:off x="8048243" y="1323282"/>
            <a:ext cx="1622840" cy="1667567"/>
          </a:xfrm>
          <a:prstGeom prst="ellipse">
            <a:avLst/>
          </a:prstGeom>
          <a:noFill/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C5D2689-F79B-5BEC-CD6C-299151CDEEFB}"/>
              </a:ext>
            </a:extLst>
          </p:cNvPr>
          <p:cNvSpPr/>
          <p:nvPr/>
        </p:nvSpPr>
        <p:spPr>
          <a:xfrm>
            <a:off x="8312941" y="2111465"/>
            <a:ext cx="838775" cy="15673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Cologne</a:t>
            </a:r>
            <a:endParaRPr lang="fr-F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1367F41-2DCB-AA92-D4DB-07787CCD6858}"/>
              </a:ext>
            </a:extLst>
          </p:cNvPr>
          <p:cNvSpPr/>
          <p:nvPr/>
        </p:nvSpPr>
        <p:spPr>
          <a:xfrm>
            <a:off x="9432546" y="3504451"/>
            <a:ext cx="934298" cy="19828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Mannheim</a:t>
            </a:r>
            <a:endParaRPr lang="fr-F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A19007A-0D82-409F-1639-66E6D674A9D5}"/>
              </a:ext>
            </a:extLst>
          </p:cNvPr>
          <p:cNvSpPr/>
          <p:nvPr/>
        </p:nvSpPr>
        <p:spPr>
          <a:xfrm>
            <a:off x="9256794" y="3184565"/>
            <a:ext cx="1244159" cy="1252344"/>
          </a:xfrm>
          <a:prstGeom prst="ellipse">
            <a:avLst/>
          </a:prstGeom>
          <a:noFill/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7A45FB26-8E43-078A-3058-0F3BC0802953}"/>
              </a:ext>
            </a:extLst>
          </p:cNvPr>
          <p:cNvSpPr/>
          <p:nvPr/>
        </p:nvSpPr>
        <p:spPr>
          <a:xfrm>
            <a:off x="9671083" y="4209481"/>
            <a:ext cx="838775" cy="15673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Stuttgart</a:t>
            </a:r>
            <a:endParaRPr lang="fr-F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6FBCDB94-06F2-874A-565B-176E5027535F}"/>
              </a:ext>
            </a:extLst>
          </p:cNvPr>
          <p:cNvSpPr/>
          <p:nvPr/>
        </p:nvSpPr>
        <p:spPr>
          <a:xfrm>
            <a:off x="6661633" y="2544405"/>
            <a:ext cx="1142124" cy="1871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Brabant wallon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89ADC2AC-EC0A-EDE2-19FF-DDFA6ED57F48}"/>
              </a:ext>
            </a:extLst>
          </p:cNvPr>
          <p:cNvSpPr/>
          <p:nvPr/>
        </p:nvSpPr>
        <p:spPr>
          <a:xfrm>
            <a:off x="7576740" y="2357814"/>
            <a:ext cx="604154" cy="1567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Liège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763CB33-5331-A967-2E33-61AB21A10FD5}"/>
              </a:ext>
            </a:extLst>
          </p:cNvPr>
          <p:cNvSpPr/>
          <p:nvPr/>
        </p:nvSpPr>
        <p:spPr>
          <a:xfrm>
            <a:off x="8616028" y="2672105"/>
            <a:ext cx="838776" cy="1567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Coblence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445499F1-6AD0-566D-6010-9013F7DA2709}"/>
              </a:ext>
            </a:extLst>
          </p:cNvPr>
          <p:cNvSpPr/>
          <p:nvPr/>
        </p:nvSpPr>
        <p:spPr>
          <a:xfrm>
            <a:off x="8945258" y="3690960"/>
            <a:ext cx="1096449" cy="1567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Ludwigshafen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AA21DF39-F638-ACF8-A90F-E165CC6D8916}"/>
              </a:ext>
            </a:extLst>
          </p:cNvPr>
          <p:cNvSpPr/>
          <p:nvPr/>
        </p:nvSpPr>
        <p:spPr>
          <a:xfrm>
            <a:off x="8616028" y="1632357"/>
            <a:ext cx="575596" cy="14443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Ruhr</a:t>
            </a:r>
            <a:endParaRPr lang="fr-F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EFD25D15-8176-022C-A88B-F771C2E384FF}"/>
              </a:ext>
            </a:extLst>
          </p:cNvPr>
          <p:cNvSpPr/>
          <p:nvPr/>
        </p:nvSpPr>
        <p:spPr>
          <a:xfrm>
            <a:off x="7597326" y="3323964"/>
            <a:ext cx="1027975" cy="1804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Luxembourg</a:t>
            </a:r>
            <a:endParaRPr lang="fr-FR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CD61016C-190A-0EF8-440D-3169BAC94534}"/>
              </a:ext>
            </a:extLst>
          </p:cNvPr>
          <p:cNvSpPr/>
          <p:nvPr/>
        </p:nvSpPr>
        <p:spPr>
          <a:xfrm>
            <a:off x="774496" y="4950367"/>
            <a:ext cx="1978229" cy="3516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Densité de population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94BE0A-8656-6D9B-9FB1-11BECF77FCBD}"/>
              </a:ext>
            </a:extLst>
          </p:cNvPr>
          <p:cNvSpPr/>
          <p:nvPr/>
        </p:nvSpPr>
        <p:spPr>
          <a:xfrm>
            <a:off x="531614" y="1414773"/>
            <a:ext cx="5159713" cy="4385604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DF0929-30D4-F1DB-54A5-69E91064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E465C-E696-CCC7-FB38-E3EB6494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08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14AC0-989F-1D34-7B35-8B8BA0672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35ACE-E032-E212-60B6-2B1F5433D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 obstacles à l’intégration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BB2E2D-E811-7820-4DED-69CA26954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315FA5-B001-6744-221C-BDF1940A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AA412A-FF28-1276-66DD-96FA2957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1E4A24-2949-DBDB-228D-650B9E55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35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3E19BB9-6EB8-3B2A-DDE8-09E389FDC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3</a:t>
            </a:r>
            <a:r>
              <a:rPr lang="fr-FR" sz="4400" dirty="0"/>
              <a:t>.</a:t>
            </a:r>
            <a:r>
              <a:rPr lang="fr-FR" dirty="0"/>
              <a:t>2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486818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58BF-5433-F4C9-5DD7-0A9649231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14F69-A2DD-4BB9-0B35-E3E7F229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917666" cy="54600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L’obstacle structurel : </a:t>
            </a:r>
            <a:r>
              <a:rPr lang="fr-FR" dirty="0"/>
              <a:t>des frontières internes qui freinent la résilience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786E7-02A1-0F96-C4F5-9FCD5C9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36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F35915-7373-0B5F-399C-6F920578CBAF}"/>
              </a:ext>
            </a:extLst>
          </p:cNvPr>
          <p:cNvSpPr txBox="1"/>
          <p:nvPr/>
        </p:nvSpPr>
        <p:spPr>
          <a:xfrm>
            <a:off x="831850" y="1570764"/>
            <a:ext cx="943381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Les frontières internes créent des surcoûts et freinent la mobilité (travail, innovation, capital)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 Narrow" panose="020B0606020202030204" pitchFamily="34" charset="0"/>
            </a:endParaRPr>
          </a:p>
          <a:p>
            <a:pPr marL="342900" indent="-34290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Barrières :</a:t>
            </a:r>
          </a:p>
          <a:p>
            <a:pPr marL="800100" lvl="1" indent="-342900">
              <a:spcBef>
                <a:spcPts val="624"/>
              </a:spcBef>
              <a:spcAft>
                <a:spcPts val="425"/>
              </a:spcAft>
              <a:buClr>
                <a:schemeClr val="accent3"/>
              </a:buClr>
              <a:buSzPct val="100000"/>
              <a:buFontTx/>
              <a:buChar char="-"/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Administratives/Réglementaires : Complexité des procédures (sociales, fiscales, douanières internes).</a:t>
            </a:r>
          </a:p>
          <a:p>
            <a:pPr marL="800100" lvl="1" indent="-342900">
              <a:spcBef>
                <a:spcPts val="624"/>
              </a:spcBef>
              <a:spcAft>
                <a:spcPts val="425"/>
              </a:spcAft>
              <a:buClr>
                <a:schemeClr val="accent3"/>
              </a:buClr>
              <a:buSzPct val="100000"/>
              <a:buFontTx/>
              <a:buChar char="-"/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Linguistiques : Frein à la mobilité des travailleurs.</a:t>
            </a:r>
          </a:p>
          <a:p>
            <a:pPr marL="800100" lvl="1" indent="-342900">
              <a:spcBef>
                <a:spcPts val="624"/>
              </a:spcBef>
              <a:spcAft>
                <a:spcPts val="425"/>
              </a:spcAft>
              <a:buClr>
                <a:schemeClr val="accent3"/>
              </a:buClr>
              <a:buSzPct val="100000"/>
              <a:buFontTx/>
              <a:buChar char="-"/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Culturelles : Limite l'émergence d'une stratégie commune.</a:t>
            </a:r>
          </a:p>
          <a:p>
            <a:pPr marL="342900" indent="-34290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Ces barrières limitent la capacité collective à répondre aux tensions économiques internationales.</a:t>
            </a:r>
          </a:p>
          <a:p>
            <a:pPr marL="342900" indent="-34290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Conséquence : La Grande Région ne peut pas agir comme un bloc économique unique et réactif.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06CEF86-4417-55DA-D336-62C62B54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E756E69-14D9-767A-3E52-B6972A6A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1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ADA6D-F1D1-353C-A5C5-A8442B355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0FB3D-C43A-6FF9-E040-305076EB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82" y="481521"/>
            <a:ext cx="11225471" cy="546001"/>
          </a:xfrm>
        </p:spPr>
        <p:txBody>
          <a:bodyPr>
            <a:noAutofit/>
          </a:bodyPr>
          <a:lstStyle/>
          <a:p>
            <a:r>
              <a:rPr lang="fr-FR" sz="2800" b="1" dirty="0"/>
              <a:t>Un effort de R&amp;D inférieur à la moyenne européenne : </a:t>
            </a:r>
            <a:r>
              <a:rPr lang="fr-FR" sz="2800" dirty="0"/>
              <a:t>un frein à la résilience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9C025-538F-3CF0-1138-CFE7915C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37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EB56478-048F-62E2-04AA-06E3E93F9510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63379" y="2418567"/>
            <a:ext cx="4634640" cy="288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156EFDC-6E11-F533-81B5-AAF5EA1268F4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849552" y="2501709"/>
            <a:ext cx="4492080" cy="288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7845571-0DE8-BFC3-AD9B-7DA6BC5897B7}"/>
              </a:ext>
            </a:extLst>
          </p:cNvPr>
          <p:cNvSpPr/>
          <p:nvPr/>
        </p:nvSpPr>
        <p:spPr>
          <a:xfrm>
            <a:off x="477436" y="1611920"/>
            <a:ext cx="4983119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Dépense intérieure R&amp;D – En % du PIB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2E5C52D-17F1-A1D4-CDFF-1F0CA1992B57}"/>
              </a:ext>
            </a:extLst>
          </p:cNvPr>
          <p:cNvSpPr/>
          <p:nvPr/>
        </p:nvSpPr>
        <p:spPr>
          <a:xfrm>
            <a:off x="5849552" y="1611920"/>
            <a:ext cx="4701984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Dépense intérieure R&amp;D – En € / habitant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49DE6-358D-6C9E-1A13-34DA619CD4BE}"/>
              </a:ext>
            </a:extLst>
          </p:cNvPr>
          <p:cNvSpPr/>
          <p:nvPr/>
        </p:nvSpPr>
        <p:spPr>
          <a:xfrm>
            <a:off x="477436" y="2244920"/>
            <a:ext cx="4983119" cy="3136789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D23682-FA46-DD2F-E0D1-9BDCC26B580D}"/>
              </a:ext>
            </a:extLst>
          </p:cNvPr>
          <p:cNvSpPr/>
          <p:nvPr/>
        </p:nvSpPr>
        <p:spPr>
          <a:xfrm>
            <a:off x="5809036" y="2260208"/>
            <a:ext cx="4742500" cy="3136789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96611D2-E59D-E67E-9BA1-1887D9B2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C949C15-911C-ED7E-01E3-022B425F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28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51B0-5896-7E9C-AEAA-82CA406E0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89A18-D336-6AFB-4949-9FD6CC5E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7" y="481521"/>
            <a:ext cx="11025963" cy="546001"/>
          </a:xfrm>
        </p:spPr>
        <p:txBody>
          <a:bodyPr>
            <a:noAutofit/>
          </a:bodyPr>
          <a:lstStyle/>
          <a:p>
            <a:r>
              <a:rPr lang="fr-FR" sz="2800" b="1" dirty="0"/>
              <a:t>La force sous-exploitée : </a:t>
            </a:r>
            <a:r>
              <a:rPr lang="fr-FR" sz="2800" dirty="0"/>
              <a:t>une recherche publique et académique bien présente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97180-6A31-F5CA-4B63-39F4691B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38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Google Shape;90;p 7">
            <a:extLst>
              <a:ext uri="{FF2B5EF4-FFF2-40B4-BE49-F238E27FC236}">
                <a16:creationId xmlns:a16="http://schemas.microsoft.com/office/drawing/2014/main" id="{957A1279-9BFE-D53F-5945-70DF325C8797}"/>
              </a:ext>
            </a:extLst>
          </p:cNvPr>
          <p:cNvSpPr/>
          <p:nvPr/>
        </p:nvSpPr>
        <p:spPr>
          <a:xfrm>
            <a:off x="1561838" y="4701195"/>
            <a:ext cx="3584286" cy="808746"/>
          </a:xfrm>
          <a:custGeom>
            <a:avLst/>
            <a:gdLst>
              <a:gd name="textAreaLeft" fmla="*/ 0 w 3337920"/>
              <a:gd name="textAreaRight" fmla="*/ 3346920 w 3337920"/>
              <a:gd name="textAreaTop" fmla="*/ 0 h 532440"/>
              <a:gd name="textAreaBottom" fmla="*/ 542880 h 532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fr-FR" sz="1200" b="0" u="none" strike="noStrike" dirty="0">
                <a:effectLst/>
                <a:uFillTx/>
                <a:latin typeface="Arial Narrow" panose="020B0606020202030204" pitchFamily="34" charset="0"/>
                <a:ea typeface="Tahoma"/>
              </a:rPr>
              <a:t>DIRD : Dépense </a:t>
            </a:r>
            <a:r>
              <a:rPr lang="fr-FR" sz="1200" dirty="0">
                <a:latin typeface="Arial Narrow" panose="020B0606020202030204" pitchFamily="34" charset="0"/>
                <a:ea typeface="Tahoma"/>
              </a:rPr>
              <a:t>I</a:t>
            </a:r>
            <a:r>
              <a:rPr lang="fr-FR" sz="1200" b="0" u="none" strike="noStrike" dirty="0">
                <a:effectLst/>
                <a:uFillTx/>
                <a:latin typeface="Arial Narrow" panose="020B0606020202030204" pitchFamily="34" charset="0"/>
                <a:ea typeface="Tahoma"/>
              </a:rPr>
              <a:t>ntérieure de Recherche et Développement</a:t>
            </a:r>
          </a:p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fr-FR" sz="800" b="0" u="none" strike="noStrike" dirty="0"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 Narrow" panose="020B0606020202030204" pitchFamily="34" charset="0"/>
                <a:ea typeface="Tahoma"/>
              </a:rPr>
              <a:t>Région wallonne : la ventilation sectorielle de la DIRD n’est pas disponible au niveau des provinces</a:t>
            </a:r>
            <a:endParaRPr lang="fr-FR" sz="800" b="0" u="none" strike="noStrike" dirty="0">
              <a:solidFill>
                <a:schemeClr val="bg1">
                  <a:lumMod val="65000"/>
                </a:schemeClr>
              </a:solidFill>
              <a:effectLst/>
              <a:uFillTx/>
              <a:latin typeface="Arial Narrow" panose="020B0606020202030204" pitchFamily="34" charset="0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205C1207-D0C0-EF9D-8BC4-600606961885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32590" y="2361587"/>
            <a:ext cx="4414680" cy="288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EF4CE504-18C5-ECCC-FDAF-24FCD56929DC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603851" y="2361587"/>
            <a:ext cx="4989240" cy="298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51576C2-A7DE-7CAF-D373-22B3C876F068}"/>
              </a:ext>
            </a:extLst>
          </p:cNvPr>
          <p:cNvSpPr/>
          <p:nvPr/>
        </p:nvSpPr>
        <p:spPr>
          <a:xfrm>
            <a:off x="477436" y="1529307"/>
            <a:ext cx="4983119" cy="3926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Dépense intérieure R&amp;D publique et académique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43C845E-AFAF-A6C3-9C5C-129C06E388CE}"/>
              </a:ext>
            </a:extLst>
          </p:cNvPr>
          <p:cNvSpPr/>
          <p:nvPr/>
        </p:nvSpPr>
        <p:spPr>
          <a:xfrm>
            <a:off x="5647043" y="1531422"/>
            <a:ext cx="4946048" cy="3905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>
                <a:latin typeface="Arial Narrow" panose="020B0606020202030204" pitchFamily="34" charset="0"/>
              </a:rPr>
              <a:t>Nombre d’inscrits en doctorat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57EF4-BE3F-296F-2653-B62E058B25F3}"/>
              </a:ext>
            </a:extLst>
          </p:cNvPr>
          <p:cNvSpPr/>
          <p:nvPr/>
        </p:nvSpPr>
        <p:spPr>
          <a:xfrm>
            <a:off x="477436" y="2244920"/>
            <a:ext cx="4983119" cy="332898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B79FB3-070C-DE2C-289F-44039566018A}"/>
              </a:ext>
            </a:extLst>
          </p:cNvPr>
          <p:cNvSpPr/>
          <p:nvPr/>
        </p:nvSpPr>
        <p:spPr>
          <a:xfrm>
            <a:off x="5647043" y="2244920"/>
            <a:ext cx="4983119" cy="332898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B7FEC4FF-2FCF-933B-EE72-5AD0ED92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429438E7-A1D1-C408-981F-00A735CF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45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A0B38-E7BB-4B1A-0682-9D848B5F6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F8870-F8C8-3832-05F3-EC505158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11151044" cy="546001"/>
          </a:xfrm>
        </p:spPr>
        <p:txBody>
          <a:bodyPr>
            <a:normAutofit fontScale="90000"/>
          </a:bodyPr>
          <a:lstStyle/>
          <a:p>
            <a:r>
              <a:rPr lang="fr-FR" sz="3100" b="1" dirty="0"/>
              <a:t>Le paradoxe de l'innovation : </a:t>
            </a:r>
            <a:r>
              <a:rPr lang="fr-FR" sz="3100" dirty="0"/>
              <a:t>sous-exploitation du potentiel</a:t>
            </a:r>
            <a:br>
              <a:rPr lang="fr-FR" sz="2700" dirty="0"/>
            </a:br>
            <a:r>
              <a:rPr lang="fr-FR" sz="2700" dirty="0"/>
              <a:t>par manque de coopération transfrontalière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D8B2A9-E46C-D205-7BE1-A6DC549F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39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Google Shape;91;p 4">
            <a:extLst>
              <a:ext uri="{FF2B5EF4-FFF2-40B4-BE49-F238E27FC236}">
                <a16:creationId xmlns:a16="http://schemas.microsoft.com/office/drawing/2014/main" id="{3BEC224A-8445-AA5D-A588-4F3149CE7C1A}"/>
              </a:ext>
            </a:extLst>
          </p:cNvPr>
          <p:cNvSpPr/>
          <p:nvPr/>
        </p:nvSpPr>
        <p:spPr>
          <a:xfrm>
            <a:off x="1154880" y="1957050"/>
            <a:ext cx="8446320" cy="2830778"/>
          </a:xfrm>
          <a:custGeom>
            <a:avLst/>
            <a:gdLst>
              <a:gd name="textAreaLeft" fmla="*/ 0 w 8446320"/>
              <a:gd name="textAreaRight" fmla="*/ 8459280 w 8446320"/>
              <a:gd name="textAreaTop" fmla="*/ 0 h 3605040"/>
              <a:gd name="textAreaBottom" fmla="*/ 3618000 h 36050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defTabSz="914400">
              <a:lnSpc>
                <a:spcPct val="115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Calibri"/>
              </a:rPr>
              <a:t>« Les activités de recherche et développement de la Grande Région sont organisées autour de stratégies de spécialisation intelligentes (« RIS3 ») spécifiques à chaque versant. </a:t>
            </a:r>
            <a:r>
              <a:rPr lang="fr-FR" sz="2000" b="1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Calibri"/>
              </a:rPr>
              <a:t>Une intégration transfrontalière des connaissances et de l'expertise permettrait de renforcer l'économie de la connaissance dans la Grande Région. Cela limiterait également la pénurie de main-d'œuvre qualifiée, qui va s’accentuer avec l'évolution démographique dans les années à venir</a:t>
            </a: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Calibri"/>
              </a:rPr>
              <a:t>. »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 Narrow" panose="020B0606020202030204" pitchFamily="34" charset="0"/>
            </a:endParaRPr>
          </a:p>
          <a:p>
            <a:pPr marL="123480" defTabSz="914400">
              <a:lnSpc>
                <a:spcPct val="115000"/>
              </a:lnSpc>
              <a:tabLst>
                <a:tab pos="0" algn="l"/>
              </a:tabLst>
            </a:pPr>
            <a:endParaRPr lang="fr-FR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r>
              <a:rPr lang="fr-FR" sz="1600" u="none" strike="noStrike" dirty="0">
                <a:effectLst/>
                <a:uFillTx/>
                <a:latin typeface="Arial Narrow" panose="020B0606020202030204" pitchFamily="34" charset="0"/>
                <a:ea typeface="Calibri"/>
              </a:rPr>
              <a:t>Source : </a:t>
            </a:r>
            <a:r>
              <a:rPr lang="fr-FR" sz="1600" b="0" u="none" strike="noStrike" dirty="0" err="1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Calibri"/>
              </a:rPr>
              <a:t>Ersen</a:t>
            </a:r>
            <a:r>
              <a:rPr lang="fr-FR" sz="16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Calibri"/>
              </a:rPr>
              <a:t> and al. (2020), Mise en place d’un futur programme Interreg VI Grande Région 2021-2027 Analyse de la zone couverte par le programme, rapport final, Spatial </a:t>
            </a:r>
            <a:r>
              <a:rPr lang="fr-FR" sz="1600" b="0" u="none" strike="noStrike" dirty="0" err="1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Calibri"/>
              </a:rPr>
              <a:t>Foresight</a:t>
            </a:r>
            <a:r>
              <a:rPr lang="fr-FR" sz="16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Calibri"/>
              </a:rPr>
              <a:t> Gmbh, avril 2020 </a:t>
            </a:r>
            <a:r>
              <a:rPr lang="fr-FR" sz="1600" b="0" u="sng" strike="noStrike" dirty="0">
                <a:solidFill>
                  <a:srgbClr val="0000EE"/>
                </a:solidFill>
                <a:effectLst/>
                <a:uFillTx/>
                <a:latin typeface="Arial Narrow" panose="020B0606020202030204" pitchFamily="34" charset="0"/>
                <a:ea typeface="DejaVu Sans"/>
                <a:hlinkClick r:id="rId3"/>
              </a:rPr>
              <a:t>http://www.interreg-gr.eu/wp-content/uploads/2020/12/Rapport-final_200402-1.pdf</a:t>
            </a:r>
            <a:r>
              <a:rPr lang="fr-FR" sz="1600" b="0" u="none" strike="noStrike" dirty="0"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ea typeface="DejaVu Sans"/>
              </a:rPr>
              <a:t> (p. 9)</a:t>
            </a:r>
            <a:endParaRPr lang="fr-FR" sz="1600" b="0" u="none" strike="noStrike" dirty="0">
              <a:solidFill>
                <a:srgbClr val="000000"/>
              </a:solidFill>
              <a:effectLst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1CAD7-1D71-641E-F42A-9D45571E24DE}"/>
              </a:ext>
            </a:extLst>
          </p:cNvPr>
          <p:cNvSpPr/>
          <p:nvPr/>
        </p:nvSpPr>
        <p:spPr>
          <a:xfrm>
            <a:off x="915555" y="1860605"/>
            <a:ext cx="8685645" cy="385675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2B4BD03B-FCEC-14CD-D118-2992098A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6970BF1-EB9D-6B03-DDE5-3A91ED45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A52D4-0556-5F92-6996-C0150078F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nouvelle division internationale du travail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AD8A43-36A1-788D-03CD-0C24D645F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Ruptures et défis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432A3-5AA4-1407-8127-D8EC9F66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A326E-13FE-4F76-0AD3-02A0294B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C1EFA-D0E2-BD0C-DB94-93FA18B4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84846F1-37B0-C1B8-0215-2193EF54E617}"/>
              </a:ext>
            </a:extLst>
          </p:cNvPr>
          <p:cNvSpPr>
            <a:spLocks/>
          </p:cNvSpPr>
          <p:nvPr/>
        </p:nvSpPr>
        <p:spPr bwMode="auto">
          <a:xfrm>
            <a:off x="668216" y="636308"/>
            <a:ext cx="603738" cy="806814"/>
          </a:xfrm>
          <a:custGeom>
            <a:avLst/>
            <a:gdLst>
              <a:gd name="T0" fmla="*/ 366 w 366"/>
              <a:gd name="T1" fmla="*/ 387 h 491"/>
              <a:gd name="T2" fmla="*/ 366 w 366"/>
              <a:gd name="T3" fmla="*/ 491 h 491"/>
              <a:gd name="T4" fmla="*/ 17 w 366"/>
              <a:gd name="T5" fmla="*/ 491 h 491"/>
              <a:gd name="T6" fmla="*/ 17 w 366"/>
              <a:gd name="T7" fmla="*/ 387 h 491"/>
              <a:gd name="T8" fmla="*/ 139 w 366"/>
              <a:gd name="T9" fmla="*/ 387 h 491"/>
              <a:gd name="T10" fmla="*/ 139 w 366"/>
              <a:gd name="T11" fmla="*/ 127 h 491"/>
              <a:gd name="T12" fmla="*/ 115 w 366"/>
              <a:gd name="T13" fmla="*/ 148 h 491"/>
              <a:gd name="T14" fmla="*/ 78 w 366"/>
              <a:gd name="T15" fmla="*/ 168 h 491"/>
              <a:gd name="T16" fmla="*/ 37 w 366"/>
              <a:gd name="T17" fmla="*/ 183 h 491"/>
              <a:gd name="T18" fmla="*/ 0 w 366"/>
              <a:gd name="T19" fmla="*/ 189 h 491"/>
              <a:gd name="T20" fmla="*/ 0 w 366"/>
              <a:gd name="T21" fmla="*/ 82 h 491"/>
              <a:gd name="T22" fmla="*/ 38 w 366"/>
              <a:gd name="T23" fmla="*/ 72 h 491"/>
              <a:gd name="T24" fmla="*/ 81 w 366"/>
              <a:gd name="T25" fmla="*/ 49 h 491"/>
              <a:gd name="T26" fmla="*/ 119 w 366"/>
              <a:gd name="T27" fmla="*/ 21 h 491"/>
              <a:gd name="T28" fmla="*/ 139 w 366"/>
              <a:gd name="T29" fmla="*/ 0 h 491"/>
              <a:gd name="T30" fmla="*/ 257 w 366"/>
              <a:gd name="T31" fmla="*/ 0 h 491"/>
              <a:gd name="T32" fmla="*/ 257 w 366"/>
              <a:gd name="T33" fmla="*/ 387 h 491"/>
              <a:gd name="T34" fmla="*/ 366 w 366"/>
              <a:gd name="T35" fmla="*/ 387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491">
                <a:moveTo>
                  <a:pt x="366" y="387"/>
                </a:moveTo>
                <a:cubicBezTo>
                  <a:pt x="366" y="491"/>
                  <a:pt x="366" y="491"/>
                  <a:pt x="366" y="491"/>
                </a:cubicBezTo>
                <a:cubicBezTo>
                  <a:pt x="17" y="491"/>
                  <a:pt x="17" y="491"/>
                  <a:pt x="17" y="491"/>
                </a:cubicBezTo>
                <a:cubicBezTo>
                  <a:pt x="17" y="387"/>
                  <a:pt x="17" y="387"/>
                  <a:pt x="17" y="387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34" y="134"/>
                  <a:pt x="126" y="141"/>
                  <a:pt x="115" y="148"/>
                </a:cubicBezTo>
                <a:cubicBezTo>
                  <a:pt x="103" y="155"/>
                  <a:pt x="91" y="162"/>
                  <a:pt x="78" y="168"/>
                </a:cubicBezTo>
                <a:cubicBezTo>
                  <a:pt x="65" y="174"/>
                  <a:pt x="51" y="179"/>
                  <a:pt x="37" y="183"/>
                </a:cubicBezTo>
                <a:cubicBezTo>
                  <a:pt x="23" y="187"/>
                  <a:pt x="11" y="189"/>
                  <a:pt x="0" y="189"/>
                </a:cubicBezTo>
                <a:cubicBezTo>
                  <a:pt x="0" y="82"/>
                  <a:pt x="0" y="82"/>
                  <a:pt x="0" y="82"/>
                </a:cubicBezTo>
                <a:cubicBezTo>
                  <a:pt x="10" y="82"/>
                  <a:pt x="23" y="79"/>
                  <a:pt x="38" y="72"/>
                </a:cubicBezTo>
                <a:cubicBezTo>
                  <a:pt x="53" y="66"/>
                  <a:pt x="67" y="58"/>
                  <a:pt x="81" y="49"/>
                </a:cubicBezTo>
                <a:cubicBezTo>
                  <a:pt x="96" y="39"/>
                  <a:pt x="108" y="30"/>
                  <a:pt x="119" y="21"/>
                </a:cubicBezTo>
                <a:cubicBezTo>
                  <a:pt x="129" y="13"/>
                  <a:pt x="136" y="6"/>
                  <a:pt x="139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387"/>
                  <a:pt x="257" y="387"/>
                  <a:pt x="257" y="387"/>
                </a:cubicBezTo>
                <a:lnTo>
                  <a:pt x="366" y="3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9995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BFFE6-B6E6-503C-0EBF-09D89D12D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48A8A-3B21-2032-3020-A676BC012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 leviers</a:t>
            </a:r>
            <a:br>
              <a:rPr lang="fr-FR" dirty="0"/>
            </a:br>
            <a:r>
              <a:rPr lang="fr-FR" dirty="0"/>
              <a:t>d’action collective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8DC8D2-C687-8B2B-726B-9A977E974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A9DD86-20AF-235F-B8BB-14A8A4ED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0FDFD-B7B9-1B3B-AC9F-F5AE702C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CE2B30-9E3D-F615-9D84-8C1A026A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40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1264084-DE02-4308-2E60-17894AA1A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3</a:t>
            </a:r>
            <a:r>
              <a:rPr lang="fr-FR" sz="4400" dirty="0"/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1215459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BC0DE-0D6F-A958-0CC8-EC1F3EA6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3C86B-B02F-418C-4DC3-1C132C52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10534355" cy="54600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Conclusion : </a:t>
            </a:r>
            <a:r>
              <a:rPr lang="fr-FR" dirty="0"/>
              <a:t>renforcer l’intégration pour une Grande Région résiliente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B0A809-B8E1-0846-30D0-E74D1A0D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41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矩形 20">
            <a:extLst>
              <a:ext uri="{FF2B5EF4-FFF2-40B4-BE49-F238E27FC236}">
                <a16:creationId xmlns:a16="http://schemas.microsoft.com/office/drawing/2014/main" id="{D7644C7B-D599-3672-4893-E0E3D5E39575}"/>
              </a:ext>
            </a:extLst>
          </p:cNvPr>
          <p:cNvSpPr/>
          <p:nvPr/>
        </p:nvSpPr>
        <p:spPr>
          <a:xfrm>
            <a:off x="1139840" y="1415705"/>
            <a:ext cx="2846514" cy="4301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2"/>
              </a:solidFill>
              <a:latin typeface="Arial Narrow" panose="020B0606020202030204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直角三角形 21">
            <a:extLst>
              <a:ext uri="{FF2B5EF4-FFF2-40B4-BE49-F238E27FC236}">
                <a16:creationId xmlns:a16="http://schemas.microsoft.com/office/drawing/2014/main" id="{B3C00043-F243-5D8F-DA1D-987DDC0E27EB}"/>
              </a:ext>
            </a:extLst>
          </p:cNvPr>
          <p:cNvSpPr/>
          <p:nvPr/>
        </p:nvSpPr>
        <p:spPr>
          <a:xfrm flipH="1">
            <a:off x="1139840" y="1415704"/>
            <a:ext cx="2846514" cy="4301651"/>
          </a:xfrm>
          <a:prstGeom prst="rtTriangle">
            <a:avLst/>
          </a:prstGeom>
          <a:solidFill>
            <a:schemeClr val="accent2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2"/>
              </a:solidFill>
              <a:latin typeface="Arial Narrow" panose="020B0606020202030204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矩形 31">
            <a:extLst>
              <a:ext uri="{FF2B5EF4-FFF2-40B4-BE49-F238E27FC236}">
                <a16:creationId xmlns:a16="http://schemas.microsoft.com/office/drawing/2014/main" id="{7909D5D0-3C18-0DB4-09AE-E999B2E04FDA}"/>
              </a:ext>
            </a:extLst>
          </p:cNvPr>
          <p:cNvSpPr/>
          <p:nvPr/>
        </p:nvSpPr>
        <p:spPr>
          <a:xfrm>
            <a:off x="1315875" y="2321613"/>
            <a:ext cx="24944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b="1" cap="small" dirty="0">
                <a:solidFill>
                  <a:schemeClr val="tx2"/>
                </a:solidFill>
                <a:latin typeface="Arial Narrow" panose="020B060602020203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Une Grande Région</a:t>
            </a:r>
          </a:p>
          <a:p>
            <a:pPr algn="ctr"/>
            <a:r>
              <a:rPr lang="fr-FR" altLang="zh-CN" b="1" cap="small" dirty="0">
                <a:solidFill>
                  <a:schemeClr val="tx2"/>
                </a:solidFill>
                <a:latin typeface="Arial Narrow" panose="020B060602020203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sous pression</a:t>
            </a:r>
            <a:endParaRPr lang="en-US" altLang="zh-CN" b="1" cap="small" dirty="0">
              <a:solidFill>
                <a:schemeClr val="tx2"/>
              </a:solidFill>
              <a:latin typeface="Arial Narrow" panose="020B060602020203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02FE2D3-66CC-09E0-5CA2-3D73B78CE16F}"/>
              </a:ext>
            </a:extLst>
          </p:cNvPr>
          <p:cNvSpPr txBox="1"/>
          <p:nvPr/>
        </p:nvSpPr>
        <p:spPr>
          <a:xfrm>
            <a:off x="1187383" y="3098952"/>
            <a:ext cx="27989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b="1" dirty="0">
                <a:solidFill>
                  <a:schemeClr val="accent3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Vulnérabilités</a:t>
            </a:r>
            <a:r>
              <a:rPr lang="fr-FR" dirty="0">
                <a:solidFill>
                  <a:schemeClr val="accent3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FR" b="1" dirty="0">
                <a:solidFill>
                  <a:schemeClr val="accent3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asymétriques</a:t>
            </a:r>
            <a:r>
              <a:rPr lang="fr-FR" dirty="0">
                <a:solidFill>
                  <a:schemeClr val="accent3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face aux guerres commerciales</a:t>
            </a:r>
          </a:p>
          <a:p>
            <a:pPr>
              <a:spcBef>
                <a:spcPts val="1200"/>
              </a:spcBef>
            </a:pPr>
            <a:r>
              <a:rPr lang="fr-FR" b="1" dirty="0">
                <a:solidFill>
                  <a:schemeClr val="accent3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Fragmentée</a:t>
            </a:r>
            <a:b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par des frontières internes et des orientations hétérogènes</a:t>
            </a:r>
          </a:p>
          <a:p>
            <a:pPr>
              <a:spcBef>
                <a:spcPts val="1200"/>
              </a:spcBef>
            </a:pPr>
            <a:r>
              <a:rPr lang="fr-FR" b="1" dirty="0">
                <a:solidFill>
                  <a:schemeClr val="accent3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Double décrochage</a:t>
            </a:r>
            <a:b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de son cœur économique</a:t>
            </a:r>
          </a:p>
        </p:txBody>
      </p:sp>
      <p:cxnSp>
        <p:nvCxnSpPr>
          <p:cNvPr id="13" name="直接连接符 33">
            <a:extLst>
              <a:ext uri="{FF2B5EF4-FFF2-40B4-BE49-F238E27FC236}">
                <a16:creationId xmlns:a16="http://schemas.microsoft.com/office/drawing/2014/main" id="{34FF3A5D-FDBB-9024-F042-EC96C44BDC1F}"/>
              </a:ext>
            </a:extLst>
          </p:cNvPr>
          <p:cNvCxnSpPr/>
          <p:nvPr/>
        </p:nvCxnSpPr>
        <p:spPr>
          <a:xfrm>
            <a:off x="1501539" y="2965019"/>
            <a:ext cx="198239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5">
            <a:extLst>
              <a:ext uri="{FF2B5EF4-FFF2-40B4-BE49-F238E27FC236}">
                <a16:creationId xmlns:a16="http://schemas.microsoft.com/office/drawing/2014/main" id="{38D612B4-E312-15C5-F0F4-4D1C514930E4}"/>
              </a:ext>
            </a:extLst>
          </p:cNvPr>
          <p:cNvSpPr/>
          <p:nvPr/>
        </p:nvSpPr>
        <p:spPr>
          <a:xfrm>
            <a:off x="4138846" y="1415705"/>
            <a:ext cx="2846514" cy="4301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2"/>
              </a:solidFill>
              <a:latin typeface="Arial Narrow" panose="020B0606020202030204" pitchFamily="34" charset="0"/>
              <a:cs typeface="Lato Medium" panose="020F0502020204030203" pitchFamily="34" charset="0"/>
            </a:endParaRPr>
          </a:p>
        </p:txBody>
      </p:sp>
      <p:sp>
        <p:nvSpPr>
          <p:cNvPr id="15" name="直角三角形 36">
            <a:extLst>
              <a:ext uri="{FF2B5EF4-FFF2-40B4-BE49-F238E27FC236}">
                <a16:creationId xmlns:a16="http://schemas.microsoft.com/office/drawing/2014/main" id="{9AC400FE-1B4C-2A6A-5281-2A65D92E5B42}"/>
              </a:ext>
            </a:extLst>
          </p:cNvPr>
          <p:cNvSpPr/>
          <p:nvPr/>
        </p:nvSpPr>
        <p:spPr>
          <a:xfrm flipH="1">
            <a:off x="4138846" y="1415704"/>
            <a:ext cx="2846514" cy="4301651"/>
          </a:xfrm>
          <a:prstGeom prst="rtTriangle">
            <a:avLst/>
          </a:prstGeom>
          <a:solidFill>
            <a:schemeClr val="accent3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2"/>
              </a:solidFill>
              <a:latin typeface="Arial Narrow" panose="020B0606020202030204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矩形 37">
            <a:extLst>
              <a:ext uri="{FF2B5EF4-FFF2-40B4-BE49-F238E27FC236}">
                <a16:creationId xmlns:a16="http://schemas.microsoft.com/office/drawing/2014/main" id="{38ADD3C5-BF65-89AF-6BC2-FA3891C6A78C}"/>
              </a:ext>
            </a:extLst>
          </p:cNvPr>
          <p:cNvSpPr/>
          <p:nvPr/>
        </p:nvSpPr>
        <p:spPr>
          <a:xfrm>
            <a:off x="4314881" y="2321613"/>
            <a:ext cx="24944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b="1" cap="small" dirty="0">
                <a:solidFill>
                  <a:schemeClr val="tx2"/>
                </a:solidFill>
                <a:latin typeface="Arial Narrow" panose="020B060602020203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 résilience comme choix stratégique </a:t>
            </a:r>
            <a:endParaRPr lang="en-US" altLang="zh-CN" b="1" cap="small" dirty="0">
              <a:solidFill>
                <a:schemeClr val="tx2"/>
              </a:solidFill>
              <a:latin typeface="Arial Narrow" panose="020B060602020203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18" name="直接连接符 39">
            <a:extLst>
              <a:ext uri="{FF2B5EF4-FFF2-40B4-BE49-F238E27FC236}">
                <a16:creationId xmlns:a16="http://schemas.microsoft.com/office/drawing/2014/main" id="{28173A04-C8FA-C835-3A65-8C968F47ADF0}"/>
              </a:ext>
            </a:extLst>
          </p:cNvPr>
          <p:cNvCxnSpPr/>
          <p:nvPr/>
        </p:nvCxnSpPr>
        <p:spPr>
          <a:xfrm>
            <a:off x="4570906" y="2965019"/>
            <a:ext cx="19823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40">
            <a:extLst>
              <a:ext uri="{FF2B5EF4-FFF2-40B4-BE49-F238E27FC236}">
                <a16:creationId xmlns:a16="http://schemas.microsoft.com/office/drawing/2014/main" id="{21E563D9-D10D-DBEE-E300-6E6C55720C24}"/>
              </a:ext>
            </a:extLst>
          </p:cNvPr>
          <p:cNvSpPr/>
          <p:nvPr/>
        </p:nvSpPr>
        <p:spPr>
          <a:xfrm>
            <a:off x="7137851" y="1415705"/>
            <a:ext cx="2846514" cy="43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2"/>
              </a:solidFill>
              <a:latin typeface="Arial Narrow" panose="020B0606020202030204" pitchFamily="34" charset="0"/>
              <a:cs typeface="Lato Medium" panose="020F0502020204030203" pitchFamily="34" charset="0"/>
            </a:endParaRPr>
          </a:p>
        </p:txBody>
      </p:sp>
      <p:sp>
        <p:nvSpPr>
          <p:cNvPr id="20" name="直角三角形 41">
            <a:extLst>
              <a:ext uri="{FF2B5EF4-FFF2-40B4-BE49-F238E27FC236}">
                <a16:creationId xmlns:a16="http://schemas.microsoft.com/office/drawing/2014/main" id="{85D4C165-C9BA-9BE1-1268-DF7F9F525153}"/>
              </a:ext>
            </a:extLst>
          </p:cNvPr>
          <p:cNvSpPr/>
          <p:nvPr/>
        </p:nvSpPr>
        <p:spPr>
          <a:xfrm flipH="1">
            <a:off x="7137851" y="1415704"/>
            <a:ext cx="2846514" cy="4301651"/>
          </a:xfrm>
          <a:prstGeom prst="rtTriangle">
            <a:avLst/>
          </a:prstGeom>
          <a:solidFill>
            <a:schemeClr val="accent4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2"/>
              </a:solidFill>
              <a:latin typeface="Arial Narrow" panose="020B0606020202030204" pitchFamily="34" charset="0"/>
              <a:cs typeface="Lato Medium" panose="020F0502020204030203" pitchFamily="34" charset="0"/>
            </a:endParaRPr>
          </a:p>
        </p:txBody>
      </p:sp>
      <p:sp>
        <p:nvSpPr>
          <p:cNvPr id="21" name="矩形 42">
            <a:extLst>
              <a:ext uri="{FF2B5EF4-FFF2-40B4-BE49-F238E27FC236}">
                <a16:creationId xmlns:a16="http://schemas.microsoft.com/office/drawing/2014/main" id="{089D1939-E2CF-C83F-E8E8-CF15274F317B}"/>
              </a:ext>
            </a:extLst>
          </p:cNvPr>
          <p:cNvSpPr/>
          <p:nvPr/>
        </p:nvSpPr>
        <p:spPr>
          <a:xfrm>
            <a:off x="7313886" y="2321613"/>
            <a:ext cx="249444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cap="small" dirty="0">
                <a:solidFill>
                  <a:schemeClr val="tx2"/>
                </a:solidFill>
                <a:latin typeface="Arial Narrow" panose="020B060602020203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Vers </a:t>
            </a:r>
            <a:r>
              <a:rPr lang="en-US" altLang="zh-CN" b="1" cap="small" dirty="0" err="1">
                <a:solidFill>
                  <a:schemeClr val="tx2"/>
                </a:solidFill>
                <a:latin typeface="Arial Narrow" panose="020B060602020203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l’action</a:t>
            </a:r>
            <a:endParaRPr lang="en-US" altLang="zh-CN" b="1" cap="small" dirty="0">
              <a:solidFill>
                <a:schemeClr val="tx2"/>
              </a:solidFill>
              <a:latin typeface="Arial Narrow" panose="020B060602020203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23" name="直接连接符 44">
            <a:extLst>
              <a:ext uri="{FF2B5EF4-FFF2-40B4-BE49-F238E27FC236}">
                <a16:creationId xmlns:a16="http://schemas.microsoft.com/office/drawing/2014/main" id="{33207628-1C40-82CD-4EF0-677BF6D6DED0}"/>
              </a:ext>
            </a:extLst>
          </p:cNvPr>
          <p:cNvCxnSpPr/>
          <p:nvPr/>
        </p:nvCxnSpPr>
        <p:spPr>
          <a:xfrm>
            <a:off x="7569911" y="2965019"/>
            <a:ext cx="198239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>
            <a:extLst>
              <a:ext uri="{FF2B5EF4-FFF2-40B4-BE49-F238E27FC236}">
                <a16:creationId xmlns:a16="http://schemas.microsoft.com/office/drawing/2014/main" id="{FF0E3A76-2487-F7F5-0D2B-BC6789360AA7}"/>
              </a:ext>
            </a:extLst>
          </p:cNvPr>
          <p:cNvSpPr txBox="1"/>
          <p:nvPr/>
        </p:nvSpPr>
        <p:spPr>
          <a:xfrm>
            <a:off x="4314883" y="3088321"/>
            <a:ext cx="24944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b="1" dirty="0">
                <a:solidFill>
                  <a:schemeClr val="accent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Dépasser</a:t>
            </a:r>
            <a:r>
              <a:rPr lang="fr-FR" dirty="0">
                <a:solidFill>
                  <a:schemeClr val="accent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les frontières internes </a:t>
            </a: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pour libérer le potentiel</a:t>
            </a:r>
          </a:p>
          <a:p>
            <a:pPr>
              <a:spcBef>
                <a:spcPts val="1200"/>
              </a:spcBef>
            </a:pPr>
            <a:r>
              <a:rPr lang="fr-FR" b="1" dirty="0">
                <a:solidFill>
                  <a:schemeClr val="accent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Capitaliser sur nos forces </a:t>
            </a: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Secteurs d'excellence et complémentarités.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F0AD5BF9-4615-2B6A-15BA-880D05857CF5}"/>
              </a:ext>
            </a:extLst>
          </p:cNvPr>
          <p:cNvSpPr txBox="1"/>
          <p:nvPr/>
        </p:nvSpPr>
        <p:spPr>
          <a:xfrm>
            <a:off x="7250090" y="3088321"/>
            <a:ext cx="2822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Exploiter les </a:t>
            </a:r>
            <a:b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b="1" dirty="0">
                <a:solidFill>
                  <a:srgbClr val="C00000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leviers européens</a:t>
            </a:r>
            <a:b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sz="1400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(ex: </a:t>
            </a:r>
            <a:r>
              <a:rPr lang="fr-FR" sz="1400" dirty="0" err="1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BRIDGEforEU</a:t>
            </a:r>
            <a:r>
              <a:rPr lang="fr-FR" sz="1400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Renforcer l'</a:t>
            </a:r>
            <a:r>
              <a:rPr lang="fr-FR" b="1" dirty="0">
                <a:solidFill>
                  <a:srgbClr val="C00000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action locale</a:t>
            </a:r>
            <a:b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et</a:t>
            </a:r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transfrontalière</a:t>
            </a:r>
            <a:b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fr-FR" sz="1400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(ex: RECIES)</a:t>
            </a: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Transformer la vulnérabilité en </a:t>
            </a:r>
            <a:r>
              <a:rPr lang="fr-FR" b="1" dirty="0">
                <a:solidFill>
                  <a:srgbClr val="C00000"/>
                </a:solidFill>
                <a:latin typeface="Arial Narrow" panose="020B060602020203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force motrice pour l'avenir</a:t>
            </a:r>
          </a:p>
        </p:txBody>
      </p:sp>
      <p:pic>
        <p:nvPicPr>
          <p:cNvPr id="27" name="Graphique 26" descr="Graphique à barres avec tendance à la baisse avec un remplissage uni">
            <a:extLst>
              <a:ext uri="{FF2B5EF4-FFF2-40B4-BE49-F238E27FC236}">
                <a16:creationId xmlns:a16="http://schemas.microsoft.com/office/drawing/2014/main" id="{48C59D88-FAFC-FA59-CEA2-12DC15D87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9931" y="1600794"/>
            <a:ext cx="646332" cy="646332"/>
          </a:xfrm>
          <a:prstGeom prst="rect">
            <a:avLst/>
          </a:prstGeom>
        </p:spPr>
      </p:pic>
      <p:pic>
        <p:nvPicPr>
          <p:cNvPr id="29" name="Graphique 28" descr="Yoga avec un remplissage uni">
            <a:extLst>
              <a:ext uri="{FF2B5EF4-FFF2-40B4-BE49-F238E27FC236}">
                <a16:creationId xmlns:a16="http://schemas.microsoft.com/office/drawing/2014/main" id="{2E4DF69B-7862-8C26-AA78-107493114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3764" y="1600794"/>
            <a:ext cx="636678" cy="636678"/>
          </a:xfrm>
          <a:prstGeom prst="rect">
            <a:avLst/>
          </a:prstGeom>
        </p:spPr>
      </p:pic>
      <p:pic>
        <p:nvPicPr>
          <p:cNvPr id="31" name="Graphique 30" descr="Culturiste avec un remplissage uni">
            <a:extLst>
              <a:ext uri="{FF2B5EF4-FFF2-40B4-BE49-F238E27FC236}">
                <a16:creationId xmlns:a16="http://schemas.microsoft.com/office/drawing/2014/main" id="{FA95D381-CEA8-8FE8-7555-67EFEAB5F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3400" y="1513836"/>
            <a:ext cx="723636" cy="723636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D12E6037-69B7-904A-BDD8-0E38021C61FA}"/>
              </a:ext>
            </a:extLst>
          </p:cNvPr>
          <p:cNvSpPr/>
          <p:nvPr/>
        </p:nvSpPr>
        <p:spPr>
          <a:xfrm>
            <a:off x="3783831" y="2511302"/>
            <a:ext cx="581081" cy="2669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D55CF87-57CC-C104-35B1-1EF963BF21FF}"/>
              </a:ext>
            </a:extLst>
          </p:cNvPr>
          <p:cNvSpPr/>
          <p:nvPr/>
        </p:nvSpPr>
        <p:spPr>
          <a:xfrm>
            <a:off x="6771065" y="2484182"/>
            <a:ext cx="581081" cy="2669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0614CF4C-1D2A-1342-05E9-15D8A6B8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3ADDD8C8-EF97-602B-9034-9EB6B56E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1717D-948E-909E-C005-EA619CC96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18C12-C3EE-3EC5-4B97-09EE57BEA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884692-DD9C-3877-BF40-65572779B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Des questions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7DC10-DAC3-0042-2AD1-4025FAB2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164F9-5C6F-DBD0-02C1-BA249AFD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2540B-AF70-CC66-A5FB-2A56A03E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672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C6D1A8-35C7-DD2E-1887-9F0DA619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0591E-2EA8-27FB-5DF1-B3638E5E8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géographie de l’emploi industriel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559EBD-93E7-C34F-3FBD-193BF654A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pôles, dynamiques, contrastes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DA100-D6C1-F12D-D2AA-0A958ADA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FFEDE-8135-9DC8-2C18-394D37F0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C9434-AD0B-FDF4-9297-11F58A1F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784907-F988-E159-DA9C-3C45DF8CAB39}"/>
              </a:ext>
            </a:extLst>
          </p:cNvPr>
          <p:cNvSpPr txBox="1"/>
          <p:nvPr/>
        </p:nvSpPr>
        <p:spPr>
          <a:xfrm>
            <a:off x="701749" y="669851"/>
            <a:ext cx="240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2700190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4BCBD2-386C-C678-B656-FCBE8D0CF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CF483-7182-85D5-B806-60D2F5064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Chimie et pharmacie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AB99EA-E7F7-6347-93E9-6F18F851C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CA8F46-FCBB-2159-AE1D-02A0A37D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2433EC-9A8F-E8A5-94A2-F92761D3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328A22-F73A-5635-B882-75AC3A87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44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27193F6-A458-FA2A-F7B2-F3749FA8D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sz="4400" dirty="0"/>
              <a:t>.1</a:t>
            </a:r>
          </a:p>
        </p:txBody>
      </p:sp>
    </p:spTree>
    <p:extLst>
      <p:ext uri="{BB962C8B-B14F-4D97-AF65-F5344CB8AC3E}">
        <p14:creationId xmlns:p14="http://schemas.microsoft.com/office/powerpoint/2010/main" val="2482478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20598EC-0C59-DA90-6E54-871D5E172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A590B-DD7F-25AF-24C5-04F0EFC5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415085" cy="719958"/>
          </a:xfrm>
        </p:spPr>
        <p:txBody>
          <a:bodyPr>
            <a:noAutofit/>
          </a:bodyPr>
          <a:lstStyle/>
          <a:p>
            <a:r>
              <a:rPr lang="fr-FR" sz="2800" b="1" dirty="0"/>
              <a:t>Spécialisations régionales dans la chimie et la pharmacie en Grande Région : </a:t>
            </a:r>
            <a:r>
              <a:rPr lang="fr-FR" sz="2800" dirty="0"/>
              <a:t>des pôles périphériques d’excellence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BD5BE-BC95-CDAE-163A-FEE0E777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804794-7B24-7404-E27A-58680423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A6B97F-5E8B-0A82-EF59-88116E7E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45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2066">
            <a:extLst>
              <a:ext uri="{FF2B5EF4-FFF2-40B4-BE49-F238E27FC236}">
                <a16:creationId xmlns:a16="http://schemas.microsoft.com/office/drawing/2014/main" id="{E8FE9504-8412-C1AF-0EFE-B196832BFC5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32893" y="2123476"/>
            <a:ext cx="4222080" cy="359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age 2067">
            <a:extLst>
              <a:ext uri="{FF2B5EF4-FFF2-40B4-BE49-F238E27FC236}">
                <a16:creationId xmlns:a16="http://schemas.microsoft.com/office/drawing/2014/main" id="{87A27EB2-4528-DB22-78BE-7B16E0EA0E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772893" y="2291236"/>
            <a:ext cx="4020840" cy="3422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F33C14E1-86B8-22E1-6E68-A57B5AF4E1DC}"/>
              </a:ext>
            </a:extLst>
          </p:cNvPr>
          <p:cNvSpPr/>
          <p:nvPr/>
        </p:nvSpPr>
        <p:spPr>
          <a:xfrm>
            <a:off x="1812893" y="1790116"/>
            <a:ext cx="755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Poids de la chimie et de l’industrie pharmaceutique dans l’emploi industriel des territoires, niveau géographique 2, en %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994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707126-2784-B93D-8407-ED5B8D05D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64A3C-8386-077A-9D5D-7F93BECD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10640680" cy="54600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chimie : </a:t>
            </a:r>
            <a:r>
              <a:rPr lang="fr-FR" dirty="0"/>
              <a:t>un secteur clé et fortement concentré autour de Ludwigshafen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70CF76-B0A2-0524-31B2-E420F4A2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81C8FC-024E-CE76-E3DB-B3F3C5EE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2D9726-1331-011C-DAD1-78D05D00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46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9396F7-AA0D-8F18-E2CE-07CC243FC4C1}"/>
              </a:ext>
            </a:extLst>
          </p:cNvPr>
          <p:cNvSpPr/>
          <p:nvPr/>
        </p:nvSpPr>
        <p:spPr>
          <a:xfrm>
            <a:off x="1260000" y="1646640"/>
            <a:ext cx="755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L’emploi dans la chimie, niveau géographique 2 et 3B, nombre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Image 2072">
            <a:extLst>
              <a:ext uri="{FF2B5EF4-FFF2-40B4-BE49-F238E27FC236}">
                <a16:creationId xmlns:a16="http://schemas.microsoft.com/office/drawing/2014/main" id="{316CC3D1-E2F5-07DA-D872-52319080821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60000" y="1980000"/>
            <a:ext cx="4007160" cy="341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Image 2073">
            <a:extLst>
              <a:ext uri="{FF2B5EF4-FFF2-40B4-BE49-F238E27FC236}">
                <a16:creationId xmlns:a16="http://schemas.microsoft.com/office/drawing/2014/main" id="{A7D9EA10-E402-03B0-EC4C-841A7CFCF28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39280" y="2160000"/>
            <a:ext cx="3771720" cy="32101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99985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AE379B-F64C-1BB1-A600-E54E76568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2697F-8D1B-2982-5725-0FC982A9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415085" cy="751856"/>
          </a:xfrm>
        </p:spPr>
        <p:txBody>
          <a:bodyPr>
            <a:noAutofit/>
          </a:bodyPr>
          <a:lstStyle/>
          <a:p>
            <a:r>
              <a:rPr lang="fr-FR" sz="2800" b="1" dirty="0"/>
              <a:t>L’emploi dans l’industrie pharmaceutique en Grande Région : </a:t>
            </a:r>
            <a:r>
              <a:rPr lang="fr-FR" sz="2800" dirty="0"/>
              <a:t>concentration et excellence en Brabant wallon et Mayence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34293A-A247-CE96-D1A6-32B06293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F58AB5-642B-0D24-CC8D-8D8A086E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492564-60F2-AF5E-1AC4-E441FF5B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47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B9A456E-0182-A5C5-35EF-664ED0BD712F}"/>
              </a:ext>
            </a:extLst>
          </p:cNvPr>
          <p:cNvSpPr/>
          <p:nvPr/>
        </p:nvSpPr>
        <p:spPr>
          <a:xfrm>
            <a:off x="1260000" y="1646640"/>
            <a:ext cx="755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L’emploi dans l’industrie pharmaceutique, niveau géographique 2 et 3B, nombre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Image 2077">
            <a:extLst>
              <a:ext uri="{FF2B5EF4-FFF2-40B4-BE49-F238E27FC236}">
                <a16:creationId xmlns:a16="http://schemas.microsoft.com/office/drawing/2014/main" id="{85336B61-C254-3481-8980-DCE41FD1D85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07120" y="2102040"/>
            <a:ext cx="3863160" cy="3288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Image 2078">
            <a:extLst>
              <a:ext uri="{FF2B5EF4-FFF2-40B4-BE49-F238E27FC236}">
                <a16:creationId xmlns:a16="http://schemas.microsoft.com/office/drawing/2014/main" id="{9DDC8691-EF3F-496C-C011-530527ED58C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20000" y="2160000"/>
            <a:ext cx="3675960" cy="31291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65459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8B591C6-65A2-6F63-2C41-F93F137C2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B0E8B-3D92-DB37-11B0-8B76DD6C1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Métallurgie, machines</a:t>
            </a:r>
            <a:br>
              <a:rPr lang="fr-FR" dirty="0"/>
            </a:br>
            <a:r>
              <a:rPr lang="fr-FR" dirty="0"/>
              <a:t>et automobile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D6D5D5-D2AF-4F5D-4F00-9815F061A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BEDDC2-BB4C-FD1F-0D47-8259D9C8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9016A-5934-5BA4-956B-6611AE70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9D9625-6F30-14A3-70F2-EAC381AF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48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97E9BE5-4F08-B2D6-E7FB-1229A2DF0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sz="4400" dirty="0"/>
              <a:t>.</a:t>
            </a:r>
            <a:r>
              <a:rPr lang="fr-FR" dirty="0"/>
              <a:t>2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5821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ED187C-F472-7518-2FFB-6B1BC5A0F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58462-6C89-F0E6-2DD3-A9CEE31E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La métallurgie dans la Grande Région : </a:t>
            </a:r>
            <a:r>
              <a:rPr lang="fr-FR" sz="2800" dirty="0"/>
              <a:t>Vue d’ensemble territoriale 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FF3F1-B8AE-93CB-D726-CFFFEECE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ABB0EB-73C3-9D5D-59A2-EF964243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9A109-0A82-BCCF-35B0-5B713F4D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49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2081">
            <a:extLst>
              <a:ext uri="{FF2B5EF4-FFF2-40B4-BE49-F238E27FC236}">
                <a16:creationId xmlns:a16="http://schemas.microsoft.com/office/drawing/2014/main" id="{D333D42C-3478-19BE-1F9B-120BC1041DD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80000" y="1800000"/>
            <a:ext cx="4125240" cy="359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age 2082">
            <a:extLst>
              <a:ext uri="{FF2B5EF4-FFF2-40B4-BE49-F238E27FC236}">
                <a16:creationId xmlns:a16="http://schemas.microsoft.com/office/drawing/2014/main" id="{2B8B4C13-F366-D642-F1AD-D7950AC28A2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39280" y="1814400"/>
            <a:ext cx="4311360" cy="375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C035E7ED-168F-7C79-5AA4-A57FB6874AB0}"/>
              </a:ext>
            </a:extLst>
          </p:cNvPr>
          <p:cNvSpPr/>
          <p:nvPr/>
        </p:nvSpPr>
        <p:spPr>
          <a:xfrm>
            <a:off x="360360" y="1451520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L’emploi , niveau géographique 2, nombre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FC63D540-6C5A-9FB4-A99D-BB15976722FF}"/>
              </a:ext>
            </a:extLst>
          </p:cNvPr>
          <p:cNvSpPr/>
          <p:nvPr/>
        </p:nvSpPr>
        <p:spPr>
          <a:xfrm>
            <a:off x="5580000" y="1444320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 dans l’emploi industriel, niveau géographique 2, %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55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0377-2ED1-A6FC-5BB9-BE2DB83E3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5A0B55-C95A-EE94-658A-26DB2C25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71D9AB-197A-95A9-A99D-BBB56B91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442E08-535B-4FE1-7D00-3E4F3A59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649728-9BF0-A315-E102-A426847BD7B1}"/>
              </a:ext>
            </a:extLst>
          </p:cNvPr>
          <p:cNvSpPr>
            <a:spLocks/>
          </p:cNvSpPr>
          <p:nvPr/>
        </p:nvSpPr>
        <p:spPr bwMode="auto">
          <a:xfrm>
            <a:off x="1137139" y="832244"/>
            <a:ext cx="603738" cy="806814"/>
          </a:xfrm>
          <a:custGeom>
            <a:avLst/>
            <a:gdLst>
              <a:gd name="T0" fmla="*/ 366 w 366"/>
              <a:gd name="T1" fmla="*/ 387 h 491"/>
              <a:gd name="T2" fmla="*/ 366 w 366"/>
              <a:gd name="T3" fmla="*/ 491 h 491"/>
              <a:gd name="T4" fmla="*/ 17 w 366"/>
              <a:gd name="T5" fmla="*/ 491 h 491"/>
              <a:gd name="T6" fmla="*/ 17 w 366"/>
              <a:gd name="T7" fmla="*/ 387 h 491"/>
              <a:gd name="T8" fmla="*/ 139 w 366"/>
              <a:gd name="T9" fmla="*/ 387 h 491"/>
              <a:gd name="T10" fmla="*/ 139 w 366"/>
              <a:gd name="T11" fmla="*/ 127 h 491"/>
              <a:gd name="T12" fmla="*/ 115 w 366"/>
              <a:gd name="T13" fmla="*/ 148 h 491"/>
              <a:gd name="T14" fmla="*/ 78 w 366"/>
              <a:gd name="T15" fmla="*/ 168 h 491"/>
              <a:gd name="T16" fmla="*/ 37 w 366"/>
              <a:gd name="T17" fmla="*/ 183 h 491"/>
              <a:gd name="T18" fmla="*/ 0 w 366"/>
              <a:gd name="T19" fmla="*/ 189 h 491"/>
              <a:gd name="T20" fmla="*/ 0 w 366"/>
              <a:gd name="T21" fmla="*/ 82 h 491"/>
              <a:gd name="T22" fmla="*/ 38 w 366"/>
              <a:gd name="T23" fmla="*/ 72 h 491"/>
              <a:gd name="T24" fmla="*/ 81 w 366"/>
              <a:gd name="T25" fmla="*/ 49 h 491"/>
              <a:gd name="T26" fmla="*/ 119 w 366"/>
              <a:gd name="T27" fmla="*/ 21 h 491"/>
              <a:gd name="T28" fmla="*/ 139 w 366"/>
              <a:gd name="T29" fmla="*/ 0 h 491"/>
              <a:gd name="T30" fmla="*/ 257 w 366"/>
              <a:gd name="T31" fmla="*/ 0 h 491"/>
              <a:gd name="T32" fmla="*/ 257 w 366"/>
              <a:gd name="T33" fmla="*/ 387 h 491"/>
              <a:gd name="T34" fmla="*/ 366 w 366"/>
              <a:gd name="T35" fmla="*/ 387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491">
                <a:moveTo>
                  <a:pt x="366" y="387"/>
                </a:moveTo>
                <a:cubicBezTo>
                  <a:pt x="366" y="491"/>
                  <a:pt x="366" y="491"/>
                  <a:pt x="366" y="491"/>
                </a:cubicBezTo>
                <a:cubicBezTo>
                  <a:pt x="17" y="491"/>
                  <a:pt x="17" y="491"/>
                  <a:pt x="17" y="491"/>
                </a:cubicBezTo>
                <a:cubicBezTo>
                  <a:pt x="17" y="387"/>
                  <a:pt x="17" y="387"/>
                  <a:pt x="17" y="387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34" y="134"/>
                  <a:pt x="126" y="141"/>
                  <a:pt x="115" y="148"/>
                </a:cubicBezTo>
                <a:cubicBezTo>
                  <a:pt x="103" y="155"/>
                  <a:pt x="91" y="162"/>
                  <a:pt x="78" y="168"/>
                </a:cubicBezTo>
                <a:cubicBezTo>
                  <a:pt x="65" y="174"/>
                  <a:pt x="51" y="179"/>
                  <a:pt x="37" y="183"/>
                </a:cubicBezTo>
                <a:cubicBezTo>
                  <a:pt x="23" y="187"/>
                  <a:pt x="11" y="189"/>
                  <a:pt x="0" y="189"/>
                </a:cubicBezTo>
                <a:cubicBezTo>
                  <a:pt x="0" y="82"/>
                  <a:pt x="0" y="82"/>
                  <a:pt x="0" y="82"/>
                </a:cubicBezTo>
                <a:cubicBezTo>
                  <a:pt x="10" y="82"/>
                  <a:pt x="23" y="79"/>
                  <a:pt x="38" y="72"/>
                </a:cubicBezTo>
                <a:cubicBezTo>
                  <a:pt x="53" y="66"/>
                  <a:pt x="67" y="58"/>
                  <a:pt x="81" y="49"/>
                </a:cubicBezTo>
                <a:cubicBezTo>
                  <a:pt x="96" y="39"/>
                  <a:pt x="108" y="30"/>
                  <a:pt x="119" y="21"/>
                </a:cubicBezTo>
                <a:cubicBezTo>
                  <a:pt x="129" y="13"/>
                  <a:pt x="136" y="6"/>
                  <a:pt x="139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387"/>
                  <a:pt x="257" y="387"/>
                  <a:pt x="257" y="387"/>
                </a:cubicBezTo>
                <a:lnTo>
                  <a:pt x="366" y="3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696660B-8F13-710B-28F3-02F6B07763E7}"/>
              </a:ext>
            </a:extLst>
          </p:cNvPr>
          <p:cNvSpPr/>
          <p:nvPr/>
        </p:nvSpPr>
        <p:spPr>
          <a:xfrm>
            <a:off x="1740877" y="667432"/>
            <a:ext cx="8287096" cy="55231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3538" lvl="1"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tx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La nouvelle division internationale du travail - Ruptures et défis</a:t>
            </a:r>
            <a:endParaRPr lang="fr-FR" sz="2400" b="0" u="none" strike="noStrike" cap="small" dirty="0">
              <a:solidFill>
                <a:schemeClr val="tx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1.1. Le protectionnisme américain : retour d'une arme géoéconomique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1.2. L'adaptation chinoise et la fragmentation mondiale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rgbClr val="000000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1.3. L'Europe face à la triple vulnérabilité</a:t>
            </a: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endParaRPr lang="fr-FR" b="0" u="none" strike="noStrike" dirty="0">
              <a:solidFill>
                <a:srgbClr val="000000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La Grande Région sous pression - Vulnérabilités sectorielles</a:t>
            </a:r>
            <a:endParaRPr lang="fr-FR" sz="2400" b="0" u="none" strike="noStrike" cap="small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2.1. Une exposition asymétrique aux marchés extérieurs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2.2. Cinq secteurs stratégiques sous tension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2.3. Géographie de l'emploi : concentration et déséquilibres</a:t>
            </a: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endParaRPr lang="fr-FR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400" b="1" u="none" strike="noStrike" cap="small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Vers une résilience transfrontalière</a:t>
            </a:r>
            <a:endParaRPr lang="fr-FR" sz="2400" b="0" u="none" strike="noStrike" cap="small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3.1. Le cœur économique en décrochage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3.2. Les obstacles à l'intégration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  <a:p>
            <a:pPr marL="360000" defTabSz="914400">
              <a:lnSpc>
                <a:spcPct val="100000"/>
              </a:lnSpc>
              <a:spcBef>
                <a:spcPts val="340"/>
              </a:spcBef>
              <a:spcAft>
                <a:spcPts val="283"/>
              </a:spcAft>
            </a:pPr>
            <a:r>
              <a:rPr lang="fr-FR" sz="2000" b="0" u="none" strike="noStrike" dirty="0">
                <a:solidFill>
                  <a:schemeClr val="bg2"/>
                </a:solidFill>
                <a:effectLst/>
                <a:uFillTx/>
                <a:latin typeface="Aptos Narrow" panose="020B0004020202020204" pitchFamily="34" charset="0"/>
                <a:ea typeface="DejaVu Sans"/>
              </a:rPr>
              <a:t>3.3. Les leviers d'action collective</a:t>
            </a:r>
            <a:endParaRPr lang="fr-FR" sz="2000" b="0" u="none" strike="noStrike" dirty="0">
              <a:solidFill>
                <a:schemeClr val="bg2"/>
              </a:solidFill>
              <a:effectLst/>
              <a:uFillTx/>
              <a:latin typeface="Aptos Narrow" panose="020B0004020202020204" pitchFamily="34" charset="0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EC752677-7E9A-A614-B10A-6E82DAB58662}"/>
              </a:ext>
            </a:extLst>
          </p:cNvPr>
          <p:cNvSpPr>
            <a:spLocks/>
          </p:cNvSpPr>
          <p:nvPr/>
        </p:nvSpPr>
        <p:spPr bwMode="auto">
          <a:xfrm>
            <a:off x="1119746" y="2784739"/>
            <a:ext cx="671431" cy="808643"/>
          </a:xfrm>
          <a:custGeom>
            <a:avLst/>
            <a:gdLst>
              <a:gd name="T0" fmla="*/ 151 w 407"/>
              <a:gd name="T1" fmla="*/ 389 h 491"/>
              <a:gd name="T2" fmla="*/ 175 w 407"/>
              <a:gd name="T3" fmla="*/ 361 h 491"/>
              <a:gd name="T4" fmla="*/ 210 w 407"/>
              <a:gd name="T5" fmla="*/ 334 h 491"/>
              <a:gd name="T6" fmla="*/ 249 w 407"/>
              <a:gd name="T7" fmla="*/ 310 h 491"/>
              <a:gd name="T8" fmla="*/ 283 w 407"/>
              <a:gd name="T9" fmla="*/ 291 h 491"/>
              <a:gd name="T10" fmla="*/ 322 w 407"/>
              <a:gd name="T11" fmla="*/ 268 h 491"/>
              <a:gd name="T12" fmla="*/ 358 w 407"/>
              <a:gd name="T13" fmla="*/ 237 h 491"/>
              <a:gd name="T14" fmla="*/ 386 w 407"/>
              <a:gd name="T15" fmla="*/ 196 h 491"/>
              <a:gd name="T16" fmla="*/ 397 w 407"/>
              <a:gd name="T17" fmla="*/ 144 h 491"/>
              <a:gd name="T18" fmla="*/ 385 w 407"/>
              <a:gd name="T19" fmla="*/ 86 h 491"/>
              <a:gd name="T20" fmla="*/ 350 w 407"/>
              <a:gd name="T21" fmla="*/ 40 h 491"/>
              <a:gd name="T22" fmla="*/ 293 w 407"/>
              <a:gd name="T23" fmla="*/ 11 h 491"/>
              <a:gd name="T24" fmla="*/ 216 w 407"/>
              <a:gd name="T25" fmla="*/ 0 h 491"/>
              <a:gd name="T26" fmla="*/ 193 w 407"/>
              <a:gd name="T27" fmla="*/ 1 h 491"/>
              <a:gd name="T28" fmla="*/ 144 w 407"/>
              <a:gd name="T29" fmla="*/ 8 h 491"/>
              <a:gd name="T30" fmla="*/ 84 w 407"/>
              <a:gd name="T31" fmla="*/ 29 h 491"/>
              <a:gd name="T32" fmla="*/ 36 w 407"/>
              <a:gd name="T33" fmla="*/ 55 h 491"/>
              <a:gd name="T34" fmla="*/ 5 w 407"/>
              <a:gd name="T35" fmla="*/ 81 h 491"/>
              <a:gd name="T36" fmla="*/ 77 w 407"/>
              <a:gd name="T37" fmla="*/ 164 h 491"/>
              <a:gd name="T38" fmla="*/ 100 w 407"/>
              <a:gd name="T39" fmla="*/ 140 h 491"/>
              <a:gd name="T40" fmla="*/ 127 w 407"/>
              <a:gd name="T41" fmla="*/ 119 h 491"/>
              <a:gd name="T42" fmla="*/ 143 w 407"/>
              <a:gd name="T43" fmla="*/ 111 h 491"/>
              <a:gd name="T44" fmla="*/ 158 w 407"/>
              <a:gd name="T45" fmla="*/ 105 h 491"/>
              <a:gd name="T46" fmla="*/ 196 w 407"/>
              <a:gd name="T47" fmla="*/ 99 h 491"/>
              <a:gd name="T48" fmla="*/ 254 w 407"/>
              <a:gd name="T49" fmla="*/ 117 h 491"/>
              <a:gd name="T50" fmla="*/ 274 w 407"/>
              <a:gd name="T51" fmla="*/ 161 h 491"/>
              <a:gd name="T52" fmla="*/ 265 w 407"/>
              <a:gd name="T53" fmla="*/ 189 h 491"/>
              <a:gd name="T54" fmla="*/ 238 w 407"/>
              <a:gd name="T55" fmla="*/ 213 h 491"/>
              <a:gd name="T56" fmla="*/ 193 w 407"/>
              <a:gd name="T57" fmla="*/ 239 h 491"/>
              <a:gd name="T58" fmla="*/ 143 w 407"/>
              <a:gd name="T59" fmla="*/ 266 h 491"/>
              <a:gd name="T60" fmla="*/ 132 w 407"/>
              <a:gd name="T61" fmla="*/ 271 h 491"/>
              <a:gd name="T62" fmla="*/ 67 w 407"/>
              <a:gd name="T63" fmla="*/ 316 h 491"/>
              <a:gd name="T64" fmla="*/ 26 w 407"/>
              <a:gd name="T65" fmla="*/ 365 h 491"/>
              <a:gd name="T66" fmla="*/ 6 w 407"/>
              <a:gd name="T67" fmla="*/ 422 h 491"/>
              <a:gd name="T68" fmla="*/ 0 w 407"/>
              <a:gd name="T69" fmla="*/ 491 h 491"/>
              <a:gd name="T70" fmla="*/ 203 w 407"/>
              <a:gd name="T71" fmla="*/ 491 h 491"/>
              <a:gd name="T72" fmla="*/ 407 w 407"/>
              <a:gd name="T73" fmla="*/ 491 h 491"/>
              <a:gd name="T74" fmla="*/ 407 w 407"/>
              <a:gd name="T75" fmla="*/ 389 h 491"/>
              <a:gd name="T76" fmla="*/ 151 w 407"/>
              <a:gd name="T77" fmla="*/ 38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7" h="491">
                <a:moveTo>
                  <a:pt x="151" y="389"/>
                </a:moveTo>
                <a:cubicBezTo>
                  <a:pt x="156" y="380"/>
                  <a:pt x="165" y="371"/>
                  <a:pt x="175" y="361"/>
                </a:cubicBezTo>
                <a:cubicBezTo>
                  <a:pt x="186" y="352"/>
                  <a:pt x="198" y="343"/>
                  <a:pt x="210" y="334"/>
                </a:cubicBezTo>
                <a:cubicBezTo>
                  <a:pt x="223" y="326"/>
                  <a:pt x="236" y="317"/>
                  <a:pt x="249" y="310"/>
                </a:cubicBezTo>
                <a:cubicBezTo>
                  <a:pt x="262" y="303"/>
                  <a:pt x="273" y="296"/>
                  <a:pt x="283" y="291"/>
                </a:cubicBezTo>
                <a:cubicBezTo>
                  <a:pt x="296" y="284"/>
                  <a:pt x="308" y="276"/>
                  <a:pt x="322" y="268"/>
                </a:cubicBezTo>
                <a:cubicBezTo>
                  <a:pt x="335" y="259"/>
                  <a:pt x="347" y="249"/>
                  <a:pt x="358" y="237"/>
                </a:cubicBezTo>
                <a:cubicBezTo>
                  <a:pt x="370" y="225"/>
                  <a:pt x="379" y="211"/>
                  <a:pt x="386" y="196"/>
                </a:cubicBezTo>
                <a:cubicBezTo>
                  <a:pt x="394" y="181"/>
                  <a:pt x="397" y="164"/>
                  <a:pt x="397" y="144"/>
                </a:cubicBezTo>
                <a:cubicBezTo>
                  <a:pt x="397" y="123"/>
                  <a:pt x="393" y="104"/>
                  <a:pt x="385" y="86"/>
                </a:cubicBezTo>
                <a:cubicBezTo>
                  <a:pt x="377" y="68"/>
                  <a:pt x="365" y="53"/>
                  <a:pt x="350" y="40"/>
                </a:cubicBezTo>
                <a:cubicBezTo>
                  <a:pt x="334" y="28"/>
                  <a:pt x="315" y="18"/>
                  <a:pt x="293" y="11"/>
                </a:cubicBezTo>
                <a:cubicBezTo>
                  <a:pt x="270" y="4"/>
                  <a:pt x="244" y="0"/>
                  <a:pt x="216" y="0"/>
                </a:cubicBezTo>
                <a:cubicBezTo>
                  <a:pt x="208" y="0"/>
                  <a:pt x="200" y="1"/>
                  <a:pt x="193" y="1"/>
                </a:cubicBezTo>
                <a:cubicBezTo>
                  <a:pt x="176" y="2"/>
                  <a:pt x="160" y="5"/>
                  <a:pt x="144" y="8"/>
                </a:cubicBezTo>
                <a:cubicBezTo>
                  <a:pt x="122" y="14"/>
                  <a:pt x="102" y="20"/>
                  <a:pt x="84" y="29"/>
                </a:cubicBezTo>
                <a:cubicBezTo>
                  <a:pt x="65" y="37"/>
                  <a:pt x="49" y="45"/>
                  <a:pt x="36" y="55"/>
                </a:cubicBezTo>
                <a:cubicBezTo>
                  <a:pt x="22" y="64"/>
                  <a:pt x="12" y="73"/>
                  <a:pt x="5" y="81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84" y="156"/>
                  <a:pt x="92" y="148"/>
                  <a:pt x="100" y="140"/>
                </a:cubicBezTo>
                <a:cubicBezTo>
                  <a:pt x="108" y="132"/>
                  <a:pt x="117" y="126"/>
                  <a:pt x="127" y="119"/>
                </a:cubicBezTo>
                <a:cubicBezTo>
                  <a:pt x="132" y="116"/>
                  <a:pt x="137" y="113"/>
                  <a:pt x="143" y="111"/>
                </a:cubicBezTo>
                <a:cubicBezTo>
                  <a:pt x="148" y="108"/>
                  <a:pt x="153" y="106"/>
                  <a:pt x="158" y="105"/>
                </a:cubicBezTo>
                <a:cubicBezTo>
                  <a:pt x="170" y="101"/>
                  <a:pt x="182" y="99"/>
                  <a:pt x="196" y="99"/>
                </a:cubicBezTo>
                <a:cubicBezTo>
                  <a:pt x="221" y="99"/>
                  <a:pt x="240" y="105"/>
                  <a:pt x="254" y="117"/>
                </a:cubicBezTo>
                <a:cubicBezTo>
                  <a:pt x="267" y="129"/>
                  <a:pt x="274" y="144"/>
                  <a:pt x="274" y="161"/>
                </a:cubicBezTo>
                <a:cubicBezTo>
                  <a:pt x="274" y="171"/>
                  <a:pt x="271" y="181"/>
                  <a:pt x="265" y="189"/>
                </a:cubicBezTo>
                <a:cubicBezTo>
                  <a:pt x="259" y="197"/>
                  <a:pt x="250" y="205"/>
                  <a:pt x="238" y="213"/>
                </a:cubicBezTo>
                <a:cubicBezTo>
                  <a:pt x="226" y="221"/>
                  <a:pt x="211" y="230"/>
                  <a:pt x="193" y="239"/>
                </a:cubicBezTo>
                <a:cubicBezTo>
                  <a:pt x="178" y="247"/>
                  <a:pt x="161" y="256"/>
                  <a:pt x="143" y="266"/>
                </a:cubicBezTo>
                <a:cubicBezTo>
                  <a:pt x="139" y="268"/>
                  <a:pt x="136" y="269"/>
                  <a:pt x="132" y="271"/>
                </a:cubicBezTo>
                <a:cubicBezTo>
                  <a:pt x="106" y="286"/>
                  <a:pt x="84" y="301"/>
                  <a:pt x="67" y="316"/>
                </a:cubicBezTo>
                <a:cubicBezTo>
                  <a:pt x="50" y="331"/>
                  <a:pt x="36" y="348"/>
                  <a:pt x="26" y="365"/>
                </a:cubicBezTo>
                <a:cubicBezTo>
                  <a:pt x="16" y="382"/>
                  <a:pt x="9" y="401"/>
                  <a:pt x="6" y="422"/>
                </a:cubicBezTo>
                <a:cubicBezTo>
                  <a:pt x="2" y="443"/>
                  <a:pt x="0" y="466"/>
                  <a:pt x="0" y="491"/>
                </a:cubicBezTo>
                <a:cubicBezTo>
                  <a:pt x="203" y="491"/>
                  <a:pt x="203" y="491"/>
                  <a:pt x="203" y="491"/>
                </a:cubicBezTo>
                <a:cubicBezTo>
                  <a:pt x="407" y="491"/>
                  <a:pt x="407" y="491"/>
                  <a:pt x="407" y="491"/>
                </a:cubicBezTo>
                <a:cubicBezTo>
                  <a:pt x="407" y="389"/>
                  <a:pt x="407" y="389"/>
                  <a:pt x="407" y="389"/>
                </a:cubicBezTo>
                <a:lnTo>
                  <a:pt x="151" y="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panose="020F0502020204030203" pitchFamily="34" charset="77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098AFBC1-9083-17E0-B182-7FC33212795C}"/>
              </a:ext>
            </a:extLst>
          </p:cNvPr>
          <p:cNvSpPr>
            <a:spLocks/>
          </p:cNvSpPr>
          <p:nvPr/>
        </p:nvSpPr>
        <p:spPr bwMode="auto">
          <a:xfrm>
            <a:off x="1171177" y="4739063"/>
            <a:ext cx="637585" cy="934135"/>
          </a:xfrm>
          <a:custGeom>
            <a:avLst/>
            <a:gdLst>
              <a:gd name="T0" fmla="*/ 240 w 334"/>
              <a:gd name="T1" fmla="*/ 231 h 491"/>
              <a:gd name="T2" fmla="*/ 308 w 334"/>
              <a:gd name="T3" fmla="*/ 271 h 491"/>
              <a:gd name="T4" fmla="*/ 334 w 334"/>
              <a:gd name="T5" fmla="*/ 352 h 491"/>
              <a:gd name="T6" fmla="*/ 322 w 334"/>
              <a:gd name="T7" fmla="*/ 409 h 491"/>
              <a:gd name="T8" fmla="*/ 286 w 334"/>
              <a:gd name="T9" fmla="*/ 453 h 491"/>
              <a:gd name="T10" fmla="*/ 231 w 334"/>
              <a:gd name="T11" fmla="*/ 481 h 491"/>
              <a:gd name="T12" fmla="*/ 158 w 334"/>
              <a:gd name="T13" fmla="*/ 491 h 491"/>
              <a:gd name="T14" fmla="*/ 67 w 334"/>
              <a:gd name="T15" fmla="*/ 474 h 491"/>
              <a:gd name="T16" fmla="*/ 0 w 334"/>
              <a:gd name="T17" fmla="*/ 426 h 491"/>
              <a:gd name="T18" fmla="*/ 52 w 334"/>
              <a:gd name="T19" fmla="*/ 361 h 491"/>
              <a:gd name="T20" fmla="*/ 94 w 334"/>
              <a:gd name="T21" fmla="*/ 396 h 491"/>
              <a:gd name="T22" fmla="*/ 155 w 334"/>
              <a:gd name="T23" fmla="*/ 408 h 491"/>
              <a:gd name="T24" fmla="*/ 218 w 334"/>
              <a:gd name="T25" fmla="*/ 392 h 491"/>
              <a:gd name="T26" fmla="*/ 240 w 334"/>
              <a:gd name="T27" fmla="*/ 341 h 491"/>
              <a:gd name="T28" fmla="*/ 215 w 334"/>
              <a:gd name="T29" fmla="*/ 287 h 491"/>
              <a:gd name="T30" fmla="*/ 139 w 334"/>
              <a:gd name="T31" fmla="*/ 268 h 491"/>
              <a:gd name="T32" fmla="*/ 120 w 334"/>
              <a:gd name="T33" fmla="*/ 268 h 491"/>
              <a:gd name="T34" fmla="*/ 120 w 334"/>
              <a:gd name="T35" fmla="*/ 200 h 491"/>
              <a:gd name="T36" fmla="*/ 141 w 334"/>
              <a:gd name="T37" fmla="*/ 200 h 491"/>
              <a:gd name="T38" fmla="*/ 206 w 334"/>
              <a:gd name="T39" fmla="*/ 182 h 491"/>
              <a:gd name="T40" fmla="*/ 229 w 334"/>
              <a:gd name="T41" fmla="*/ 134 h 491"/>
              <a:gd name="T42" fmla="*/ 210 w 334"/>
              <a:gd name="T43" fmla="*/ 92 h 491"/>
              <a:gd name="T44" fmla="*/ 161 w 334"/>
              <a:gd name="T45" fmla="*/ 79 h 491"/>
              <a:gd name="T46" fmla="*/ 105 w 334"/>
              <a:gd name="T47" fmla="*/ 93 h 491"/>
              <a:gd name="T48" fmla="*/ 64 w 334"/>
              <a:gd name="T49" fmla="*/ 133 h 491"/>
              <a:gd name="T50" fmla="*/ 7 w 334"/>
              <a:gd name="T51" fmla="*/ 69 h 491"/>
              <a:gd name="T52" fmla="*/ 34 w 334"/>
              <a:gd name="T53" fmla="*/ 41 h 491"/>
              <a:gd name="T54" fmla="*/ 73 w 334"/>
              <a:gd name="T55" fmla="*/ 20 h 491"/>
              <a:gd name="T56" fmla="*/ 119 w 334"/>
              <a:gd name="T57" fmla="*/ 5 h 491"/>
              <a:gd name="T58" fmla="*/ 171 w 334"/>
              <a:gd name="T59" fmla="*/ 0 h 491"/>
              <a:gd name="T60" fmla="*/ 234 w 334"/>
              <a:gd name="T61" fmla="*/ 9 h 491"/>
              <a:gd name="T62" fmla="*/ 283 w 334"/>
              <a:gd name="T63" fmla="*/ 33 h 491"/>
              <a:gd name="T64" fmla="*/ 315 w 334"/>
              <a:gd name="T65" fmla="*/ 71 h 491"/>
              <a:gd name="T66" fmla="*/ 326 w 334"/>
              <a:gd name="T67" fmla="*/ 120 h 491"/>
              <a:gd name="T68" fmla="*/ 320 w 334"/>
              <a:gd name="T69" fmla="*/ 159 h 491"/>
              <a:gd name="T70" fmla="*/ 302 w 334"/>
              <a:gd name="T71" fmla="*/ 192 h 491"/>
              <a:gd name="T72" fmla="*/ 275 w 334"/>
              <a:gd name="T73" fmla="*/ 217 h 491"/>
              <a:gd name="T74" fmla="*/ 240 w 334"/>
              <a:gd name="T75" fmla="*/ 23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4" h="491">
                <a:moveTo>
                  <a:pt x="240" y="231"/>
                </a:moveTo>
                <a:cubicBezTo>
                  <a:pt x="268" y="236"/>
                  <a:pt x="291" y="249"/>
                  <a:pt x="308" y="271"/>
                </a:cubicBezTo>
                <a:cubicBezTo>
                  <a:pt x="326" y="293"/>
                  <a:pt x="334" y="320"/>
                  <a:pt x="334" y="352"/>
                </a:cubicBezTo>
                <a:cubicBezTo>
                  <a:pt x="334" y="373"/>
                  <a:pt x="330" y="392"/>
                  <a:pt x="322" y="409"/>
                </a:cubicBezTo>
                <a:cubicBezTo>
                  <a:pt x="313" y="427"/>
                  <a:pt x="302" y="441"/>
                  <a:pt x="286" y="453"/>
                </a:cubicBezTo>
                <a:cubicBezTo>
                  <a:pt x="271" y="465"/>
                  <a:pt x="253" y="474"/>
                  <a:pt x="231" y="481"/>
                </a:cubicBezTo>
                <a:cubicBezTo>
                  <a:pt x="209" y="487"/>
                  <a:pt x="185" y="491"/>
                  <a:pt x="158" y="491"/>
                </a:cubicBezTo>
                <a:cubicBezTo>
                  <a:pt x="123" y="491"/>
                  <a:pt x="93" y="485"/>
                  <a:pt x="67" y="474"/>
                </a:cubicBezTo>
                <a:cubicBezTo>
                  <a:pt x="40" y="463"/>
                  <a:pt x="18" y="447"/>
                  <a:pt x="0" y="426"/>
                </a:cubicBezTo>
                <a:cubicBezTo>
                  <a:pt x="52" y="361"/>
                  <a:pt x="52" y="361"/>
                  <a:pt x="52" y="361"/>
                </a:cubicBezTo>
                <a:cubicBezTo>
                  <a:pt x="64" y="376"/>
                  <a:pt x="78" y="388"/>
                  <a:pt x="94" y="396"/>
                </a:cubicBezTo>
                <a:cubicBezTo>
                  <a:pt x="110" y="404"/>
                  <a:pt x="131" y="408"/>
                  <a:pt x="155" y="408"/>
                </a:cubicBezTo>
                <a:cubicBezTo>
                  <a:pt x="183" y="408"/>
                  <a:pt x="204" y="403"/>
                  <a:pt x="218" y="392"/>
                </a:cubicBezTo>
                <a:cubicBezTo>
                  <a:pt x="233" y="381"/>
                  <a:pt x="240" y="364"/>
                  <a:pt x="240" y="341"/>
                </a:cubicBezTo>
                <a:cubicBezTo>
                  <a:pt x="240" y="318"/>
                  <a:pt x="232" y="300"/>
                  <a:pt x="215" y="287"/>
                </a:cubicBezTo>
                <a:cubicBezTo>
                  <a:pt x="198" y="275"/>
                  <a:pt x="173" y="268"/>
                  <a:pt x="139" y="268"/>
                </a:cubicBezTo>
                <a:cubicBezTo>
                  <a:pt x="120" y="268"/>
                  <a:pt x="120" y="268"/>
                  <a:pt x="120" y="268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41" y="200"/>
                  <a:pt x="141" y="200"/>
                  <a:pt x="141" y="200"/>
                </a:cubicBezTo>
                <a:cubicBezTo>
                  <a:pt x="169" y="200"/>
                  <a:pt x="191" y="194"/>
                  <a:pt x="206" y="182"/>
                </a:cubicBezTo>
                <a:cubicBezTo>
                  <a:pt x="221" y="169"/>
                  <a:pt x="229" y="153"/>
                  <a:pt x="229" y="134"/>
                </a:cubicBezTo>
                <a:cubicBezTo>
                  <a:pt x="229" y="115"/>
                  <a:pt x="223" y="102"/>
                  <a:pt x="210" y="92"/>
                </a:cubicBezTo>
                <a:cubicBezTo>
                  <a:pt x="197" y="83"/>
                  <a:pt x="181" y="79"/>
                  <a:pt x="161" y="79"/>
                </a:cubicBezTo>
                <a:cubicBezTo>
                  <a:pt x="140" y="79"/>
                  <a:pt x="121" y="84"/>
                  <a:pt x="105" y="93"/>
                </a:cubicBezTo>
                <a:cubicBezTo>
                  <a:pt x="88" y="103"/>
                  <a:pt x="75" y="116"/>
                  <a:pt x="64" y="133"/>
                </a:cubicBezTo>
                <a:cubicBezTo>
                  <a:pt x="7" y="69"/>
                  <a:pt x="7" y="69"/>
                  <a:pt x="7" y="69"/>
                </a:cubicBezTo>
                <a:cubicBezTo>
                  <a:pt x="14" y="59"/>
                  <a:pt x="23" y="50"/>
                  <a:pt x="34" y="41"/>
                </a:cubicBezTo>
                <a:cubicBezTo>
                  <a:pt x="46" y="33"/>
                  <a:pt x="58" y="26"/>
                  <a:pt x="73" y="20"/>
                </a:cubicBezTo>
                <a:cubicBezTo>
                  <a:pt x="87" y="13"/>
                  <a:pt x="102" y="9"/>
                  <a:pt x="119" y="5"/>
                </a:cubicBezTo>
                <a:cubicBezTo>
                  <a:pt x="136" y="2"/>
                  <a:pt x="153" y="0"/>
                  <a:pt x="171" y="0"/>
                </a:cubicBezTo>
                <a:cubicBezTo>
                  <a:pt x="194" y="0"/>
                  <a:pt x="215" y="3"/>
                  <a:pt x="234" y="9"/>
                </a:cubicBezTo>
                <a:cubicBezTo>
                  <a:pt x="253" y="15"/>
                  <a:pt x="269" y="23"/>
                  <a:pt x="283" y="33"/>
                </a:cubicBezTo>
                <a:cubicBezTo>
                  <a:pt x="297" y="44"/>
                  <a:pt x="307" y="56"/>
                  <a:pt x="315" y="71"/>
                </a:cubicBezTo>
                <a:cubicBezTo>
                  <a:pt x="322" y="86"/>
                  <a:pt x="326" y="102"/>
                  <a:pt x="326" y="120"/>
                </a:cubicBezTo>
                <a:cubicBezTo>
                  <a:pt x="326" y="134"/>
                  <a:pt x="324" y="147"/>
                  <a:pt x="320" y="159"/>
                </a:cubicBezTo>
                <a:cubicBezTo>
                  <a:pt x="316" y="171"/>
                  <a:pt x="310" y="182"/>
                  <a:pt x="302" y="192"/>
                </a:cubicBezTo>
                <a:cubicBezTo>
                  <a:pt x="295" y="202"/>
                  <a:pt x="285" y="211"/>
                  <a:pt x="275" y="217"/>
                </a:cubicBezTo>
                <a:cubicBezTo>
                  <a:pt x="264" y="224"/>
                  <a:pt x="253" y="229"/>
                  <a:pt x="240" y="23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2230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0D4932C-C6A2-A05D-D46D-0F99B033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E5510-4021-6A51-A2F2-B85425D3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Bassins métallurgiques : </a:t>
            </a:r>
            <a:r>
              <a:rPr lang="fr-FR" sz="2800" dirty="0"/>
              <a:t>des pôles d’excellence à l’échelle locale 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F1E0C-A864-E025-F801-0EFC070B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6A2E65-4D2A-8020-E2ED-700C7B79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8C53F-0C3B-68A5-A3CA-0E1CF15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50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2087">
            <a:extLst>
              <a:ext uri="{FF2B5EF4-FFF2-40B4-BE49-F238E27FC236}">
                <a16:creationId xmlns:a16="http://schemas.microsoft.com/office/drawing/2014/main" id="{A031DDC0-E181-7EC2-3821-C1B768ABCF5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411520" y="1800000"/>
            <a:ext cx="4119480" cy="358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age 2088">
            <a:extLst>
              <a:ext uri="{FF2B5EF4-FFF2-40B4-BE49-F238E27FC236}">
                <a16:creationId xmlns:a16="http://schemas.microsoft.com/office/drawing/2014/main" id="{AAA1EB13-032A-42DE-1672-BF3D2DBC53D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29360" y="1800000"/>
            <a:ext cx="4121640" cy="359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C5BEF1CC-30DB-9710-21FC-5241DA327A5A}"/>
              </a:ext>
            </a:extLst>
          </p:cNvPr>
          <p:cNvSpPr/>
          <p:nvPr/>
        </p:nvSpPr>
        <p:spPr>
          <a:xfrm>
            <a:off x="360360" y="1463400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L’emploi , niveau géographique 3, nombre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33CA3123-D067-F38D-D840-C26D4380F08E}"/>
              </a:ext>
            </a:extLst>
          </p:cNvPr>
          <p:cNvSpPr/>
          <p:nvPr/>
        </p:nvSpPr>
        <p:spPr>
          <a:xfrm>
            <a:off x="5220000" y="1456200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 dans l’emploi industriel , niveau géographique 3, %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759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6F26CBD-A7C3-B246-DAA7-6936AD6A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61FCD-B869-049E-72BA-CD64A831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415085" cy="741223"/>
          </a:xfrm>
        </p:spPr>
        <p:txBody>
          <a:bodyPr>
            <a:noAutofit/>
          </a:bodyPr>
          <a:lstStyle/>
          <a:p>
            <a:r>
              <a:rPr lang="fr-FR" sz="2800" b="1" dirty="0"/>
              <a:t>Structuration territoriale du secteur des machines et équipements </a:t>
            </a:r>
            <a:r>
              <a:rPr lang="fr-FR" sz="2800" dirty="0"/>
              <a:t>dans la Grande Région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866771-D8BE-BA97-C136-BB8ABFA9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30AD7E-56CC-8C2E-79DF-22E90D97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7D158-CDD7-E434-DE42-135BF0AF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51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2093">
            <a:extLst>
              <a:ext uri="{FF2B5EF4-FFF2-40B4-BE49-F238E27FC236}">
                <a16:creationId xmlns:a16="http://schemas.microsoft.com/office/drawing/2014/main" id="{0E8D350C-A8C6-CF3C-594E-963750C313B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867573" y="1805125"/>
            <a:ext cx="4215960" cy="358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age 2094">
            <a:extLst>
              <a:ext uri="{FF2B5EF4-FFF2-40B4-BE49-F238E27FC236}">
                <a16:creationId xmlns:a16="http://schemas.microsoft.com/office/drawing/2014/main" id="{779961D3-27CE-B5CD-F858-BDE9C542282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2893" y="1805125"/>
            <a:ext cx="4218120" cy="359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tangle 18">
            <a:extLst>
              <a:ext uri="{FF2B5EF4-FFF2-40B4-BE49-F238E27FC236}">
                <a16:creationId xmlns:a16="http://schemas.microsoft.com/office/drawing/2014/main" id="{6BD7FE2A-ED22-D1BF-FF55-423C6D79226E}"/>
              </a:ext>
            </a:extLst>
          </p:cNvPr>
          <p:cNvSpPr/>
          <p:nvPr/>
        </p:nvSpPr>
        <p:spPr>
          <a:xfrm>
            <a:off x="913253" y="1445125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L’emploi, niveau géographique 2, nombre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C8B06FD4-1440-E0DA-03A5-EA983AD13A88}"/>
              </a:ext>
            </a:extLst>
          </p:cNvPr>
          <p:cNvSpPr/>
          <p:nvPr/>
        </p:nvSpPr>
        <p:spPr>
          <a:xfrm>
            <a:off x="5952893" y="1449085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 dans l’emploi industriel, niveau géographique 2, %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505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2693EC3-FA7B-7653-4A81-584F958EC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D0621-44F7-07CE-6929-10F731A5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Pôles locaux d’excellence : </a:t>
            </a:r>
            <a:r>
              <a:rPr lang="fr-FR" dirty="0"/>
              <a:t>le </a:t>
            </a:r>
            <a:r>
              <a:rPr lang="fr-FR" dirty="0" err="1"/>
              <a:t>Mittelstand</a:t>
            </a:r>
            <a:r>
              <a:rPr lang="fr-FR" dirty="0"/>
              <a:t> et les dynamiques de mutation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0EFE2-1F23-4F61-D5BF-903B0E70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164813-FEED-6FDB-0921-3C63E487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2AD0FA-96CA-74DE-88E8-4E6347DB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52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2099">
            <a:extLst>
              <a:ext uri="{FF2B5EF4-FFF2-40B4-BE49-F238E27FC236}">
                <a16:creationId xmlns:a16="http://schemas.microsoft.com/office/drawing/2014/main" id="{C7C7D5C9-98A3-A392-B1A9-0C62BD66126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2576" y="1739118"/>
            <a:ext cx="4427280" cy="376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age 2100">
            <a:extLst>
              <a:ext uri="{FF2B5EF4-FFF2-40B4-BE49-F238E27FC236}">
                <a16:creationId xmlns:a16="http://schemas.microsoft.com/office/drawing/2014/main" id="{77D38BD3-64C2-95AA-11AE-DE372840CD6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549216" y="1736958"/>
            <a:ext cx="4490640" cy="3822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13560783-08DC-32EC-F8A5-664BFCEC228D}"/>
              </a:ext>
            </a:extLst>
          </p:cNvPr>
          <p:cNvSpPr/>
          <p:nvPr/>
        </p:nvSpPr>
        <p:spPr>
          <a:xfrm>
            <a:off x="5548856" y="1376958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 dans l’emploi industriel , niveau géographique 3, %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A5328895-E713-42B9-6CA0-1446C4679EF6}"/>
              </a:ext>
            </a:extLst>
          </p:cNvPr>
          <p:cNvSpPr/>
          <p:nvPr/>
        </p:nvSpPr>
        <p:spPr>
          <a:xfrm>
            <a:off x="688856" y="1416558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L’emploi , niveau géographique 3, nombre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626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23130A-B3D9-C162-3214-A6D309C39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0EDEA-AD50-7015-03AF-7A1AA22B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Le secteur automobile dans la Grande Région : </a:t>
            </a:r>
            <a:r>
              <a:rPr lang="fr-FR" sz="2800" dirty="0"/>
              <a:t>poids et contrastes territoriaux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B746A-D3E2-1E51-77D9-E1C46529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214FE7-F8CE-D8C8-A209-F5400C93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62C31D-5305-9374-0052-D5C6C67B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53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9" name="Image 2105">
            <a:extLst>
              <a:ext uri="{FF2B5EF4-FFF2-40B4-BE49-F238E27FC236}">
                <a16:creationId xmlns:a16="http://schemas.microsoft.com/office/drawing/2014/main" id="{4C9C624C-1D99-3029-E64C-D25E6980750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82410" y="1815616"/>
            <a:ext cx="3799440" cy="323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Image 2106">
            <a:extLst>
              <a:ext uri="{FF2B5EF4-FFF2-40B4-BE49-F238E27FC236}">
                <a16:creationId xmlns:a16="http://schemas.microsoft.com/office/drawing/2014/main" id="{2A0EB142-B67D-32B4-748E-F825E8A95D4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31850" y="1718776"/>
            <a:ext cx="4201200" cy="357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Rectangle 22">
            <a:extLst>
              <a:ext uri="{FF2B5EF4-FFF2-40B4-BE49-F238E27FC236}">
                <a16:creationId xmlns:a16="http://schemas.microsoft.com/office/drawing/2014/main" id="{DB85BF1D-3277-E996-8C75-F955DD214646}"/>
              </a:ext>
            </a:extLst>
          </p:cNvPr>
          <p:cNvSpPr/>
          <p:nvPr/>
        </p:nvSpPr>
        <p:spPr>
          <a:xfrm>
            <a:off x="722770" y="1355896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L’emploi , niveau géographique 2, nombre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56580DD8-2705-6A53-A336-DCE5AF94E516}"/>
              </a:ext>
            </a:extLst>
          </p:cNvPr>
          <p:cNvSpPr/>
          <p:nvPr/>
        </p:nvSpPr>
        <p:spPr>
          <a:xfrm>
            <a:off x="5582410" y="1348696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 dans l’emploi industriel , niveau géographique 2, %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570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1FAF34-FF95-64DE-CCB9-7E6A4F949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08762-C4C9-6032-222B-1B14BBC1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Des pôles automobiles locaux </a:t>
            </a:r>
            <a:r>
              <a:rPr lang="fr-FR" sz="2800" dirty="0"/>
              <a:t>à haute intensité industrielle 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9BEF9-D744-82D2-6569-BA98A44B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1F3BF-C3E7-7DF6-8947-D042FFA1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D323C0-52F5-400C-52DB-AD3236D2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54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2111">
            <a:extLst>
              <a:ext uri="{FF2B5EF4-FFF2-40B4-BE49-F238E27FC236}">
                <a16:creationId xmlns:a16="http://schemas.microsoft.com/office/drawing/2014/main" id="{229A7AD6-288F-7E2A-5101-2B655257C6F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602019" y="1717560"/>
            <a:ext cx="3795840" cy="323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age 2112">
            <a:extLst>
              <a:ext uri="{FF2B5EF4-FFF2-40B4-BE49-F238E27FC236}">
                <a16:creationId xmlns:a16="http://schemas.microsoft.com/office/drawing/2014/main" id="{41051963-C0E9-A7AE-86A7-CD6CB2675B9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31819" y="1717560"/>
            <a:ext cx="4021200" cy="3422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Rectangle 24">
            <a:extLst>
              <a:ext uri="{FF2B5EF4-FFF2-40B4-BE49-F238E27FC236}">
                <a16:creationId xmlns:a16="http://schemas.microsoft.com/office/drawing/2014/main" id="{40692BF2-8780-3497-E547-6BE7ACC65D42}"/>
              </a:ext>
            </a:extLst>
          </p:cNvPr>
          <p:cNvSpPr/>
          <p:nvPr/>
        </p:nvSpPr>
        <p:spPr>
          <a:xfrm>
            <a:off x="562379" y="1380960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L’emploi , niveau géographique 3, nombre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48AB0920-65FF-1F60-012A-72C5DF5CD15C}"/>
              </a:ext>
            </a:extLst>
          </p:cNvPr>
          <p:cNvSpPr/>
          <p:nvPr/>
        </p:nvSpPr>
        <p:spPr>
          <a:xfrm>
            <a:off x="5422019" y="1373760"/>
            <a:ext cx="3770280" cy="16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 dans l’emploi industriel , niveau géographique 3, %</a:t>
            </a:r>
            <a:endParaRPr lang="fr-F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090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A7535DE-2236-53E2-B0FF-18B9C4E7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AE82598-CD7C-3EAF-1869-C8C6C689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63"/>
          <a:stretch>
            <a:fillRect/>
          </a:stretch>
        </p:blipFill>
        <p:spPr>
          <a:xfrm>
            <a:off x="10115456" y="0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42838537-9E09-5801-9B32-5772EDF6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t>55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8610E-9993-F52E-AC27-696D48FE5B26}"/>
              </a:ext>
            </a:extLst>
          </p:cNvPr>
          <p:cNvSpPr/>
          <p:nvPr/>
        </p:nvSpPr>
        <p:spPr>
          <a:xfrm>
            <a:off x="874160" y="1806428"/>
            <a:ext cx="1217225" cy="558177"/>
          </a:xfrm>
          <a:prstGeom prst="rect">
            <a:avLst/>
          </a:prstGeom>
          <a:solidFill>
            <a:srgbClr val="0F06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 Narrow" panose="020B0606020202030204" pitchFamily="34" charset="0"/>
              </a:rPr>
              <a:t>#0F06A5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8F08C-69CC-C39A-242D-1B9DDF369DB5}"/>
              </a:ext>
            </a:extLst>
          </p:cNvPr>
          <p:cNvSpPr/>
          <p:nvPr/>
        </p:nvSpPr>
        <p:spPr>
          <a:xfrm>
            <a:off x="874160" y="2516500"/>
            <a:ext cx="1217225" cy="558177"/>
          </a:xfrm>
          <a:prstGeom prst="rect">
            <a:avLst/>
          </a:prstGeom>
          <a:solidFill>
            <a:srgbClr val="4E6E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 Narrow" panose="020B0606020202030204" pitchFamily="34" charset="0"/>
              </a:rPr>
              <a:t>#4E6EED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54E8B-CCB4-9ED0-26B0-1C374D3726C1}"/>
              </a:ext>
            </a:extLst>
          </p:cNvPr>
          <p:cNvSpPr/>
          <p:nvPr/>
        </p:nvSpPr>
        <p:spPr>
          <a:xfrm>
            <a:off x="874160" y="3226572"/>
            <a:ext cx="1217225" cy="558177"/>
          </a:xfrm>
          <a:prstGeom prst="rect">
            <a:avLst/>
          </a:prstGeom>
          <a:solidFill>
            <a:srgbClr val="9659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 Narrow" panose="020B0606020202030204" pitchFamily="34" charset="0"/>
              </a:rPr>
              <a:t>#9659DB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ECE7E2-D940-0C7A-D5C6-D8C559EFF213}"/>
              </a:ext>
            </a:extLst>
          </p:cNvPr>
          <p:cNvSpPr/>
          <p:nvPr/>
        </p:nvSpPr>
        <p:spPr>
          <a:xfrm>
            <a:off x="874160" y="4598544"/>
            <a:ext cx="1217225" cy="558177"/>
          </a:xfrm>
          <a:prstGeom prst="rect">
            <a:avLst/>
          </a:prstGeom>
          <a:solidFill>
            <a:srgbClr val="F1DD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F06A5"/>
                </a:solidFill>
                <a:latin typeface="Arial Narrow" panose="020B0606020202030204" pitchFamily="34" charset="0"/>
              </a:rPr>
              <a:t>#F1DDF6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4C1ABC-9776-49FA-D671-3B0B1B3256CA}"/>
              </a:ext>
            </a:extLst>
          </p:cNvPr>
          <p:cNvSpPr/>
          <p:nvPr/>
        </p:nvSpPr>
        <p:spPr>
          <a:xfrm>
            <a:off x="874160" y="3910043"/>
            <a:ext cx="1217225" cy="558177"/>
          </a:xfrm>
          <a:prstGeom prst="rect">
            <a:avLst/>
          </a:prstGeom>
          <a:solidFill>
            <a:srgbClr val="C66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 Narrow" panose="020B0606020202030204" pitchFamily="34" charset="0"/>
              </a:rPr>
              <a:t>#C667D7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F6FE063-E45D-9991-2200-3D9582C3DF2F}"/>
              </a:ext>
            </a:extLst>
          </p:cNvPr>
          <p:cNvSpPr txBox="1"/>
          <p:nvPr/>
        </p:nvSpPr>
        <p:spPr>
          <a:xfrm>
            <a:off x="2235200" y="1806428"/>
            <a:ext cx="432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Police : Arial Narrow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EB8039-5478-340D-DF0F-F515819A28B2}"/>
              </a:ext>
            </a:extLst>
          </p:cNvPr>
          <p:cNvSpPr txBox="1"/>
          <p:nvPr/>
        </p:nvSpPr>
        <p:spPr>
          <a:xfrm>
            <a:off x="874160" y="762206"/>
            <a:ext cx="808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Charte graphique</a:t>
            </a:r>
          </a:p>
        </p:txBody>
      </p:sp>
    </p:spTree>
    <p:extLst>
      <p:ext uri="{BB962C8B-B14F-4D97-AF65-F5344CB8AC3E}">
        <p14:creationId xmlns:p14="http://schemas.microsoft.com/office/powerpoint/2010/main" val="113556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DF272-19E4-B3F1-948F-FA5D1529E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protectionnisme américain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586611-F707-704C-95D5-8A42B6D94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Retour d'une arme géoéconomique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4BD23-8FB3-34B4-E381-CA008F3A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1A2CF7-1070-15B7-C549-B1103E7D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928929-8334-2DE0-A80E-678B9A56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6</a:t>
            </a:fld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D2128-CEC3-B012-0CA1-C28AFF2C5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476" y="636738"/>
            <a:ext cx="1198563" cy="801687"/>
          </a:xfrm>
        </p:spPr>
        <p:txBody>
          <a:bodyPr>
            <a:normAutofit/>
          </a:bodyPr>
          <a:lstStyle/>
          <a:p>
            <a:r>
              <a:rPr lang="fr-FR" sz="4400" dirty="0"/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18701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BCF86-C2C7-29E5-4501-A091E47E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choc américain : </a:t>
            </a:r>
            <a:r>
              <a:rPr lang="fr-FR" dirty="0"/>
              <a:t>retour du protectionnisme et arsenal juridique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2F5CB-AB11-283F-C937-C14D189E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7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A304BDB-471E-0AD4-6009-A78653793893}"/>
              </a:ext>
            </a:extLst>
          </p:cNvPr>
          <p:cNvSpPr/>
          <p:nvPr/>
        </p:nvSpPr>
        <p:spPr>
          <a:xfrm>
            <a:off x="3809650" y="1256390"/>
            <a:ext cx="3306258" cy="351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cap="small" dirty="0">
                <a:latin typeface="Arial Narrow" panose="020B0606020202030204" pitchFamily="34" charset="0"/>
              </a:rPr>
              <a:t>Droits de douane américains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1244A241-8CA6-458C-DF18-DEDD9D4C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F8102981-32E6-7DDC-E5CD-74E676A1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3" name="Graphique 1955">
            <a:extLst>
              <a:ext uri="{FF2B5EF4-FFF2-40B4-BE49-F238E27FC236}">
                <a16:creationId xmlns:a16="http://schemas.microsoft.com/office/drawing/2014/main" id="{BC006F03-A533-BA29-B44D-7AF6142C71CB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03494" y="1950676"/>
            <a:ext cx="4980960" cy="358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Graphique 1956">
            <a:extLst>
              <a:ext uri="{FF2B5EF4-FFF2-40B4-BE49-F238E27FC236}">
                <a16:creationId xmlns:a16="http://schemas.microsoft.com/office/drawing/2014/main" id="{757520E9-656A-4126-B82B-2C0D38ADD27A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753415" y="1808950"/>
            <a:ext cx="4493520" cy="396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6AC490-BA3C-B53C-1D8A-D3264C7F24FA}"/>
              </a:ext>
            </a:extLst>
          </p:cNvPr>
          <p:cNvSpPr/>
          <p:nvPr/>
        </p:nvSpPr>
        <p:spPr>
          <a:xfrm>
            <a:off x="370788" y="1750516"/>
            <a:ext cx="5149414" cy="419902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327AB7-4ACB-AC17-7FD7-1EC453DFDF24}"/>
              </a:ext>
            </a:extLst>
          </p:cNvPr>
          <p:cNvSpPr/>
          <p:nvPr/>
        </p:nvSpPr>
        <p:spPr>
          <a:xfrm>
            <a:off x="5728354" y="1750516"/>
            <a:ext cx="5149414" cy="4199022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6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C6397-6EEC-09DA-D1DF-038E39FC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1521"/>
            <a:ext cx="9675729" cy="54600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Grande Région en étau : </a:t>
            </a:r>
            <a:r>
              <a:rPr lang="fr-FR" dirty="0"/>
              <a:t>spécialisation industrielle et vulnérabilité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F19E5-FE1E-DE02-CA3F-50AA2D67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176D-CFC3-9B4D-AA96-832AD378EFB0}" type="slidenum">
              <a:rPr lang="fr-FR" smtClean="0"/>
              <a:pPr/>
              <a:t>8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4A93D19-7F7E-0A75-A1BD-5FA56DA11F7A}"/>
              </a:ext>
            </a:extLst>
          </p:cNvPr>
          <p:cNvSpPr/>
          <p:nvPr/>
        </p:nvSpPr>
        <p:spPr>
          <a:xfrm>
            <a:off x="3809650" y="1256390"/>
            <a:ext cx="3306258" cy="351692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cap="small" dirty="0">
                <a:latin typeface="Arial Narrow" panose="020B0606020202030204" pitchFamily="34" charset="0"/>
              </a:rPr>
              <a:t>Exportations vers les USA</a:t>
            </a:r>
          </a:p>
        </p:txBody>
      </p:sp>
      <p:pic>
        <p:nvPicPr>
          <p:cNvPr id="21" name="Image 1961">
            <a:extLst>
              <a:ext uri="{FF2B5EF4-FFF2-40B4-BE49-F238E27FC236}">
                <a16:creationId xmlns:a16="http://schemas.microsoft.com/office/drawing/2014/main" id="{11A9F61F-985F-4DFB-DF79-D97886A7B69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9242" y="2357772"/>
            <a:ext cx="4417012" cy="2920058"/>
          </a:xfrm>
          <a:prstGeom prst="rect">
            <a:avLst/>
          </a:prstGeom>
          <a:noFill/>
          <a:ln w="0">
            <a:solidFill>
              <a:schemeClr val="bg2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BEEF681-5D7F-6BC0-0440-8CF58AE76F3C}"/>
              </a:ext>
            </a:extLst>
          </p:cNvPr>
          <p:cNvSpPr/>
          <p:nvPr/>
        </p:nvSpPr>
        <p:spPr>
          <a:xfrm>
            <a:off x="539242" y="2161812"/>
            <a:ext cx="4696006" cy="3787726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EA0182D6-605C-3E45-3A7F-821CBD7FFF4D}"/>
              </a:ext>
            </a:extLst>
          </p:cNvPr>
          <p:cNvSpPr/>
          <p:nvPr/>
        </p:nvSpPr>
        <p:spPr>
          <a:xfrm>
            <a:off x="831850" y="5384690"/>
            <a:ext cx="2660760" cy="1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9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Sources : Eurostat, Douane, </a:t>
            </a:r>
            <a:r>
              <a:rPr lang="fr-FR" sz="9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Destatis</a:t>
            </a:r>
            <a:r>
              <a:rPr lang="fr-FR" sz="9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, </a:t>
            </a:r>
            <a:r>
              <a:rPr lang="fr-FR" sz="9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Bsn</a:t>
            </a:r>
            <a:r>
              <a:rPr lang="fr-FR" sz="9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, </a:t>
            </a:r>
            <a:r>
              <a:rPr lang="fr-FR" sz="9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Statec</a:t>
            </a:r>
            <a:r>
              <a:rPr lang="fr-FR" sz="9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, conception OB</a:t>
            </a:r>
            <a:r>
              <a:rPr lang="fr-FR" sz="10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</a:t>
            </a:r>
            <a:endParaRPr lang="fr-FR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Espace réservé de la date 3">
            <a:extLst>
              <a:ext uri="{FF2B5EF4-FFF2-40B4-BE49-F238E27FC236}">
                <a16:creationId xmlns:a16="http://schemas.microsoft.com/office/drawing/2014/main" id="{E8CFDAFF-9719-0EB0-8C0D-DC97767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id="{6AEFEFA5-BD59-C583-CD6B-EB878FD3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3C92EE-9B5E-B1D4-25C3-998DB28AFE53}"/>
              </a:ext>
            </a:extLst>
          </p:cNvPr>
          <p:cNvSpPr txBox="1"/>
          <p:nvPr/>
        </p:nvSpPr>
        <p:spPr>
          <a:xfrm>
            <a:off x="9806919" y="3510024"/>
            <a:ext cx="9932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 Narrow" panose="020B0606020202030204" pitchFamily="34" charset="0"/>
              </a:rPr>
              <a:t>Pharmacie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C925E35-78D7-E3D9-FAD8-C00A1B03E88A}"/>
              </a:ext>
            </a:extLst>
          </p:cNvPr>
          <p:cNvGrpSpPr/>
          <p:nvPr/>
        </p:nvGrpSpPr>
        <p:grpSpPr>
          <a:xfrm>
            <a:off x="5669714" y="2161812"/>
            <a:ext cx="4696006" cy="3311978"/>
            <a:chOff x="5669714" y="2161812"/>
            <a:chExt cx="4696006" cy="3311978"/>
          </a:xfrm>
        </p:grpSpPr>
        <p:pic>
          <p:nvPicPr>
            <p:cNvPr id="19" name="Graphique 1962">
              <a:extLst>
                <a:ext uri="{FF2B5EF4-FFF2-40B4-BE49-F238E27FC236}">
                  <a16:creationId xmlns:a16="http://schemas.microsoft.com/office/drawing/2014/main" id="{7A76BF5F-92C8-67D7-C509-4369A8867BC0}"/>
                </a:ext>
              </a:extLst>
            </p:cNvPr>
            <p:cNvPicPr/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/>
          </p:blipFill>
          <p:spPr>
            <a:xfrm>
              <a:off x="5669714" y="2161812"/>
              <a:ext cx="4696006" cy="3311978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C1E2887-FCE7-C497-ABFD-28FEE3478EAE}"/>
                </a:ext>
              </a:extLst>
            </p:cNvPr>
            <p:cNvSpPr txBox="1"/>
            <p:nvPr/>
          </p:nvSpPr>
          <p:spPr>
            <a:xfrm>
              <a:off x="7470205" y="3761343"/>
              <a:ext cx="10724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Arial Narrow" panose="020B0606020202030204" pitchFamily="34" charset="0"/>
                </a:rPr>
                <a:t>Automobile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5A776CA-8C28-43D1-3DE7-344B167782AB}"/>
                </a:ext>
              </a:extLst>
            </p:cNvPr>
            <p:cNvSpPr txBox="1"/>
            <p:nvPr/>
          </p:nvSpPr>
          <p:spPr>
            <a:xfrm>
              <a:off x="7613073" y="4048734"/>
              <a:ext cx="10724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Arial Narrow" panose="020B0606020202030204" pitchFamily="34" charset="0"/>
                </a:rPr>
                <a:t>Machines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1F5F8F3-9B87-8B22-52AF-094D6EA523A0}"/>
                </a:ext>
              </a:extLst>
            </p:cNvPr>
            <p:cNvSpPr txBox="1"/>
            <p:nvPr/>
          </p:nvSpPr>
          <p:spPr>
            <a:xfrm>
              <a:off x="7127197" y="2566550"/>
              <a:ext cx="10724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Arial Narrow" panose="020B0606020202030204" pitchFamily="34" charset="0"/>
                </a:rPr>
                <a:t>Métallurgie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EB52ED5-821D-910A-B51D-C0BE856A2AF9}"/>
                </a:ext>
              </a:extLst>
            </p:cNvPr>
            <p:cNvSpPr txBox="1"/>
            <p:nvPr/>
          </p:nvSpPr>
          <p:spPr>
            <a:xfrm>
              <a:off x="6780185" y="4243780"/>
              <a:ext cx="7968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Arial Narrow" panose="020B0606020202030204" pitchFamily="34" charset="0"/>
                </a:rPr>
                <a:t>Chimie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2B4AC4C-EE1C-F011-2AC6-03A5660C09E3}"/>
                </a:ext>
              </a:extLst>
            </p:cNvPr>
            <p:cNvSpPr txBox="1"/>
            <p:nvPr/>
          </p:nvSpPr>
          <p:spPr>
            <a:xfrm>
              <a:off x="7046803" y="3983674"/>
              <a:ext cx="3175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400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03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411B8-3C28-BC7D-23E6-7D5D940A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L’accord de </a:t>
            </a:r>
            <a:r>
              <a:rPr lang="fr-FR" b="1" dirty="0" err="1"/>
              <a:t>Turnberry</a:t>
            </a:r>
            <a:r>
              <a:rPr lang="fr-FR" b="1" dirty="0"/>
              <a:t> : </a:t>
            </a:r>
            <a:r>
              <a:rPr lang="fr-FR" dirty="0"/>
              <a:t>un compromis asymétrique USA-UE</a:t>
            </a:r>
          </a:p>
        </p:txBody>
      </p:sp>
      <p:sp>
        <p:nvSpPr>
          <p:cNvPr id="74" name="Espace réservé du numéro de diapositive 5">
            <a:extLst>
              <a:ext uri="{FF2B5EF4-FFF2-40B4-BE49-F238E27FC236}">
                <a16:creationId xmlns:a16="http://schemas.microsoft.com/office/drawing/2014/main" id="{ED2D9DFE-0B29-C3C5-3997-982D72D8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722" y="1960747"/>
            <a:ext cx="735291" cy="365125"/>
          </a:xfrm>
        </p:spPr>
        <p:txBody>
          <a:bodyPr/>
          <a:lstStyle/>
          <a:p>
            <a:fld id="{A5EA176D-CFC3-9B4D-AA96-832AD378EFB0}" type="slidenum">
              <a:rPr lang="fr-FR" smtClean="0"/>
              <a:pPr/>
              <a:t>9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273E3A02-B1D8-0AEA-7C28-C49E5A36EBD8}"/>
              </a:ext>
            </a:extLst>
          </p:cNvPr>
          <p:cNvSpPr txBox="1"/>
          <p:nvPr/>
        </p:nvSpPr>
        <p:spPr>
          <a:xfrm>
            <a:off x="831850" y="1281149"/>
            <a:ext cx="954718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9659DB"/>
              </a:buClr>
            </a:pPr>
            <a:r>
              <a:rPr lang="fr-FR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Droits de douane</a:t>
            </a:r>
          </a:p>
          <a:p>
            <a:pPr marL="342900" indent="-342900">
              <a:spcAft>
                <a:spcPts val="600"/>
              </a:spcAft>
              <a:buClr>
                <a:srgbClr val="9659DB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 Narrow" panose="020B0606020202030204" pitchFamily="34" charset="0"/>
              </a:rPr>
              <a:t>Taux plafond unique de 15% sur la majorité des produits européens importés par les USA</a:t>
            </a:r>
          </a:p>
          <a:p>
            <a:pPr marL="342900" indent="-342900">
              <a:spcAft>
                <a:spcPts val="600"/>
              </a:spcAft>
              <a:buClr>
                <a:srgbClr val="9659DB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 Narrow" panose="020B0606020202030204" pitchFamily="34" charset="0"/>
              </a:rPr>
              <a:t>Exemptions : aéronefs, médicaments génériques, ressources naturelles non disponibles</a:t>
            </a:r>
          </a:p>
          <a:p>
            <a:pPr marL="342900" indent="-342900">
              <a:spcAft>
                <a:spcPts val="600"/>
              </a:spcAft>
              <a:buClr>
                <a:srgbClr val="9659DB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 Narrow" panose="020B0606020202030204" pitchFamily="34" charset="0"/>
              </a:rPr>
              <a:t>Suppression par l’UE des droits de douane sur les biens industriels américains (machines-outils, produits chimiques, automobiles, plastiques, etc.). En échange, les États-Unis réduisent les droits sur les voitures et pièces automobiles européennes de 27,5% à 15%.</a:t>
            </a:r>
          </a:p>
          <a:p>
            <a:pPr marL="342900" indent="-342900">
              <a:spcAft>
                <a:spcPts val="600"/>
              </a:spcAft>
              <a:buClr>
                <a:srgbClr val="9659DB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 Narrow" panose="020B0606020202030204" pitchFamily="34" charset="0"/>
              </a:rPr>
              <a:t>L’UE offrira des « flexibilités » aux entreprises américaines concernées par la taxe carbone </a:t>
            </a:r>
          </a:p>
          <a:p>
            <a:pPr>
              <a:buClr>
                <a:srgbClr val="9659DB"/>
              </a:buClr>
            </a:pPr>
            <a:endParaRPr lang="fr-FR" sz="20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Clr>
                <a:srgbClr val="9659DB"/>
              </a:buClr>
            </a:pPr>
            <a:r>
              <a:rPr lang="fr-FR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Achats et investissements</a:t>
            </a:r>
          </a:p>
          <a:p>
            <a:pPr marL="342900" indent="-342900">
              <a:spcAft>
                <a:spcPts val="600"/>
              </a:spcAft>
              <a:buClr>
                <a:srgbClr val="9659DB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 Narrow" panose="020B0606020202030204" pitchFamily="34" charset="0"/>
              </a:rPr>
              <a:t>750 Md$ d’achats énergétiques</a:t>
            </a:r>
          </a:p>
          <a:p>
            <a:pPr marL="342900" indent="-342900">
              <a:spcAft>
                <a:spcPts val="600"/>
              </a:spcAft>
              <a:buClr>
                <a:srgbClr val="9659DB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 Narrow" panose="020B0606020202030204" pitchFamily="34" charset="0"/>
              </a:rPr>
              <a:t>600 Md$ d’investissements aux États-Unis</a:t>
            </a:r>
          </a:p>
          <a:p>
            <a:pPr marL="342900" indent="-342900">
              <a:spcAft>
                <a:spcPts val="600"/>
              </a:spcAft>
              <a:buClr>
                <a:srgbClr val="9659DB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 Narrow" panose="020B0606020202030204" pitchFamily="34" charset="0"/>
              </a:rPr>
              <a:t>Hausse des achats d'équipements militaires et de défense américains</a:t>
            </a:r>
          </a:p>
          <a:p>
            <a:pPr marL="342900" indent="-342900">
              <a:spcAft>
                <a:spcPts val="600"/>
              </a:spcAft>
              <a:buClr>
                <a:srgbClr val="9659DB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 Narrow" panose="020B0606020202030204" pitchFamily="34" charset="0"/>
              </a:rPr>
              <a:t>40 Md$ d’achat de puces d'IA américaines.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72459C1-08F1-15F8-80DE-7D07ECBE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10 et 11 déc. 2025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D713EE8-D6AE-5AFB-6F1A-BFDD662D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Colloque Sciences et Industries – Pont-à-Mousson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C16625CC-B295-F89B-A8B8-67B2056C07F7}"/>
              </a:ext>
            </a:extLst>
          </p:cNvPr>
          <p:cNvSpPr txBox="1">
            <a:spLocks/>
          </p:cNvSpPr>
          <p:nvPr/>
        </p:nvSpPr>
        <p:spPr>
          <a:xfrm>
            <a:off x="11085921" y="5717356"/>
            <a:ext cx="735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1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A176D-CFC3-9B4D-AA96-832AD378EFB0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6625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lloque sciences et industrie">
      <a:dk1>
        <a:sysClr val="windowText" lastClr="000000"/>
      </a:dk1>
      <a:lt1>
        <a:sysClr val="window" lastClr="FFFFFF"/>
      </a:lt1>
      <a:dk2>
        <a:srgbClr val="0F06A5"/>
      </a:dk2>
      <a:lt2>
        <a:srgbClr val="E8E8E8"/>
      </a:lt2>
      <a:accent1>
        <a:srgbClr val="0F06A5"/>
      </a:accent1>
      <a:accent2>
        <a:srgbClr val="4E6EED"/>
      </a:accent2>
      <a:accent3>
        <a:srgbClr val="9659DB"/>
      </a:accent3>
      <a:accent4>
        <a:srgbClr val="C667D7"/>
      </a:accent4>
      <a:accent5>
        <a:srgbClr val="F1DDF6"/>
      </a:accent5>
      <a:accent6>
        <a:srgbClr val="4E6EED"/>
      </a:accent6>
      <a:hlink>
        <a:srgbClr val="9659DB"/>
      </a:hlink>
      <a:folHlink>
        <a:srgbClr val="C667D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lS&amp;I Modèle diapos.pptx" id="{69EBFBA3-0DFF-1949-A382-0940E00D05F3}" vid="{0E9FD688-78F2-A04E-9315-C512BFD037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2416</TotalTime>
  <Words>2807</Words>
  <Application>Microsoft Office PowerPoint</Application>
  <PresentationFormat>Grand écran</PresentationFormat>
  <Paragraphs>514</Paragraphs>
  <Slides>55</Slides>
  <Notes>50</Notes>
  <HiddenSlides>14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5" baseType="lpstr">
      <vt:lpstr>Aptos</vt:lpstr>
      <vt:lpstr>Aptos Display</vt:lpstr>
      <vt:lpstr>Aptos Narrow</vt:lpstr>
      <vt:lpstr>Arial</vt:lpstr>
      <vt:lpstr>Arial Narrow</vt:lpstr>
      <vt:lpstr>Georgia</vt:lpstr>
      <vt:lpstr>Lato</vt:lpstr>
      <vt:lpstr>Times New Roman</vt:lpstr>
      <vt:lpstr>Wingdings</vt:lpstr>
      <vt:lpstr>Thème Office</vt:lpstr>
      <vt:lpstr>Colloque : Sciences et Industries en Lorraine</vt:lpstr>
      <vt:lpstr>La Lorraine et la Grande Région face à la nouvelle division internationale du travail Souveraineté industrielle et chaînes de valeurs transfrontalières</vt:lpstr>
      <vt:lpstr>Présentation PowerPoint</vt:lpstr>
      <vt:lpstr>La nouvelle division internationale du travail</vt:lpstr>
      <vt:lpstr>Présentation PowerPoint</vt:lpstr>
      <vt:lpstr>Le protectionnisme américain</vt:lpstr>
      <vt:lpstr>Le choc américain : retour du protectionnisme et arsenal juridique</vt:lpstr>
      <vt:lpstr>La Grande Région en étau : spécialisation industrielle et vulnérabilité</vt:lpstr>
      <vt:lpstr>L’accord de Turnberry : un compromis asymétrique USA-UE</vt:lpstr>
      <vt:lpstr>L’adaptation chinoise et  la fragmentation mondiale</vt:lpstr>
      <vt:lpstr>Réorganisation chinoise :  L’UE, nouveau débouché et stratégie de transbordement</vt:lpstr>
      <vt:lpstr>"Friendshoring" : l’économie mondiale fragmentée en blocs</vt:lpstr>
      <vt:lpstr>L’Europe face à la triple vulnérabilité</vt:lpstr>
      <vt:lpstr>Le décrochage structurel européen : croissance et investissement en berne</vt:lpstr>
      <vt:lpstr>La triple peine de l'Europe : Dépendance, Euro fort et investissement en chute </vt:lpstr>
      <vt:lpstr>La réponse défensive de l’UE : un protectionnisme industriel suffisant ?</vt:lpstr>
      <vt:lpstr>La Grande Région sous pression </vt:lpstr>
      <vt:lpstr>Présentation PowerPoint</vt:lpstr>
      <vt:lpstr>Une exposition asymétrique  aux marchés extérieurs</vt:lpstr>
      <vt:lpstr>Spécialisations régionales : une mosaïque de vulnérabilité</vt:lpstr>
      <vt:lpstr>Cinq secteurs stratégiques  sous tension</vt:lpstr>
      <vt:lpstr>Double menace : tarifs US ciblés et risques structurels en Chine</vt:lpstr>
      <vt:lpstr>La clé de voûte : 5 secteurs au cœur de tous nos échanges</vt:lpstr>
      <vt:lpstr>Géographie de l'emploi</vt:lpstr>
      <vt:lpstr>Géographie de la spécialisation : des pôles concentrés et périphériques</vt:lpstr>
      <vt:lpstr>Pôles périphériques d'excellence : chimie et pharmacie</vt:lpstr>
      <vt:lpstr>Le cœur industriel : Métallurgie et Automobile</vt:lpstr>
      <vt:lpstr>Le Mittelstand : machines et équipements</vt:lpstr>
      <vt:lpstr>Géographie de l'emploi : deux vulnérabilités structurelles majeures</vt:lpstr>
      <vt:lpstr>Vers une résilience transfrontalière</vt:lpstr>
      <vt:lpstr>Présentation PowerPoint</vt:lpstr>
      <vt:lpstr>Le cœur économique en décrochage</vt:lpstr>
      <vt:lpstr>Un cœur transfrontalier en décrochage</vt:lpstr>
      <vt:lpstr>Un centre transfrontalier et des périphéries aux orientations hétérogènes</vt:lpstr>
      <vt:lpstr>Les  obstacles à l’intégration</vt:lpstr>
      <vt:lpstr>L’obstacle structurel : des frontières internes qui freinent la résilience</vt:lpstr>
      <vt:lpstr>Un effort de R&amp;D inférieur à la moyenne européenne : un frein à la résilience</vt:lpstr>
      <vt:lpstr>La force sous-exploitée : une recherche publique et académique bien présente</vt:lpstr>
      <vt:lpstr>Le paradoxe de l'innovation : sous-exploitation du potentiel par manque de coopération transfrontalière</vt:lpstr>
      <vt:lpstr>Les  leviers d’action collective</vt:lpstr>
      <vt:lpstr>Conclusion : renforcer l’intégration pour une Grande Région résiliente</vt:lpstr>
      <vt:lpstr>Merci de votre attention</vt:lpstr>
      <vt:lpstr>La géographie de l’emploi industriel</vt:lpstr>
      <vt:lpstr>Chimie et pharmacie</vt:lpstr>
      <vt:lpstr>Spécialisations régionales dans la chimie et la pharmacie en Grande Région : des pôles périphériques d’excellence </vt:lpstr>
      <vt:lpstr>La chimie : un secteur clé et fortement concentré autour de Ludwigshafen</vt:lpstr>
      <vt:lpstr>L’emploi dans l’industrie pharmaceutique en Grande Région : concentration et excellence en Brabant wallon et Mayence</vt:lpstr>
      <vt:lpstr>Métallurgie, machines et automobile</vt:lpstr>
      <vt:lpstr>La métallurgie dans la Grande Région : Vue d’ensemble territoriale </vt:lpstr>
      <vt:lpstr>Bassins métallurgiques : des pôles d’excellence à l’échelle locale </vt:lpstr>
      <vt:lpstr>Structuration territoriale du secteur des machines et équipements dans la Grande Région </vt:lpstr>
      <vt:lpstr>Pôles locaux d’excellence : le Mittelstand et les dynamiques de mutation</vt:lpstr>
      <vt:lpstr>Le secteur automobile dans la Grande Région : poids et contrastes territoriaux</vt:lpstr>
      <vt:lpstr>Des pôles automobiles locaux à haute intensité industrielle 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Delphine Kieffer;Joel Berger;Olivier Boylaud</dc:creator>
  <cp:lastModifiedBy>Gauthier Wine</cp:lastModifiedBy>
  <cp:revision>133</cp:revision>
  <dcterms:created xsi:type="dcterms:W3CDTF">2025-11-13T16:32:37Z</dcterms:created>
  <dcterms:modified xsi:type="dcterms:W3CDTF">2025-12-10T08:46:00Z</dcterms:modified>
</cp:coreProperties>
</file>