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68" r:id="rId2"/>
    <p:sldId id="285" r:id="rId3"/>
    <p:sldId id="289" r:id="rId4"/>
    <p:sldId id="271" r:id="rId5"/>
    <p:sldId id="273" r:id="rId6"/>
    <p:sldId id="274" r:id="rId7"/>
    <p:sldId id="275" r:id="rId8"/>
    <p:sldId id="276" r:id="rId9"/>
    <p:sldId id="277" r:id="rId10"/>
    <p:sldId id="272" r:id="rId11"/>
    <p:sldId id="278" r:id="rId12"/>
    <p:sldId id="279" r:id="rId13"/>
    <p:sldId id="281" r:id="rId14"/>
    <p:sldId id="260" r:id="rId15"/>
    <p:sldId id="261" r:id="rId16"/>
    <p:sldId id="282" r:id="rId17"/>
    <p:sldId id="283" r:id="rId18"/>
    <p:sldId id="284"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46247" autoAdjust="0"/>
  </p:normalViewPr>
  <p:slideViewPr>
    <p:cSldViewPr snapToGrid="0">
      <p:cViewPr>
        <p:scale>
          <a:sx n="50" d="100"/>
          <a:sy n="50" d="100"/>
        </p:scale>
        <p:origin x="25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EBC97-28BE-3B49-A9F7-BF7548FDFF99}" type="datetimeFigureOut">
              <a:rPr lang="fr-FR" smtClean="0"/>
              <a:t>09/12/2025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77DF1-0476-0B40-A271-705D6DFD6758}" type="slidenum">
              <a:rPr lang="fr-FR" smtClean="0"/>
              <a:t>‹N°›</a:t>
            </a:fld>
            <a:endParaRPr lang="fr-FR"/>
          </a:p>
        </p:txBody>
      </p:sp>
    </p:spTree>
    <p:extLst>
      <p:ext uri="{BB962C8B-B14F-4D97-AF65-F5344CB8AC3E}">
        <p14:creationId xmlns:p14="http://schemas.microsoft.com/office/powerpoint/2010/main" val="3950142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322BB-62A8-8EF3-8A24-AE355B5978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863FE4-EF58-5CD3-F814-8CE948C0A4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A8DE53-37D3-3A5C-9C14-7508F4C7690A}"/>
              </a:ext>
            </a:extLst>
          </p:cNvPr>
          <p:cNvSpPr>
            <a:spLocks noGrp="1"/>
          </p:cNvSpPr>
          <p:nvPr>
            <p:ph type="body" idx="1"/>
          </p:nvPr>
        </p:nvSpPr>
        <p:spPr/>
        <p:txBody>
          <a:bodyP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Bonjour à toutes et à tous.</a:t>
            </a: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Je suis très heureux d’être avec vous aujourd’hui pour partager un panorama international des modèles qui structurent la recherche partenariale, et pour montrer en quoi les Pôles Universitaires d’Innovation — les PUI — représentent en France une réponse efficace pour mettre l’excellence scientifique au service de nos territoires.</a:t>
            </a:r>
            <a:endParaRPr lang="fr-FR" dirty="0"/>
          </a:p>
        </p:txBody>
      </p:sp>
      <p:sp>
        <p:nvSpPr>
          <p:cNvPr id="4" name="Espace réservé du numéro de diapositive 3">
            <a:extLst>
              <a:ext uri="{FF2B5EF4-FFF2-40B4-BE49-F238E27FC236}">
                <a16:creationId xmlns:a16="http://schemas.microsoft.com/office/drawing/2014/main" id="{8E815D7E-F2CB-7753-23B0-B23257571D13}"/>
              </a:ext>
            </a:extLst>
          </p:cNvPr>
          <p:cNvSpPr>
            <a:spLocks noGrp="1"/>
          </p:cNvSpPr>
          <p:nvPr>
            <p:ph type="sldNum" sz="quarter" idx="5"/>
          </p:nvPr>
        </p:nvSpPr>
        <p:spPr/>
        <p:txBody>
          <a:bodyPr/>
          <a:lstStyle/>
          <a:p>
            <a:fld id="{71F77DF1-0476-0B40-A271-705D6DFD6758}" type="slidenum">
              <a:rPr lang="fr-FR" smtClean="0"/>
              <a:t>1</a:t>
            </a:fld>
            <a:endParaRPr lang="fr-FR"/>
          </a:p>
        </p:txBody>
      </p:sp>
    </p:spTree>
    <p:extLst>
      <p:ext uri="{BB962C8B-B14F-4D97-AF65-F5344CB8AC3E}">
        <p14:creationId xmlns:p14="http://schemas.microsoft.com/office/powerpoint/2010/main" val="1890887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La France a construit un modèle hybride pour articuler recherche fondamentale, recherche appliquée et innovation.</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Ce modèle s’appuie d’abord sur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la branche partenariale de l’ANR</a:t>
            </a:r>
            <a:r>
              <a:rPr lang="fr-FR" sz="1800" dirty="0">
                <a:effectLst/>
                <a:latin typeface="Calibri" panose="020F0502020204030204" pitchFamily="34" charset="0"/>
                <a:ea typeface="Calibri" panose="020F0502020204030204" pitchFamily="34" charset="0"/>
                <a:cs typeface="Times New Roman" panose="02020603050405020304" pitchFamily="18" charset="0"/>
              </a:rPr>
              <a:t>, qui accompagne les collaborations de recherche impliquant des acteurs socio-économiques.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Il s’appuie ensuite sur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les Instituts Carnot</a:t>
            </a:r>
            <a:r>
              <a:rPr lang="fr-FR" sz="1800" dirty="0">
                <a:effectLst/>
                <a:latin typeface="Calibri" panose="020F0502020204030204" pitchFamily="34" charset="0"/>
                <a:ea typeface="Calibri" panose="020F0502020204030204" pitchFamily="34" charset="0"/>
                <a:cs typeface="Times New Roman" panose="02020603050405020304" pitchFamily="18" charset="0"/>
              </a:rPr>
              <a:t>, qui apportent professionnalisme, lisibilité et continuité aux entreprises.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Et enfin sur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les PUI</a:t>
            </a:r>
            <a:r>
              <a:rPr lang="fr-FR" sz="1800" dirty="0">
                <a:effectLst/>
                <a:latin typeface="Calibri" panose="020F0502020204030204" pitchFamily="34" charset="0"/>
                <a:ea typeface="Calibri" panose="020F0502020204030204" pitchFamily="34" charset="0"/>
                <a:cs typeface="Times New Roman" panose="02020603050405020304" pitchFamily="18" charset="0"/>
              </a:rPr>
              <a:t>, qui permettent de territorialiser le système d’innovation et de mettre en cohérence l’ensemble des acteurs d’un site académique.</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Dans un contexte où France 2030 met en avant la souveraineté technologique, la transition industrielle et la montée en puissance de la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deeptech</a:t>
            </a:r>
            <a:r>
              <a:rPr lang="fr-FR" sz="1800" dirty="0">
                <a:effectLst/>
                <a:latin typeface="Calibri" panose="020F0502020204030204" pitchFamily="34" charset="0"/>
                <a:ea typeface="Calibri" panose="020F0502020204030204" pitchFamily="34" charset="0"/>
                <a:cs typeface="Times New Roman" panose="02020603050405020304" pitchFamily="18" charset="0"/>
              </a:rPr>
              <a:t>, cette organisation positionne la France de manière cohérente et efficace</a:t>
            </a:r>
          </a:p>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10</a:t>
            </a:fld>
            <a:endParaRPr lang="fr-FR"/>
          </a:p>
        </p:txBody>
      </p:sp>
    </p:spTree>
    <p:extLst>
      <p:ext uri="{BB962C8B-B14F-4D97-AF65-F5344CB8AC3E}">
        <p14:creationId xmlns:p14="http://schemas.microsoft.com/office/powerpoint/2010/main" val="3232089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Quand on compare les niveaux d’investissement, il faut être lucide :</a:t>
            </a:r>
          </a:p>
          <a:p>
            <a:pPr marL="342900" lvl="0" indent="-342900">
              <a:buFont typeface="Symbol" panose="05050102010706020507" pitchFamily="18" charset="2"/>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Fraunhofer : plus de 1 milliard d’euros de financement public annuel.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Carnot : environ 116 millions d’euros par an.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PUI : 160 millions sur 4 ans, soit environ 40 millions par an.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Nous jouons une autre division en termes de budget.</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Mais nous avons l’avantage d’avoir un système fortement adossé à l’excellence scientifique des universités et du CNRS.</a:t>
            </a: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Aujourd’hui les investissements du gouvernement dans la recherche partenariale tendent à prendre de nouvelles formes &gt; revenir sur PUI, disparition des SATT, des pôles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compét</a:t>
            </a:r>
            <a:r>
              <a:rPr lang="fr-FR" sz="1800" dirty="0">
                <a:effectLst/>
                <a:latin typeface="Calibri" panose="020F0502020204030204" pitchFamily="34" charset="0"/>
                <a:ea typeface="Calibri" panose="020F0502020204030204" pitchFamily="34" charset="0"/>
                <a:cs typeface="Times New Roman" panose="02020603050405020304" pitchFamily="18" charset="0"/>
              </a:rPr>
              <a:t>, balance du modèle Carnot…</a:t>
            </a:r>
          </a:p>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11</a:t>
            </a:fld>
            <a:endParaRPr lang="fr-FR"/>
          </a:p>
        </p:txBody>
      </p:sp>
    </p:spTree>
    <p:extLst>
      <p:ext uri="{BB962C8B-B14F-4D97-AF65-F5344CB8AC3E}">
        <p14:creationId xmlns:p14="http://schemas.microsoft.com/office/powerpoint/2010/main" val="4085856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En Lorraine, nous avons une articulation très cohérente entre les dispositifs nationaux et la dynamique territoriale.</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D’un côté, depuis 2007, la Lorraine bénéficie de la force des Instituts Carnot avec le Carnot Icéel qui a joué un rôle structurant dans la recherche partenariale, notamment dans les matériaux, les procédés, les ressources et l’environnement et le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manufacturing</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a:p>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De l’autre, depuis 2023, les PUI se sont organisés sous la bannière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Unys</a:t>
            </a:r>
            <a:r>
              <a:rPr lang="fr-FR" sz="1800" dirty="0">
                <a:effectLst/>
                <a:latin typeface="Calibri" panose="020F0502020204030204" pitchFamily="34" charset="0"/>
                <a:ea typeface="Calibri" panose="020F0502020204030204" pitchFamily="34" charset="0"/>
                <a:cs typeface="Times New Roman" panose="02020603050405020304" pitchFamily="18" charset="0"/>
              </a:rPr>
              <a:t>, qui rassemble l’Université de Lorraine, le CNRS, Inria,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Inrae</a:t>
            </a:r>
            <a:r>
              <a:rPr lang="fr-FR" sz="1800" dirty="0">
                <a:effectLst/>
                <a:latin typeface="Calibri" panose="020F0502020204030204" pitchFamily="34" charset="0"/>
                <a:ea typeface="Calibri" panose="020F0502020204030204" pitchFamily="34" charset="0"/>
                <a:cs typeface="Times New Roman" panose="02020603050405020304" pitchFamily="18" charset="0"/>
              </a:rPr>
              <a:t>, le CHRU, l’Inserm, l’Incubateur Lorrain, la filiale de l’Université et la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Satt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Sayens</a:t>
            </a:r>
            <a:r>
              <a:rPr lang="fr-FR" sz="1800" dirty="0">
                <a:effectLst/>
                <a:latin typeface="Calibri" panose="020F0502020204030204" pitchFamily="34" charset="0"/>
                <a:ea typeface="Calibri" panose="020F0502020204030204" pitchFamily="34" charset="0"/>
                <a:cs typeface="Times New Roman" panose="02020603050405020304" pitchFamily="18" charset="0"/>
              </a:rPr>
              <a:t> autour d’une stratégie partagée pour la recherche, le transfert et l’innovation.</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Ajoutons à cela un positionnement transfrontalier unique — Luxembourg, Sarre, Wallonie — qui nous connecte à trois marchés industriels et scientifiques extrêmement dynamiques.</a:t>
            </a: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Cette articulation cohérente entre Carnot, PUI et ancrage transfrontalier place la Lorraine dans une position particulièrement favorable pour renforcer son rôle dans l’innovation et l’accompagnement des entreprises.</a:t>
            </a:r>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12</a:t>
            </a:fld>
            <a:endParaRPr lang="fr-FR"/>
          </a:p>
        </p:txBody>
      </p:sp>
    </p:spTree>
    <p:extLst>
      <p:ext uri="{BB962C8B-B14F-4D97-AF65-F5344CB8AC3E}">
        <p14:creationId xmlns:p14="http://schemas.microsoft.com/office/powerpoint/2010/main" val="1163307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Ecosystème</a:t>
            </a:r>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13</a:t>
            </a:fld>
            <a:endParaRPr lang="fr-FR"/>
          </a:p>
        </p:txBody>
      </p:sp>
    </p:spTree>
    <p:extLst>
      <p:ext uri="{BB962C8B-B14F-4D97-AF65-F5344CB8AC3E}">
        <p14:creationId xmlns:p14="http://schemas.microsoft.com/office/powerpoint/2010/main" val="122612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8162551" name="Slide Image Placeholder 1"/>
          <p:cNvSpPr>
            <a:spLocks noGrp="1" noRot="1" noChangeAspect="1"/>
          </p:cNvSpPr>
          <p:nvPr>
            <p:ph type="sldImg"/>
          </p:nvPr>
        </p:nvSpPr>
        <p:spPr bwMode="auto"/>
      </p:sp>
      <p:sp>
        <p:nvSpPr>
          <p:cNvPr id="2000444214" name="Notes Placeholder 2"/>
          <p:cNvSpPr>
            <a:spLocks noGrp="1"/>
          </p:cNvSpPr>
          <p:nvPr>
            <p:ph type="body" idx="1"/>
          </p:nvPr>
        </p:nvSpPr>
        <p:spPr bwMode="auto"/>
        <p:txBody>
          <a:bodyPr/>
          <a:lstStyle/>
          <a:p>
            <a:pPr>
              <a:defRPr/>
            </a:pPr>
            <a:endParaRPr/>
          </a:p>
        </p:txBody>
      </p:sp>
      <p:sp>
        <p:nvSpPr>
          <p:cNvPr id="1026109498" name="Slide Number Placeholder 3"/>
          <p:cNvSpPr>
            <a:spLocks noGrp="1"/>
          </p:cNvSpPr>
          <p:nvPr>
            <p:ph type="sldNum" sz="quarter" idx="10"/>
          </p:nvPr>
        </p:nvSpPr>
        <p:spPr bwMode="auto"/>
        <p:txBody>
          <a:bodyPr/>
          <a:lstStyle/>
          <a:p>
            <a:pPr>
              <a:defRPr/>
            </a:pPr>
            <a:fld id="{9F03ABEA-49B1-A818-0998-5ADFE6A7B227}"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066335" name="Slide Image Placeholder 1"/>
          <p:cNvSpPr>
            <a:spLocks noGrp="1" noRot="1" noChangeAspect="1"/>
          </p:cNvSpPr>
          <p:nvPr>
            <p:ph type="sldImg"/>
          </p:nvPr>
        </p:nvSpPr>
        <p:spPr bwMode="auto"/>
      </p:sp>
      <p:sp>
        <p:nvSpPr>
          <p:cNvPr id="754925491" name="Notes Placeholder 2"/>
          <p:cNvSpPr>
            <a:spLocks noGrp="1"/>
          </p:cNvSpPr>
          <p:nvPr>
            <p:ph type="body" idx="1"/>
          </p:nvPr>
        </p:nvSpPr>
        <p:spPr bwMode="auto"/>
        <p:txBody>
          <a:bodyPr/>
          <a:lstStyle/>
          <a:p>
            <a:pPr>
              <a:defRPr/>
            </a:pPr>
            <a:endParaRPr/>
          </a:p>
        </p:txBody>
      </p:sp>
      <p:sp>
        <p:nvSpPr>
          <p:cNvPr id="902266278" name="Slide Number Placeholder 3"/>
          <p:cNvSpPr>
            <a:spLocks noGrp="1"/>
          </p:cNvSpPr>
          <p:nvPr>
            <p:ph type="sldNum" sz="quarter" idx="10"/>
          </p:nvPr>
        </p:nvSpPr>
        <p:spPr bwMode="auto"/>
        <p:txBody>
          <a:bodyPr/>
          <a:lstStyle/>
          <a:p>
            <a:pPr>
              <a:defRPr/>
            </a:pPr>
            <a:fld id="{85FD6EE4-C646-6E7E-B26F-1477D1501879}"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Chercheurs</a:t>
            </a:r>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16</a:t>
            </a:fld>
            <a:endParaRPr lang="fr-FR"/>
          </a:p>
        </p:txBody>
      </p:sp>
    </p:spTree>
    <p:extLst>
      <p:ext uri="{BB962C8B-B14F-4D97-AF65-F5344CB8AC3E}">
        <p14:creationId xmlns:p14="http://schemas.microsoft.com/office/powerpoint/2010/main" val="975787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L’enjeu, au fond, c’est que cela change vraiment la vie des entreprises.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Aujourd’hui, avec le PUI, une entreprise n’a plus à identifier seule “par où entrer”.</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Elle dispose d’une équipe unique, d’un point d’entrée unique, et d’une chaîne complète d’accompagnement.</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Pour un territoire, cela change tout : cela veut dire plus de projets, moins de friction, et une dynamique cohérente de réindustrialisation.</a:t>
            </a:r>
          </a:p>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17</a:t>
            </a:fld>
            <a:endParaRPr lang="fr-FR"/>
          </a:p>
        </p:txBody>
      </p:sp>
    </p:spTree>
    <p:extLst>
      <p:ext uri="{BB962C8B-B14F-4D97-AF65-F5344CB8AC3E}">
        <p14:creationId xmlns:p14="http://schemas.microsoft.com/office/powerpoint/2010/main" val="538231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Pour conclure, je voudrais revenir à l’essentiel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b="1" dirty="0">
                <a:effectLst/>
                <a:latin typeface="Calibri" panose="020F0502020204030204" pitchFamily="34" charset="0"/>
                <a:ea typeface="Calibri" panose="020F0502020204030204" pitchFamily="34" charset="0"/>
                <a:cs typeface="Times New Roman" panose="02020603050405020304" pitchFamily="18" charset="0"/>
              </a:rPr>
              <a:t>l’innovation n’a de sens que si elle répond aux besoins très concrets des entreprises et qu’elle soutient le développement économique de nos territoires.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Les PME et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indsutriels</a:t>
            </a:r>
            <a:r>
              <a:rPr lang="fr-FR" sz="1800" dirty="0">
                <a:effectLst/>
                <a:latin typeface="Calibri" panose="020F0502020204030204" pitchFamily="34" charset="0"/>
                <a:ea typeface="Calibri" panose="020F0502020204030204" pitchFamily="34" charset="0"/>
                <a:cs typeface="Times New Roman" panose="02020603050405020304" pitchFamily="18" charset="0"/>
              </a:rPr>
              <a:t> que je rencontre nous disent toutes la même chose : elles ont besoin de solutions simples, lisibles, rapides ; d’un accès clair à la recherche, aux plateformes technologiques, et aux financements adaptés.</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C’est précisément ce que permet aujourd’hui le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PUI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Unys</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Il nous donne la capacité d’aller chercher les besoins sur le terrain, de détecter plus tôt les projets, d’orienter les entreprises vers les bonnes compétences, et de leur offrir un accompagnement unifié — depuis la première idée jusqu’à la mise en œuvre du projet d’innovation.</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Pour le territoire, cela veut dire plus de projets qui émergent, plus d’entreprises qui innovent, et une dynamique de réindustrialisation plus solide.</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En résumé : le PUI n’est pas un dispositif de plus.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C’est l’outil qui nous permet de connecter directement la recherche académique aux besoins économiques de notre région, et de faire de l’innovation un véritable levier pour nos PME et pour nos territoires. </a:t>
            </a:r>
          </a:p>
          <a:p>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18</a:t>
            </a:fld>
            <a:endParaRPr lang="fr-FR"/>
          </a:p>
        </p:txBody>
      </p:sp>
    </p:spTree>
    <p:extLst>
      <p:ext uri="{BB962C8B-B14F-4D97-AF65-F5344CB8AC3E}">
        <p14:creationId xmlns:p14="http://schemas.microsoft.com/office/powerpoint/2010/main" val="313720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Nous sommes à un moment charnière. Les transitions énergétique, numérique et industrielle ne sont pas seulement des défis : ce sont des enjeux de souveraineté.</a:t>
            </a:r>
          </a:p>
          <a:p>
            <a:pPr>
              <a:lnSpc>
                <a:spcPct val="107000"/>
              </a:lnSpc>
              <a:spcAft>
                <a:spcPts val="800"/>
              </a:spcAft>
            </a:pP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effectLst/>
                <a:latin typeface="Calibri" panose="020F0502020204030204" pitchFamily="34" charset="0"/>
                <a:ea typeface="Calibri" panose="020F0502020204030204" pitchFamily="34" charset="0"/>
                <a:cs typeface="Times New Roman" panose="02020603050405020304" pitchFamily="18" charset="0"/>
              </a:rPr>
              <a:t>Et dans ce contexte, la recherche académique joue un rôle absolument central. Elle permet d’aider les entreprises à lever leurs verrous technologiques, à se différencier, à gagner en compétitivité.</a:t>
            </a:r>
          </a:p>
          <a:p>
            <a:pPr>
              <a:lnSpc>
                <a:spcPct val="107000"/>
              </a:lnSpc>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Avec les PUI, nous offrons aux entreprises une solution de proximité, lisible, structurée, pour innover au plus près des besoins des territoires.</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dirty="0">
                <a:effectLst/>
                <a:latin typeface="Calibri" panose="020F0502020204030204" pitchFamily="34" charset="0"/>
                <a:ea typeface="Calibri" panose="020F0502020204030204" pitchFamily="34" charset="0"/>
                <a:cs typeface="Times New Roman" panose="02020603050405020304" pitchFamily="18" charset="0"/>
              </a:rPr>
              <a:t>Et en Lorraine, l'écosystème d'innovation — avec l’Université de Lorraine, le CNRS, Inria, le CHRU,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Inraé</a:t>
            </a:r>
            <a:r>
              <a:rPr lang="fr-FR" sz="1200" dirty="0">
                <a:effectLst/>
                <a:latin typeface="Calibri" panose="020F0502020204030204" pitchFamily="34" charset="0"/>
                <a:ea typeface="Calibri" panose="020F0502020204030204" pitchFamily="34" charset="0"/>
                <a:cs typeface="Times New Roman" panose="02020603050405020304" pitchFamily="18" charset="0"/>
              </a:rPr>
              <a:t>, l’INSERM, l’Incubateur Lorrain, la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Satt</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Sayens</a:t>
            </a:r>
            <a:r>
              <a:rPr lang="fr-FR" sz="1200" dirty="0">
                <a:effectLst/>
                <a:latin typeface="Calibri" panose="020F0502020204030204" pitchFamily="34" charset="0"/>
                <a:ea typeface="Calibri" panose="020F0502020204030204" pitchFamily="34" charset="0"/>
                <a:cs typeface="Times New Roman" panose="02020603050405020304" pitchFamily="18" charset="0"/>
              </a:rPr>
              <a:t> et UL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Propul’s</a:t>
            </a:r>
            <a:r>
              <a:rPr lang="fr-FR" sz="1200" dirty="0">
                <a:effectLst/>
                <a:latin typeface="Calibri" panose="020F0502020204030204" pitchFamily="34" charset="0"/>
                <a:ea typeface="Calibri" panose="020F0502020204030204" pitchFamily="34" charset="0"/>
                <a:cs typeface="Times New Roman" panose="02020603050405020304" pitchFamily="18" charset="0"/>
              </a:rPr>
              <a:t> — constitue aujourd’hui une véritable porte d'entrée efficace pour la R&amp;D partenariale, capable d’accompagner aussi bien les PME que les ETI et les grands groupes. </a:t>
            </a:r>
          </a:p>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2</a:t>
            </a:fld>
            <a:endParaRPr lang="fr-FR"/>
          </a:p>
        </p:txBody>
      </p:sp>
    </p:spTree>
    <p:extLst>
      <p:ext uri="{BB962C8B-B14F-4D97-AF65-F5344CB8AC3E}">
        <p14:creationId xmlns:p14="http://schemas.microsoft.com/office/powerpoint/2010/main" val="378150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3</a:t>
            </a:fld>
            <a:endParaRPr lang="fr-FR"/>
          </a:p>
        </p:txBody>
      </p:sp>
    </p:spTree>
    <p:extLst>
      <p:ext uri="{BB962C8B-B14F-4D97-AF65-F5344CB8AC3E}">
        <p14:creationId xmlns:p14="http://schemas.microsoft.com/office/powerpoint/2010/main" val="263082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Quand on regarde ce qui se fait autour de nous, on distingue cinq grandes familles de dispositifs :</a:t>
            </a: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RTO(Organisme de Recherche et de Technologie) — les grands organismes de recherche appliquée, comme Fraunhofer, TNO, VTT.</a:t>
            </a: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centres sectoriels comme les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Catapult</a:t>
            </a:r>
            <a:r>
              <a:rPr lang="fr-FR" sz="1800" dirty="0">
                <a:effectLst/>
                <a:latin typeface="Calibri" panose="020F0502020204030204" pitchFamily="34" charset="0"/>
                <a:ea typeface="Calibri" panose="020F0502020204030204" pitchFamily="34" charset="0"/>
                <a:cs typeface="Times New Roman" panose="02020603050405020304" pitchFamily="18" charset="0"/>
              </a:rPr>
              <a:t> britanniques. </a:t>
            </a:r>
            <a:r>
              <a:rPr lang="fr-FR" sz="2800" b="1" dirty="0" err="1"/>
              <a:t>Catapult</a:t>
            </a:r>
            <a:r>
              <a:rPr lang="fr-FR" sz="2800" b="1" dirty="0"/>
              <a:t> Centres</a:t>
            </a:r>
            <a:r>
              <a:rPr lang="fr-FR" sz="2800" dirty="0"/>
              <a:t> : centres technologiques nationaux spécialisés sur des secteurs stratégiques (santé, énergie, fabrication, numérique), financés par UKRI et </a:t>
            </a:r>
            <a:r>
              <a:rPr lang="fr-FR" sz="2800" dirty="0" err="1"/>
              <a:t>Innovate</a:t>
            </a:r>
            <a:r>
              <a:rPr lang="fr-FR" sz="2800" dirty="0"/>
              <a:t> UK, pour faciliter la R&amp;D collaborative.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modèles État–société, très présents en Europe du Nord.</a:t>
            </a: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modèles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deeptech</a:t>
            </a:r>
            <a:r>
              <a:rPr lang="fr-FR" sz="1800" dirty="0">
                <a:effectLst/>
                <a:latin typeface="Calibri" panose="020F0502020204030204" pitchFamily="34" charset="0"/>
                <a:ea typeface="Calibri" panose="020F0502020204030204" pitchFamily="34" charset="0"/>
                <a:cs typeface="Times New Roman" panose="02020603050405020304" pitchFamily="18" charset="0"/>
              </a:rPr>
              <a:t>-to-</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market</a:t>
            </a:r>
            <a:r>
              <a:rPr lang="fr-FR" sz="1800" dirty="0">
                <a:effectLst/>
                <a:latin typeface="Calibri" panose="020F0502020204030204" pitchFamily="34" charset="0"/>
                <a:ea typeface="Calibri" panose="020F0502020204030204" pitchFamily="34" charset="0"/>
                <a:cs typeface="Times New Roman" panose="02020603050405020304" pitchFamily="18" charset="0"/>
              </a:rPr>
              <a:t> comme en Finlande</a:t>
            </a: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Et puis les modèles entrepreneuriaux des universités américaines.</a:t>
            </a:r>
          </a:p>
          <a:p>
            <a:pPr marL="228600"/>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a:r>
              <a:rPr lang="fr-FR" sz="1800" dirty="0">
                <a:effectLst/>
                <a:latin typeface="Calibri" panose="020F0502020204030204" pitchFamily="34" charset="0"/>
                <a:ea typeface="Calibri" panose="020F0502020204030204" pitchFamily="34" charset="0"/>
                <a:cs typeface="Times New Roman" panose="02020603050405020304" pitchFamily="18" charset="0"/>
              </a:rPr>
              <a:t>Ces cinq familles structurent les manières d’organiser la relation recherche-industrie. </a:t>
            </a:r>
          </a:p>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4</a:t>
            </a:fld>
            <a:endParaRPr lang="fr-FR"/>
          </a:p>
        </p:txBody>
      </p:sp>
    </p:spTree>
    <p:extLst>
      <p:ext uri="{BB962C8B-B14F-4D97-AF65-F5344CB8AC3E}">
        <p14:creationId xmlns:p14="http://schemas.microsoft.com/office/powerpoint/2010/main" val="2662040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7000"/>
              </a:lnSpc>
              <a:buFont typeface="+mj-l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Allemagne - Fraunhofer : la référence en Europe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premier modèle, le plus connu, c’est Fraunhofer en Allemagne.</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76 instituts, plus de 3,5 milliards d’euros de budget annuel, dont 70 % provenant directement de contrats industriels ou européens. C’est un modèle qui fonctionne comme une immense machine à industrialiser la recherche.</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Pilotage thématique, plateformes de test, démonstrateurs industriels… C’est l’exemple le plus abouti de la logique “l’innovation au service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industrie”.Et</a:t>
            </a:r>
            <a:r>
              <a:rPr lang="fr-FR" sz="1800" dirty="0">
                <a:effectLst/>
                <a:latin typeface="Calibri" panose="020F0502020204030204" pitchFamily="34" charset="0"/>
                <a:ea typeface="Calibri" panose="020F0502020204030204" pitchFamily="34" charset="0"/>
                <a:cs typeface="Times New Roman" panose="02020603050405020304" pitchFamily="18" charset="0"/>
              </a:rPr>
              <a:t> c’est un modèle qui s’est construit historiquement pour répondre aux besoins de la puissance manufacturière allemande.</a:t>
            </a:r>
          </a:p>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5</a:t>
            </a:fld>
            <a:endParaRPr lang="fr-FR"/>
          </a:p>
        </p:txBody>
      </p:sp>
    </p:spTree>
    <p:extLst>
      <p:ext uri="{BB962C8B-B14F-4D97-AF65-F5344CB8AC3E}">
        <p14:creationId xmlns:p14="http://schemas.microsoft.com/office/powerpoint/2010/main" val="90655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7000"/>
              </a:lnSpc>
              <a:spcAft>
                <a:spcPts val="800"/>
              </a:spcAft>
              <a:buFont typeface="+mj-l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Pays-Bas/Suède – TNO et Rise les modèles Recherche – Etat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Quand on regarde les modèles néerlandais et suédois, respectivement TNO et RISE, on voit une approche très différente de celle de l’Allemagne. Ici, ce ne sont pas des structures centrées d’abord sur l’industrie, mais des opérateurs publics, créés ou détenus par l’État, qui ont pour mission de produire de la connaissance, des prototypes, des évaluations pour guider les politiques publiques. TNO, par exemple, est inscrit dans une loi. Il accompagne les ministères sur l’énergie, la mobilité, la sécurité.</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RISE, en Suède, est totalement propriété de l’État, et son rôle est d’aider les entreprises mais aussi de porter les transitions : durabilité, économie circulaire, matériaux, infrastructures.</a:t>
            </a:r>
          </a:p>
          <a:p>
            <a:pPr marL="457200">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Ils illustrent une approche où l’État s’appuie sur la recherche appliquée pour piloter la transformation des territoires.</a:t>
            </a:r>
          </a:p>
          <a:p>
            <a:endParaRPr lang="fr-FR" dirty="0"/>
          </a:p>
          <a:p>
            <a:r>
              <a:rPr lang="fr-FR" dirty="0"/>
              <a:t>Le </a:t>
            </a:r>
            <a:r>
              <a:rPr lang="fr-FR" b="1" dirty="0"/>
              <a:t>TNO (</a:t>
            </a:r>
            <a:r>
              <a:rPr lang="fr-FR" b="1" dirty="0" err="1"/>
              <a:t>Netherlands</a:t>
            </a:r>
            <a:r>
              <a:rPr lang="fr-FR" b="1" dirty="0"/>
              <a:t> Organisation for </a:t>
            </a:r>
            <a:r>
              <a:rPr lang="fr-FR" b="1" dirty="0" err="1"/>
              <a:t>Applied</a:t>
            </a:r>
            <a:r>
              <a:rPr lang="fr-FR" b="1" dirty="0"/>
              <a:t> Scientific </a:t>
            </a:r>
            <a:r>
              <a:rPr lang="fr-FR" b="1" dirty="0" err="1"/>
              <a:t>Research</a:t>
            </a:r>
            <a:r>
              <a:rPr lang="fr-FR" b="1" dirty="0"/>
              <a:t>)</a:t>
            </a:r>
            <a:r>
              <a:rPr lang="fr-FR" dirty="0"/>
              <a:t> est l’institut de recherche appliquée des Pays-Bas, spécialisé dans le transfert de connaissances vers l’industrie et la société. Son financement est </a:t>
            </a:r>
            <a:r>
              <a:rPr lang="fr-FR" b="1" dirty="0"/>
              <a:t>mixte</a:t>
            </a:r>
            <a:r>
              <a:rPr lang="fr-FR" dirty="0"/>
              <a:t>, combinant plusieurs sources :</a:t>
            </a:r>
          </a:p>
          <a:p>
            <a:r>
              <a:rPr lang="fr-FR" b="1" dirty="0"/>
              <a:t>1. Subventions gouvernementales (</a:t>
            </a:r>
            <a:r>
              <a:rPr lang="fr-FR" b="1" dirty="0" err="1"/>
              <a:t>core</a:t>
            </a:r>
            <a:r>
              <a:rPr lang="fr-FR" b="1" dirty="0"/>
              <a:t> </a:t>
            </a:r>
            <a:r>
              <a:rPr lang="fr-FR" b="1" dirty="0" err="1"/>
              <a:t>funding</a:t>
            </a:r>
            <a:r>
              <a:rPr lang="fr-FR" b="1" dirty="0"/>
              <a:t>)</a:t>
            </a:r>
          </a:p>
          <a:p>
            <a:pPr>
              <a:buFont typeface="Arial" panose="020B0604020202020204" pitchFamily="34" charset="0"/>
              <a:buChar char="•"/>
            </a:pPr>
            <a:r>
              <a:rPr lang="fr-FR" dirty="0"/>
              <a:t>Une partie de son budget provient du </a:t>
            </a:r>
            <a:r>
              <a:rPr lang="fr-FR" b="1" dirty="0"/>
              <a:t>ministère néerlandais de l’Économie et de la Politique climatique</a:t>
            </a:r>
            <a:r>
              <a:rPr lang="fr-FR" dirty="0"/>
              <a:t> et d’autres ministères (ex. santé, défense, infrastructure).</a:t>
            </a:r>
          </a:p>
          <a:p>
            <a:pPr>
              <a:buFont typeface="Arial" panose="020B0604020202020204" pitchFamily="34" charset="0"/>
              <a:buChar char="•"/>
            </a:pPr>
            <a:r>
              <a:rPr lang="fr-FR" dirty="0"/>
              <a:t>Ces fonds financent les </a:t>
            </a:r>
            <a:r>
              <a:rPr lang="fr-FR" b="1" dirty="0"/>
              <a:t>activités de base et la mission publique</a:t>
            </a:r>
            <a:r>
              <a:rPr lang="fr-FR" dirty="0"/>
              <a:t> du TNO, notamment la recherche fondamentale appliquée et certains programmes à long terme d’intérêt public.</a:t>
            </a:r>
          </a:p>
          <a:p>
            <a:pPr>
              <a:buFont typeface="Arial" panose="020B0604020202020204" pitchFamily="34" charset="0"/>
              <a:buChar char="•"/>
            </a:pPr>
            <a:r>
              <a:rPr lang="fr-FR" dirty="0"/>
              <a:t>Cette part représente généralement </a:t>
            </a:r>
            <a:r>
              <a:rPr lang="fr-FR" b="1" dirty="0"/>
              <a:t>environ 50 %</a:t>
            </a:r>
            <a:r>
              <a:rPr lang="fr-FR" dirty="0"/>
              <a:t> du budget total du TNO (varie selon les années).</a:t>
            </a:r>
          </a:p>
          <a:p>
            <a:r>
              <a:rPr lang="fr-FR" b="1" dirty="0"/>
              <a:t>2. Contrats de recherche avec des entreprises</a:t>
            </a:r>
          </a:p>
          <a:p>
            <a:pPr>
              <a:buFont typeface="Arial" panose="020B0604020202020204" pitchFamily="34" charset="0"/>
              <a:buChar char="•"/>
            </a:pPr>
            <a:r>
              <a:rPr lang="fr-FR" dirty="0"/>
              <a:t>Le TNO collabore activement avec le secteur privé sur des projets de R&amp;D appliquée.</a:t>
            </a:r>
          </a:p>
          <a:p>
            <a:pPr>
              <a:buFont typeface="Arial" panose="020B0604020202020204" pitchFamily="34" charset="0"/>
              <a:buChar char="•"/>
            </a:pPr>
            <a:r>
              <a:rPr lang="fr-FR" dirty="0"/>
              <a:t>Les entreprises financent </a:t>
            </a:r>
            <a:r>
              <a:rPr lang="fr-FR" b="1" dirty="0"/>
              <a:t>des projets spécifiques</a:t>
            </a:r>
            <a:r>
              <a:rPr lang="fr-FR" dirty="0"/>
              <a:t>, souvent orientés vers le développement de technologies ou de solutions industrielles.</a:t>
            </a:r>
          </a:p>
          <a:p>
            <a:pPr>
              <a:buFont typeface="Arial" panose="020B0604020202020204" pitchFamily="34" charset="0"/>
              <a:buChar char="•"/>
            </a:pPr>
            <a:r>
              <a:rPr lang="fr-FR" dirty="0"/>
              <a:t>Ces revenus représentent </a:t>
            </a:r>
            <a:r>
              <a:rPr lang="fr-FR" b="1" dirty="0"/>
              <a:t>une part significative du budget (~40 %)</a:t>
            </a:r>
            <a:r>
              <a:rPr lang="fr-FR" dirty="0"/>
              <a:t> et sont considérés comme du </a:t>
            </a:r>
            <a:r>
              <a:rPr lang="fr-FR" b="1" dirty="0"/>
              <a:t>“</a:t>
            </a:r>
            <a:r>
              <a:rPr lang="fr-FR" b="1" dirty="0" err="1"/>
              <a:t>earned</a:t>
            </a:r>
            <a:r>
              <a:rPr lang="fr-FR" b="1" dirty="0"/>
              <a:t> </a:t>
            </a:r>
            <a:r>
              <a:rPr lang="fr-FR" b="1" dirty="0" err="1"/>
              <a:t>income</a:t>
            </a:r>
            <a:r>
              <a:rPr lang="fr-FR" b="1" dirty="0"/>
              <a:t>”</a:t>
            </a:r>
            <a:r>
              <a:rPr lang="fr-FR" dirty="0"/>
              <a:t>.</a:t>
            </a:r>
          </a:p>
          <a:p>
            <a:r>
              <a:rPr lang="fr-FR" b="1" dirty="0"/>
              <a:t>3. Projets financés par l’UE et programmes internationaux</a:t>
            </a:r>
          </a:p>
          <a:p>
            <a:pPr>
              <a:buFont typeface="Arial" panose="020B0604020202020204" pitchFamily="34" charset="0"/>
              <a:buChar char="•"/>
            </a:pPr>
            <a:r>
              <a:rPr lang="fr-FR" dirty="0"/>
              <a:t>Le TNO participe à des projets européens (ex. Horizon Europe) et à des collaborations internationales.</a:t>
            </a:r>
          </a:p>
          <a:p>
            <a:pPr>
              <a:buFont typeface="Arial" panose="020B0604020202020204" pitchFamily="34" charset="0"/>
              <a:buChar char="•"/>
            </a:pPr>
            <a:r>
              <a:rPr lang="fr-FR" dirty="0"/>
              <a:t>Ces fonds sont </a:t>
            </a:r>
            <a:r>
              <a:rPr lang="fr-FR" b="1" dirty="0"/>
              <a:t>alloués au projet spécifique</a:t>
            </a:r>
            <a:r>
              <a:rPr lang="fr-FR" dirty="0"/>
              <a:t>, et non à la recherche de base du TNO.</a:t>
            </a:r>
          </a:p>
          <a:p>
            <a:r>
              <a:rPr lang="fr-FR" b="1" dirty="0"/>
              <a:t>4. Autres sources</a:t>
            </a:r>
          </a:p>
          <a:p>
            <a:pPr>
              <a:buFont typeface="Arial" panose="020B0604020202020204" pitchFamily="34" charset="0"/>
              <a:buChar char="•"/>
            </a:pPr>
            <a:r>
              <a:rPr lang="fr-FR" dirty="0"/>
              <a:t>Revenus liés à la </a:t>
            </a:r>
            <a:r>
              <a:rPr lang="fr-FR" b="1" dirty="0"/>
              <a:t>propriété intellectuelle, licences, spin-</a:t>
            </a:r>
            <a:r>
              <a:rPr lang="fr-FR" b="1" dirty="0" err="1"/>
              <a:t>offs</a:t>
            </a:r>
            <a:r>
              <a:rPr lang="fr-FR" dirty="0"/>
              <a:t>, et services spécialisés.</a:t>
            </a:r>
          </a:p>
          <a:p>
            <a:pPr>
              <a:buFont typeface="Arial" panose="020B0604020202020204" pitchFamily="34" charset="0"/>
              <a:buChar char="•"/>
            </a:pPr>
            <a:r>
              <a:rPr lang="fr-FR" dirty="0"/>
              <a:t>Ces revenus sont généralement modestes par rapport aux deux sources principales, mais contribuent à l’innovation et à la durabilité financière.</a:t>
            </a:r>
          </a:p>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6</a:t>
            </a:fld>
            <a:endParaRPr lang="fr-FR"/>
          </a:p>
        </p:txBody>
      </p:sp>
    </p:spTree>
    <p:extLst>
      <p:ext uri="{BB962C8B-B14F-4D97-AF65-F5344CB8AC3E}">
        <p14:creationId xmlns:p14="http://schemas.microsoft.com/office/powerpoint/2010/main" val="3593228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7000"/>
              </a:lnSpc>
              <a:buFont typeface="+mj-l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Finlande/Norvège - VTT &amp; SINTEF : la puissance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deeptech</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Là où des RTO comme VTT en Finlande ou SINTEF en Norvège opèrent comme de grands opérateurs nationaux, la France a fait le choix d’un modèle territorial. Les PUI jouent ce rôle : ils assurent la mise en cohérence locale entre la recherche, l’innovation et le transfert, en s’appuyant sur les laboratoires d’excellence, les Instituts Carnot et l’ensemble de l’écosystème. Et si VTT dispose d’un venture studio national pour faire émerger des startups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deeptech</a:t>
            </a:r>
            <a:r>
              <a:rPr lang="fr-FR" sz="1800" dirty="0">
                <a:effectLst/>
                <a:latin typeface="Calibri" panose="020F0502020204030204" pitchFamily="34" charset="0"/>
                <a:ea typeface="Calibri" panose="020F0502020204030204" pitchFamily="34" charset="0"/>
                <a:cs typeface="Times New Roman" panose="02020603050405020304" pitchFamily="18" charset="0"/>
              </a:rPr>
              <a:t>, en France cette mission est assurée territorialement par les incubateurs, les SATT et les dispositifs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deeptech</a:t>
            </a:r>
            <a:r>
              <a:rPr lang="fr-FR" sz="1800" dirty="0">
                <a:effectLst/>
                <a:latin typeface="Calibri" panose="020F0502020204030204" pitchFamily="34" charset="0"/>
                <a:ea typeface="Calibri" panose="020F0502020204030204" pitchFamily="34" charset="0"/>
                <a:cs typeface="Times New Roman" panose="02020603050405020304" pitchFamily="18" charset="0"/>
              </a:rPr>
              <a:t> de France 2030. Je reviendrai plus en détail sur ce continuum un peu plus tard.</a:t>
            </a:r>
          </a:p>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7</a:t>
            </a:fld>
            <a:endParaRPr lang="fr-FR"/>
          </a:p>
        </p:txBody>
      </p:sp>
    </p:spTree>
    <p:extLst>
      <p:ext uri="{BB962C8B-B14F-4D97-AF65-F5344CB8AC3E}">
        <p14:creationId xmlns:p14="http://schemas.microsoft.com/office/powerpoint/2010/main" val="413854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7000"/>
              </a:lnSpc>
              <a:buFont typeface="+mj-l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UK/Espagne –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Catapult</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&amp;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Tecnalia</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fr-FR" sz="4000" b="0" dirty="0"/>
              <a:t>Les </a:t>
            </a:r>
            <a:r>
              <a:rPr lang="fr-FR" sz="4000" b="0" dirty="0" err="1"/>
              <a:t>Catapult</a:t>
            </a:r>
            <a:r>
              <a:rPr lang="fr-FR" sz="4000" b="0" dirty="0"/>
              <a:t> britanniques et </a:t>
            </a:r>
            <a:r>
              <a:rPr lang="fr-FR" sz="4000" b="0" dirty="0" err="1"/>
              <a:t>Tecnalia</a:t>
            </a:r>
            <a:r>
              <a:rPr lang="fr-FR" sz="4000" b="0" dirty="0"/>
              <a:t> ne sont pas des RTO au sens européen, comme Fraunhofer ou TNO.</a:t>
            </a:r>
            <a:br>
              <a:rPr lang="fr-FR" sz="4000" b="0" dirty="0"/>
            </a:br>
            <a:r>
              <a:rPr lang="fr-FR" sz="4000" b="0" dirty="0"/>
              <a:t>Ils relèvent d’un autre modèle : celui des centres sectoriels, organisés par filière industrielle.</a:t>
            </a:r>
            <a:br>
              <a:rPr lang="fr-FR" sz="4000" b="0" dirty="0"/>
            </a:br>
            <a:r>
              <a:rPr lang="fr-FR" sz="4000" b="0" dirty="0"/>
              <a:t>En revanche, d’un point de vue opérationnel, ils remplissent un rôle très proche de nos plateformes technologiques françaises : lignes pilotes, démonstrateurs, équipements de pré-industrialisation.</a:t>
            </a:r>
            <a:br>
              <a:rPr lang="fr-FR" sz="4000" b="0" dirty="0"/>
            </a:br>
            <a:r>
              <a:rPr lang="fr-FR" sz="4000" b="0" dirty="0"/>
              <a:t>La grande différence, c’est qu’ils sont structurés à l’échelle nationale par filière et pensés comme des instruments stratégiques de compétitivité industrielle.</a:t>
            </a:r>
          </a:p>
          <a:p>
            <a:pPr marL="457200">
              <a:lnSpc>
                <a:spcPct val="107000"/>
              </a:lnSpc>
            </a:pPr>
            <a:endParaRPr lang="fr-FR" sz="4000" b="0" dirty="0"/>
          </a:p>
          <a:p>
            <a:pPr marL="457200" marR="0" lvl="0" indent="0" algn="l" defTabSz="914400" rtl="0" eaLnBrk="1" fontAlgn="auto" latinLnBrk="0" hangingPunct="1">
              <a:lnSpc>
                <a:spcPct val="107000"/>
              </a:lnSpc>
              <a:spcBef>
                <a:spcPts val="0"/>
              </a:spcBef>
              <a:spcAft>
                <a:spcPts val="0"/>
              </a:spcAft>
              <a:buClrTx/>
              <a:buSzTx/>
              <a:buFontTx/>
              <a:buNone/>
              <a:tabLst/>
              <a:defRPr/>
            </a:pPr>
            <a:r>
              <a:rPr lang="fr-FR" sz="1000" dirty="0">
                <a:effectLst/>
                <a:latin typeface="Calibri" panose="020F0502020204030204" pitchFamily="34" charset="0"/>
                <a:ea typeface="Calibri" panose="020F0502020204030204" pitchFamily="34" charset="0"/>
                <a:cs typeface="Times New Roman" panose="02020603050405020304" pitchFamily="18" charset="0"/>
              </a:rPr>
              <a:t>Les centres sectoriels comme les </a:t>
            </a:r>
            <a:r>
              <a:rPr lang="fr-FR" sz="1000" dirty="0" err="1">
                <a:effectLst/>
                <a:latin typeface="Calibri" panose="020F0502020204030204" pitchFamily="34" charset="0"/>
                <a:ea typeface="Calibri" panose="020F0502020204030204" pitchFamily="34" charset="0"/>
                <a:cs typeface="Times New Roman" panose="02020603050405020304" pitchFamily="18" charset="0"/>
              </a:rPr>
              <a:t>Catapult</a:t>
            </a:r>
            <a:r>
              <a:rPr lang="fr-FR" sz="1000" dirty="0">
                <a:effectLst/>
                <a:latin typeface="Calibri" panose="020F0502020204030204" pitchFamily="34" charset="0"/>
                <a:ea typeface="Calibri" panose="020F0502020204030204" pitchFamily="34" charset="0"/>
                <a:cs typeface="Times New Roman" panose="02020603050405020304" pitchFamily="18" charset="0"/>
              </a:rPr>
              <a:t> britanniques. </a:t>
            </a:r>
            <a:r>
              <a:rPr lang="fr-FR" sz="1200" b="1" dirty="0" err="1"/>
              <a:t>Catapult</a:t>
            </a:r>
            <a:r>
              <a:rPr lang="fr-FR" sz="1200" b="1" dirty="0"/>
              <a:t> Centres</a:t>
            </a:r>
            <a:r>
              <a:rPr lang="fr-FR" sz="1200" dirty="0"/>
              <a:t> : centres technologiques nationaux spécialisés sur des secteurs stratégiques (santé, énergie, fabrication, numérique), financés par UKRI et </a:t>
            </a:r>
            <a:r>
              <a:rPr lang="fr-FR" sz="1200" dirty="0" err="1"/>
              <a:t>Innovate</a:t>
            </a:r>
            <a:r>
              <a:rPr lang="fr-FR" sz="1200" dirty="0"/>
              <a:t> UK, pour faciliter la R&amp;D collaborative.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endParaRPr lang="fr-FR" b="0"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8</a:t>
            </a:fld>
            <a:endParaRPr lang="fr-FR"/>
          </a:p>
        </p:txBody>
      </p:sp>
    </p:spTree>
    <p:extLst>
      <p:ext uri="{BB962C8B-B14F-4D97-AF65-F5344CB8AC3E}">
        <p14:creationId xmlns:p14="http://schemas.microsoft.com/office/powerpoint/2010/main" val="191604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nSpc>
                <a:spcPct val="107000"/>
              </a:lnSpc>
              <a:buFont typeface="+mj-lt"/>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USA – une culture universitaire radicalement différente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Aux États-Unis, l’approche est radicalement différente.</a:t>
            </a:r>
          </a:p>
          <a:p>
            <a:pPr marL="457200">
              <a:lnSpc>
                <a:spcPct val="107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Il n’existe pas de RTO. Ce sont les universités qui jouent ce rôle : elles font de la recherche, de la valorisation, de la création d’entreprise, de la levée de fonds.</a:t>
            </a:r>
          </a:p>
          <a:p>
            <a:pPr marL="457200">
              <a:lnSpc>
                <a:spcPct val="107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Le MIT, Stanford, Georgia Tech ou Michigan sont autant de moteurs économiques, avec des bureaux de partenariat extrêmement professionnels, très tournés vers l’industrie.</a:t>
            </a:r>
          </a:p>
          <a:p>
            <a:pPr marL="457200">
              <a:lnSpc>
                <a:spcPct val="107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grands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labs</a:t>
            </a:r>
            <a:r>
              <a:rPr lang="fr-FR" sz="1800" dirty="0">
                <a:effectLst/>
                <a:latin typeface="Calibri" panose="020F0502020204030204" pitchFamily="34" charset="0"/>
                <a:ea typeface="Calibri" panose="020F0502020204030204" pitchFamily="34" charset="0"/>
                <a:cs typeface="Times New Roman" panose="02020603050405020304" pitchFamily="18" charset="0"/>
              </a:rPr>
              <a:t> fédéraux (DOE) existent, mais ils couvrent surtout l’énergie et la défense : la relation avec l’industrie repose d’abord sur les universités</a:t>
            </a:r>
          </a:p>
          <a:p>
            <a:pPr marL="457200">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 modèle est extrêmement agile… mais il repose sur une tradition universitaire, financière et culturelle qui n’a rien à voir avec la nôtre</a:t>
            </a:r>
          </a:p>
          <a:p>
            <a:endParaRPr lang="fr-FR" dirty="0"/>
          </a:p>
        </p:txBody>
      </p:sp>
      <p:sp>
        <p:nvSpPr>
          <p:cNvPr id="4" name="Espace réservé du numéro de diapositive 3"/>
          <p:cNvSpPr>
            <a:spLocks noGrp="1"/>
          </p:cNvSpPr>
          <p:nvPr>
            <p:ph type="sldNum" sz="quarter" idx="5"/>
          </p:nvPr>
        </p:nvSpPr>
        <p:spPr/>
        <p:txBody>
          <a:bodyPr/>
          <a:lstStyle/>
          <a:p>
            <a:fld id="{71F77DF1-0476-0B40-A271-705D6DFD6758}" type="slidenum">
              <a:rPr lang="fr-FR" smtClean="0"/>
              <a:t>9</a:t>
            </a:fld>
            <a:endParaRPr lang="fr-FR"/>
          </a:p>
        </p:txBody>
      </p:sp>
    </p:spTree>
    <p:extLst>
      <p:ext uri="{BB962C8B-B14F-4D97-AF65-F5344CB8AC3E}">
        <p14:creationId xmlns:p14="http://schemas.microsoft.com/office/powerpoint/2010/main" val="3371060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9BA87A-5B71-5299-C598-A79685F0414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22DAE7A-3018-0E5F-C7B4-94EEC0ED4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AA6122A-FC6D-CD73-A60F-9EC066F90962}"/>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FE03132A-E3E1-1241-3C86-EC03E4BA01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AF0CD2-9F0B-A9A7-7226-58425EB5CE96}"/>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9631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64143-D0CF-87FE-377D-1A55D954518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15B80D0-A938-15D1-8529-D63C0D92D32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435D92-5DA7-BE5C-FC43-88E788000C36}"/>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1CACB568-3CAE-2168-AD33-5E96A57213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40C7FF-33D7-7185-20C7-E1BD1E1931A9}"/>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273966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036C027-B446-9A01-030E-0034BAEB062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71EBECD-59B5-3FAF-EAB4-B347CEABD15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0555FA-3512-EB1E-36E7-AE61E1452562}"/>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863C5FDD-B0A7-D487-D1F9-7C64A5FBAC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881C1F-0216-0AC7-5EA3-6EF3CD2FEF9A}"/>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310185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E8FB3-E541-4321-9CF5-E808F0B4395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ABD0832-BE79-7D71-95FB-BFF95AAD25F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A70E5D-288E-7D2C-7647-51A5B57171F7}"/>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CE98C4F2-BFDA-0A27-AF71-E9F70D2954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39C55C7-D881-25B6-45CA-70E9F31B0CC4}"/>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209423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652F0-EB8E-F39E-E4B7-D7F78142E54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0C312A3-EF12-E50C-7264-4D8091F622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3BA16BF-4F12-0D0E-90E9-86BDBC0D3595}"/>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8A64530C-E9FE-B060-A9AB-1C39DA4CBC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9C1B5D-70F2-9ADB-8999-648A28863865}"/>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729994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8CD8A-2AA8-80F2-BF97-36F061D997A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2BBE971-955C-A0FC-4B4A-D67AFEBAE15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F9DEADA-2778-A605-5AC6-F97B2FDB8A7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B107257-85C5-B69B-2A5F-8DDBE04A3B02}"/>
              </a:ext>
            </a:extLst>
          </p:cNvPr>
          <p:cNvSpPr>
            <a:spLocks noGrp="1"/>
          </p:cNvSpPr>
          <p:nvPr>
            <p:ph type="dt" sz="half" idx="10"/>
          </p:nvPr>
        </p:nvSpPr>
        <p:spPr/>
        <p:txBody>
          <a:bodyPr/>
          <a:lstStyle/>
          <a:p>
            <a:r>
              <a:rPr lang="fr-FR"/>
              <a:t>10-11/12/2025</a:t>
            </a:r>
          </a:p>
        </p:txBody>
      </p:sp>
      <p:sp>
        <p:nvSpPr>
          <p:cNvPr id="6" name="Espace réservé du pied de page 5">
            <a:extLst>
              <a:ext uri="{FF2B5EF4-FFF2-40B4-BE49-F238E27FC236}">
                <a16:creationId xmlns:a16="http://schemas.microsoft.com/office/drawing/2014/main" id="{88424005-02AE-BD60-C216-3E2D994C7A9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B7FC7B-3ED1-13FD-9941-808582051BAB}"/>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250032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78CF2-9BE1-024B-F372-7C677F3B00A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3C2DE6C-1BFD-37F1-4570-75D1F6F51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1978868-602B-B6B3-A33D-E056B140580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A886B84-05F7-6096-8BA8-2088C506DC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6850E95-2175-807C-00E5-972FFDE1233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9CE8F28-F6C6-6869-A4F3-75A4D0B86BCE}"/>
              </a:ext>
            </a:extLst>
          </p:cNvPr>
          <p:cNvSpPr>
            <a:spLocks noGrp="1"/>
          </p:cNvSpPr>
          <p:nvPr>
            <p:ph type="dt" sz="half" idx="10"/>
          </p:nvPr>
        </p:nvSpPr>
        <p:spPr/>
        <p:txBody>
          <a:bodyPr/>
          <a:lstStyle/>
          <a:p>
            <a:r>
              <a:rPr lang="fr-FR"/>
              <a:t>10-11/12/2025</a:t>
            </a:r>
          </a:p>
        </p:txBody>
      </p:sp>
      <p:sp>
        <p:nvSpPr>
          <p:cNvPr id="8" name="Espace réservé du pied de page 7">
            <a:extLst>
              <a:ext uri="{FF2B5EF4-FFF2-40B4-BE49-F238E27FC236}">
                <a16:creationId xmlns:a16="http://schemas.microsoft.com/office/drawing/2014/main" id="{F0BA6B92-BE8E-5194-B6C8-CDB0ECE9EB7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734F38C-7C3E-8762-3EA6-C8D7265D736C}"/>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68618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71E09-B3D2-9AF2-D47F-D83F2198476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1DFB2F7-6631-2525-D794-7580315732D1}"/>
              </a:ext>
            </a:extLst>
          </p:cNvPr>
          <p:cNvSpPr>
            <a:spLocks noGrp="1"/>
          </p:cNvSpPr>
          <p:nvPr>
            <p:ph type="dt" sz="half" idx="10"/>
          </p:nvPr>
        </p:nvSpPr>
        <p:spPr/>
        <p:txBody>
          <a:bodyPr/>
          <a:lstStyle/>
          <a:p>
            <a:r>
              <a:rPr lang="fr-FR"/>
              <a:t>10-11/12/2025</a:t>
            </a:r>
          </a:p>
        </p:txBody>
      </p:sp>
      <p:sp>
        <p:nvSpPr>
          <p:cNvPr id="4" name="Espace réservé du pied de page 3">
            <a:extLst>
              <a:ext uri="{FF2B5EF4-FFF2-40B4-BE49-F238E27FC236}">
                <a16:creationId xmlns:a16="http://schemas.microsoft.com/office/drawing/2014/main" id="{E644F2A8-3493-B1B3-FECE-F81ADECC248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15F894A-EA94-0B33-80FD-56B7E691CA77}"/>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379640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36F8195-F25B-AD5A-E58E-4C8B49900DA4}"/>
              </a:ext>
            </a:extLst>
          </p:cNvPr>
          <p:cNvSpPr>
            <a:spLocks noGrp="1"/>
          </p:cNvSpPr>
          <p:nvPr>
            <p:ph type="dt" sz="half" idx="10"/>
          </p:nvPr>
        </p:nvSpPr>
        <p:spPr/>
        <p:txBody>
          <a:bodyPr/>
          <a:lstStyle/>
          <a:p>
            <a:r>
              <a:rPr lang="fr-FR"/>
              <a:t>10-11/12/2025</a:t>
            </a:r>
          </a:p>
        </p:txBody>
      </p:sp>
      <p:sp>
        <p:nvSpPr>
          <p:cNvPr id="3" name="Espace réservé du pied de page 2">
            <a:extLst>
              <a:ext uri="{FF2B5EF4-FFF2-40B4-BE49-F238E27FC236}">
                <a16:creationId xmlns:a16="http://schemas.microsoft.com/office/drawing/2014/main" id="{AD9DE176-0FE2-52C0-1E8C-B86AA3A02AF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72A69F4-F7AA-40B8-E2D7-1789F34C8484}"/>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4113359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BE8E6-E06C-38DF-A908-F6306040BD3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59108FE-2D72-2FAB-A704-CA6D2F2DAE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CC48AE1-1E7C-687C-B34C-016215ED9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EA47139-AEF4-625B-D3D7-3A8AC2FEF3A7}"/>
              </a:ext>
            </a:extLst>
          </p:cNvPr>
          <p:cNvSpPr>
            <a:spLocks noGrp="1"/>
          </p:cNvSpPr>
          <p:nvPr>
            <p:ph type="dt" sz="half" idx="10"/>
          </p:nvPr>
        </p:nvSpPr>
        <p:spPr/>
        <p:txBody>
          <a:bodyPr/>
          <a:lstStyle/>
          <a:p>
            <a:r>
              <a:rPr lang="fr-FR"/>
              <a:t>10-11/12/2025</a:t>
            </a:r>
          </a:p>
        </p:txBody>
      </p:sp>
      <p:sp>
        <p:nvSpPr>
          <p:cNvPr id="6" name="Espace réservé du pied de page 5">
            <a:extLst>
              <a:ext uri="{FF2B5EF4-FFF2-40B4-BE49-F238E27FC236}">
                <a16:creationId xmlns:a16="http://schemas.microsoft.com/office/drawing/2014/main" id="{44E3012B-E505-ECB8-CBE0-55DBED01ED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AB35E4-475F-6513-F0A9-0EBAFBCD0A9E}"/>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218285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A52D3A-5EE0-2012-7178-2443B3A0181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EEC4E78-1E7A-A2E4-F5FD-89997C56F6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24B5C063-55EA-F357-BE67-E1905D190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D7BE1FA-1EBB-CDFA-FC55-28C082841E52}"/>
              </a:ext>
            </a:extLst>
          </p:cNvPr>
          <p:cNvSpPr>
            <a:spLocks noGrp="1"/>
          </p:cNvSpPr>
          <p:nvPr>
            <p:ph type="dt" sz="half" idx="10"/>
          </p:nvPr>
        </p:nvSpPr>
        <p:spPr/>
        <p:txBody>
          <a:bodyPr/>
          <a:lstStyle/>
          <a:p>
            <a:r>
              <a:rPr lang="fr-FR"/>
              <a:t>10-11/12/2025</a:t>
            </a:r>
          </a:p>
        </p:txBody>
      </p:sp>
      <p:sp>
        <p:nvSpPr>
          <p:cNvPr id="6" name="Espace réservé du pied de page 5">
            <a:extLst>
              <a:ext uri="{FF2B5EF4-FFF2-40B4-BE49-F238E27FC236}">
                <a16:creationId xmlns:a16="http://schemas.microsoft.com/office/drawing/2014/main" id="{F64761A4-A567-3FF7-AB4A-8304C88A7A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73FA60B-0E3E-0CE9-6337-620A0B8ACF34}"/>
              </a:ext>
            </a:extLst>
          </p:cNvPr>
          <p:cNvSpPr>
            <a:spLocks noGrp="1"/>
          </p:cNvSpPr>
          <p:nvPr>
            <p:ph type="sldNum" sz="quarter" idx="12"/>
          </p:nvPr>
        </p:nvSpPr>
        <p:spPr/>
        <p:txBody>
          <a:bodyPr/>
          <a:lstStyle/>
          <a:p>
            <a:fld id="{A5EA176D-CFC3-9B4D-AA96-832AD378EFB0}" type="slidenum">
              <a:rPr lang="fr-FR" smtClean="0"/>
              <a:t>‹N°›</a:t>
            </a:fld>
            <a:endParaRPr lang="fr-FR"/>
          </a:p>
        </p:txBody>
      </p:sp>
    </p:spTree>
    <p:extLst>
      <p:ext uri="{BB962C8B-B14F-4D97-AF65-F5344CB8AC3E}">
        <p14:creationId xmlns:p14="http://schemas.microsoft.com/office/powerpoint/2010/main" val="825150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2B284E4-1866-903B-069B-1BF205A95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02E7F30-6686-FF3C-9CBB-A92D43F5F0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6B1DD58-17EA-E7BB-8DDE-3DE3C58281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fr-FR"/>
              <a:t>10-11/12/2025</a:t>
            </a:r>
          </a:p>
        </p:txBody>
      </p:sp>
      <p:sp>
        <p:nvSpPr>
          <p:cNvPr id="5" name="Espace réservé du pied de page 4">
            <a:extLst>
              <a:ext uri="{FF2B5EF4-FFF2-40B4-BE49-F238E27FC236}">
                <a16:creationId xmlns:a16="http://schemas.microsoft.com/office/drawing/2014/main" id="{0E637268-A79C-F33F-D8C8-9F1AC4C605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1139ED2-8A1F-6EF2-E902-3C9673F36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EA176D-CFC3-9B4D-AA96-832AD378EFB0}" type="slidenum">
              <a:rPr lang="fr-FR" smtClean="0"/>
              <a:t>‹N°›</a:t>
            </a:fld>
            <a:endParaRPr lang="fr-FR"/>
          </a:p>
        </p:txBody>
      </p:sp>
    </p:spTree>
    <p:extLst>
      <p:ext uri="{BB962C8B-B14F-4D97-AF65-F5344CB8AC3E}">
        <p14:creationId xmlns:p14="http://schemas.microsoft.com/office/powerpoint/2010/main" val="3920645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F6D92-3A78-E833-5EB8-F6779C15C728}"/>
            </a:ext>
          </a:extLst>
        </p:cNvPr>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7E3C3D70-2818-2B6E-63B9-C5ECF27D3D09}"/>
              </a:ext>
            </a:extLst>
          </p:cNvPr>
          <p:cNvSpPr>
            <a:spLocks noGrp="1"/>
          </p:cNvSpPr>
          <p:nvPr>
            <p:ph idx="1"/>
          </p:nvPr>
        </p:nvSpPr>
        <p:spPr>
          <a:xfrm>
            <a:off x="1670755" y="6022767"/>
            <a:ext cx="8524963" cy="678617"/>
          </a:xfrm>
        </p:spPr>
        <p:txBody>
          <a:bodyPr>
            <a:normAutofit/>
          </a:bodyPr>
          <a:lstStyle/>
          <a:p>
            <a:pPr marL="0" indent="0" algn="ctr">
              <a:buNone/>
            </a:pPr>
            <a:r>
              <a:rPr lang="fr-FR" sz="1600" dirty="0">
                <a:latin typeface="Times New Roman" panose="02020603050405020304" pitchFamily="18" charset="0"/>
                <a:cs typeface="Times New Roman" panose="02020603050405020304" pitchFamily="18" charset="0"/>
              </a:rPr>
              <a:t>10 et 11 décembre 2025 / Abbaye des Prémontrés / Pont-à-Mousson</a:t>
            </a:r>
            <a:br>
              <a:rPr lang="fr-FR" sz="1600" dirty="0">
                <a:latin typeface="Times New Roman" panose="02020603050405020304" pitchFamily="18" charset="0"/>
                <a:cs typeface="Times New Roman" panose="02020603050405020304" pitchFamily="18" charset="0"/>
              </a:rPr>
            </a:br>
            <a:r>
              <a:rPr lang="fr-FR" sz="1600" dirty="0">
                <a:latin typeface="Times New Roman" panose="02020603050405020304" pitchFamily="18" charset="0"/>
                <a:cs typeface="Times New Roman" panose="02020603050405020304" pitchFamily="18" charset="0"/>
              </a:rPr>
              <a:t>En partenariat avec l’Université de Lorraine et le CNR</a:t>
            </a:r>
            <a:r>
              <a:rPr lang="fr-FR" sz="1800" dirty="0">
                <a:latin typeface="Times New Roman" panose="02020603050405020304" pitchFamily="18" charset="0"/>
                <a:cs typeface="Times New Roman" panose="02020603050405020304" pitchFamily="18" charset="0"/>
              </a:rPr>
              <a:t>S</a:t>
            </a:r>
          </a:p>
        </p:txBody>
      </p:sp>
      <p:grpSp>
        <p:nvGrpSpPr>
          <p:cNvPr id="8" name="Groupe 7">
            <a:extLst>
              <a:ext uri="{FF2B5EF4-FFF2-40B4-BE49-F238E27FC236}">
                <a16:creationId xmlns:a16="http://schemas.microsoft.com/office/drawing/2014/main" id="{BC590B11-6D8A-1390-9F87-CAEB79077AEC}"/>
              </a:ext>
            </a:extLst>
          </p:cNvPr>
          <p:cNvGrpSpPr/>
          <p:nvPr/>
        </p:nvGrpSpPr>
        <p:grpSpPr>
          <a:xfrm>
            <a:off x="1523266" y="41738"/>
            <a:ext cx="6964576" cy="1849322"/>
            <a:chOff x="616977" y="63497"/>
            <a:chExt cx="7667481" cy="2121491"/>
          </a:xfrm>
        </p:grpSpPr>
        <p:pic>
          <p:nvPicPr>
            <p:cNvPr id="9" name="Image 8" descr="Une image contenant Graphique, logo, Police, conception&#10;&#10;Le contenu généré par l’IA peut être incorrect.">
              <a:extLst>
                <a:ext uri="{FF2B5EF4-FFF2-40B4-BE49-F238E27FC236}">
                  <a16:creationId xmlns:a16="http://schemas.microsoft.com/office/drawing/2014/main" id="{E1C9821B-8B76-4EA9-4903-CA441248C124}"/>
                </a:ext>
              </a:extLst>
            </p:cNvPr>
            <p:cNvPicPr>
              <a:picLocks noChangeAspect="1"/>
            </p:cNvPicPr>
            <p:nvPr/>
          </p:nvPicPr>
          <p:blipFill>
            <a:blip r:embed="rId3"/>
            <a:stretch>
              <a:fillRect/>
            </a:stretch>
          </p:blipFill>
          <p:spPr>
            <a:xfrm>
              <a:off x="3238169" y="63497"/>
              <a:ext cx="2151968" cy="2007765"/>
            </a:xfrm>
            <a:prstGeom prst="rect">
              <a:avLst/>
            </a:prstGeom>
          </p:spPr>
        </p:pic>
        <p:pic>
          <p:nvPicPr>
            <p:cNvPr id="3" name="Image 2">
              <a:extLst>
                <a:ext uri="{FF2B5EF4-FFF2-40B4-BE49-F238E27FC236}">
                  <a16:creationId xmlns:a16="http://schemas.microsoft.com/office/drawing/2014/main" id="{3F9448DD-DE53-CC29-8CB5-3673390BFC2D}"/>
                </a:ext>
              </a:extLst>
            </p:cNvPr>
            <p:cNvPicPr>
              <a:picLocks noChangeAspect="1"/>
            </p:cNvPicPr>
            <p:nvPr/>
          </p:nvPicPr>
          <p:blipFill rotWithShape="1">
            <a:blip r:embed="rId4">
              <a:extLst>
                <a:ext uri="{28A0092B-C50C-407E-A947-70E740481C1C}">
                  <a14:useLocalDpi xmlns:a14="http://schemas.microsoft.com/office/drawing/2010/main" val="0"/>
                </a:ext>
              </a:extLst>
            </a:blip>
            <a:srcRect l="5961" t="6758" r="5548" b="6772"/>
            <a:stretch/>
          </p:blipFill>
          <p:spPr>
            <a:xfrm>
              <a:off x="6301748" y="247546"/>
              <a:ext cx="1982710" cy="1937442"/>
            </a:xfrm>
            <a:prstGeom prst="rect">
              <a:avLst/>
            </a:prstGeom>
          </p:spPr>
        </p:pic>
        <p:pic>
          <p:nvPicPr>
            <p:cNvPr id="2" name="Image 1">
              <a:extLst>
                <a:ext uri="{FF2B5EF4-FFF2-40B4-BE49-F238E27FC236}">
                  <a16:creationId xmlns:a16="http://schemas.microsoft.com/office/drawing/2014/main" id="{F82C5CB3-BD47-884A-7B52-3A4C56C25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77" y="745920"/>
              <a:ext cx="2107556" cy="1166006"/>
            </a:xfrm>
            <a:prstGeom prst="rect">
              <a:avLst/>
            </a:prstGeom>
          </p:spPr>
        </p:pic>
      </p:grpSp>
      <p:sp>
        <p:nvSpPr>
          <p:cNvPr id="6" name="Titre 1">
            <a:extLst>
              <a:ext uri="{FF2B5EF4-FFF2-40B4-BE49-F238E27FC236}">
                <a16:creationId xmlns:a16="http://schemas.microsoft.com/office/drawing/2014/main" id="{0BC25486-7A3E-39A8-1315-FF61E499D34E}"/>
              </a:ext>
            </a:extLst>
          </p:cNvPr>
          <p:cNvSpPr>
            <a:spLocks noGrp="1"/>
          </p:cNvSpPr>
          <p:nvPr>
            <p:ph type="title"/>
          </p:nvPr>
        </p:nvSpPr>
        <p:spPr>
          <a:xfrm>
            <a:off x="1202232" y="1970608"/>
            <a:ext cx="8421623" cy="558177"/>
          </a:xfrm>
        </p:spPr>
        <p:txBody>
          <a:bodyPr anchor="b">
            <a:normAutofit/>
          </a:bodyPr>
          <a:lstStyle/>
          <a:p>
            <a:pPr algn="ctr"/>
            <a:r>
              <a:rPr lang="fr-FR" sz="2800" dirty="0">
                <a:latin typeface="Times New Roman" panose="02020603050405020304" pitchFamily="18" charset="0"/>
                <a:cs typeface="Times New Roman" panose="02020603050405020304" pitchFamily="18" charset="0"/>
              </a:rPr>
              <a:t>Colloque: Sciences et Industries en Lorraine</a:t>
            </a:r>
          </a:p>
        </p:txBody>
      </p:sp>
      <p:sp>
        <p:nvSpPr>
          <p:cNvPr id="4" name="ZoneTexte 3">
            <a:extLst>
              <a:ext uri="{FF2B5EF4-FFF2-40B4-BE49-F238E27FC236}">
                <a16:creationId xmlns:a16="http://schemas.microsoft.com/office/drawing/2014/main" id="{3416ADC9-A3EE-8986-DFE2-E6376E74C8CC}"/>
              </a:ext>
            </a:extLst>
          </p:cNvPr>
          <p:cNvSpPr txBox="1"/>
          <p:nvPr/>
        </p:nvSpPr>
        <p:spPr>
          <a:xfrm>
            <a:off x="2159889" y="2729595"/>
            <a:ext cx="6503873" cy="1569660"/>
          </a:xfrm>
          <a:prstGeom prst="rect">
            <a:avLst/>
          </a:prstGeom>
          <a:noFill/>
        </p:spPr>
        <p:txBody>
          <a:bodyPr wrap="square" rtlCol="0">
            <a:spAutoFit/>
          </a:bodyPr>
          <a:lstStyle/>
          <a:p>
            <a:r>
              <a:rPr lang="fr-FR" sz="3200" i="1" dirty="0">
                <a:solidFill>
                  <a:schemeClr val="tx2">
                    <a:lumMod val="75000"/>
                    <a:lumOff val="25000"/>
                  </a:schemeClr>
                </a:solidFill>
              </a:rPr>
              <a:t>Les pôles universitaires d’innovation : excellence de la recherche au service des territoires</a:t>
            </a:r>
          </a:p>
        </p:txBody>
      </p:sp>
      <p:sp>
        <p:nvSpPr>
          <p:cNvPr id="10" name="ZoneTexte 9">
            <a:extLst>
              <a:ext uri="{FF2B5EF4-FFF2-40B4-BE49-F238E27FC236}">
                <a16:creationId xmlns:a16="http://schemas.microsoft.com/office/drawing/2014/main" id="{C2D02606-4813-1AA9-1A43-2F167D80713A}"/>
              </a:ext>
            </a:extLst>
          </p:cNvPr>
          <p:cNvSpPr txBox="1"/>
          <p:nvPr/>
        </p:nvSpPr>
        <p:spPr>
          <a:xfrm>
            <a:off x="1481942" y="4230776"/>
            <a:ext cx="1512826" cy="461665"/>
          </a:xfrm>
          <a:prstGeom prst="rect">
            <a:avLst/>
          </a:prstGeom>
          <a:noFill/>
        </p:spPr>
        <p:txBody>
          <a:bodyPr wrap="square" rtlCol="0">
            <a:spAutoFit/>
          </a:bodyPr>
          <a:lstStyle/>
          <a:p>
            <a:r>
              <a:rPr lang="fr-FR" sz="2400" dirty="0"/>
              <a:t>par</a:t>
            </a:r>
          </a:p>
        </p:txBody>
      </p:sp>
      <p:sp>
        <p:nvSpPr>
          <p:cNvPr id="11" name="ZoneTexte 10">
            <a:extLst>
              <a:ext uri="{FF2B5EF4-FFF2-40B4-BE49-F238E27FC236}">
                <a16:creationId xmlns:a16="http://schemas.microsoft.com/office/drawing/2014/main" id="{15CB2040-F33F-7922-C794-535C3722D375}"/>
              </a:ext>
            </a:extLst>
          </p:cNvPr>
          <p:cNvSpPr txBox="1"/>
          <p:nvPr/>
        </p:nvSpPr>
        <p:spPr>
          <a:xfrm>
            <a:off x="2238356" y="4261554"/>
            <a:ext cx="3173469" cy="400110"/>
          </a:xfrm>
          <a:prstGeom prst="rect">
            <a:avLst/>
          </a:prstGeom>
          <a:noFill/>
        </p:spPr>
        <p:txBody>
          <a:bodyPr wrap="square" rtlCol="0">
            <a:spAutoFit/>
          </a:bodyPr>
          <a:lstStyle/>
          <a:p>
            <a:r>
              <a:rPr lang="fr-FR" sz="2000" dirty="0"/>
              <a:t>Jérôme </a:t>
            </a:r>
            <a:r>
              <a:rPr lang="fr-FR" sz="2000" dirty="0" err="1"/>
              <a:t>Sterpenich</a:t>
            </a:r>
            <a:endParaRPr lang="fr-FR" sz="2000" dirty="0"/>
          </a:p>
        </p:txBody>
      </p:sp>
      <p:sp>
        <p:nvSpPr>
          <p:cNvPr id="13" name="ZoneTexte 12">
            <a:extLst>
              <a:ext uri="{FF2B5EF4-FFF2-40B4-BE49-F238E27FC236}">
                <a16:creationId xmlns:a16="http://schemas.microsoft.com/office/drawing/2014/main" id="{E955FC50-11FE-5680-2FB4-482A1F79FF24}"/>
              </a:ext>
            </a:extLst>
          </p:cNvPr>
          <p:cNvSpPr txBox="1"/>
          <p:nvPr/>
        </p:nvSpPr>
        <p:spPr>
          <a:xfrm>
            <a:off x="4545194" y="4254440"/>
            <a:ext cx="5484925" cy="646331"/>
          </a:xfrm>
          <a:prstGeom prst="rect">
            <a:avLst/>
          </a:prstGeom>
          <a:noFill/>
        </p:spPr>
        <p:txBody>
          <a:bodyPr wrap="square" rtlCol="0">
            <a:spAutoFit/>
          </a:bodyPr>
          <a:lstStyle/>
          <a:p>
            <a:r>
              <a:rPr lang="fr-FR" dirty="0"/>
              <a:t>Vice Président en charge des partenariats et de l’innovation de l’Université de Lorraine</a:t>
            </a:r>
          </a:p>
        </p:txBody>
      </p:sp>
      <p:pic>
        <p:nvPicPr>
          <p:cNvPr id="15" name="Image 14">
            <a:extLst>
              <a:ext uri="{FF2B5EF4-FFF2-40B4-BE49-F238E27FC236}">
                <a16:creationId xmlns:a16="http://schemas.microsoft.com/office/drawing/2014/main" id="{EBBB2A4C-5CF3-3F9A-E946-40C643B0266E}"/>
              </a:ext>
            </a:extLst>
          </p:cNvPr>
          <p:cNvPicPr>
            <a:picLocks noChangeAspect="1"/>
          </p:cNvPicPr>
          <p:nvPr/>
        </p:nvPicPr>
        <p:blipFill>
          <a:blip r:embed="rId6"/>
          <a:srcRect b="9463"/>
          <a:stretch>
            <a:fillRect/>
          </a:stretch>
        </p:blipFill>
        <p:spPr>
          <a:xfrm>
            <a:off x="10115456" y="0"/>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6" name="Espace réservé de la date 15">
            <a:extLst>
              <a:ext uri="{FF2B5EF4-FFF2-40B4-BE49-F238E27FC236}">
                <a16:creationId xmlns:a16="http://schemas.microsoft.com/office/drawing/2014/main" id="{936E24BB-A042-9104-9160-55A4D7D4DD28}"/>
              </a:ext>
            </a:extLst>
          </p:cNvPr>
          <p:cNvSpPr>
            <a:spLocks noGrp="1"/>
          </p:cNvSpPr>
          <p:nvPr>
            <p:ph type="dt" sz="half" idx="10"/>
          </p:nvPr>
        </p:nvSpPr>
        <p:spPr/>
        <p:txBody>
          <a:bodyPr/>
          <a:lstStyle/>
          <a:p>
            <a:r>
              <a:rPr lang="fr-FR"/>
              <a:t>10-11/12/2025</a:t>
            </a:r>
          </a:p>
        </p:txBody>
      </p:sp>
      <p:sp>
        <p:nvSpPr>
          <p:cNvPr id="18" name="Espace réservé du numéro de diapositive 17">
            <a:extLst>
              <a:ext uri="{FF2B5EF4-FFF2-40B4-BE49-F238E27FC236}">
                <a16:creationId xmlns:a16="http://schemas.microsoft.com/office/drawing/2014/main" id="{C20BB445-B586-AFD7-A979-45789F55294F}"/>
              </a:ext>
            </a:extLst>
          </p:cNvPr>
          <p:cNvSpPr>
            <a:spLocks noGrp="1"/>
          </p:cNvSpPr>
          <p:nvPr>
            <p:ph type="sldNum" sz="quarter" idx="12"/>
          </p:nvPr>
        </p:nvSpPr>
        <p:spPr/>
        <p:txBody>
          <a:bodyPr/>
          <a:lstStyle/>
          <a:p>
            <a:fld id="{A5EA176D-CFC3-9B4D-AA96-832AD378EFB0}" type="slidenum">
              <a:rPr lang="fr-FR" smtClean="0"/>
              <a:t>1</a:t>
            </a:fld>
            <a:endParaRPr lang="fr-FR"/>
          </a:p>
        </p:txBody>
      </p:sp>
      <p:sp>
        <p:nvSpPr>
          <p:cNvPr id="5" name="ZoneTexte 4">
            <a:extLst>
              <a:ext uri="{FF2B5EF4-FFF2-40B4-BE49-F238E27FC236}">
                <a16:creationId xmlns:a16="http://schemas.microsoft.com/office/drawing/2014/main" id="{5ECBD29A-8C53-1E23-60D8-7F26497CC1A0}"/>
              </a:ext>
            </a:extLst>
          </p:cNvPr>
          <p:cNvSpPr txBox="1"/>
          <p:nvPr/>
        </p:nvSpPr>
        <p:spPr>
          <a:xfrm>
            <a:off x="2238355" y="5156406"/>
            <a:ext cx="3173469" cy="400110"/>
          </a:xfrm>
          <a:prstGeom prst="rect">
            <a:avLst/>
          </a:prstGeom>
          <a:noFill/>
        </p:spPr>
        <p:txBody>
          <a:bodyPr wrap="square" rtlCol="0">
            <a:spAutoFit/>
          </a:bodyPr>
          <a:lstStyle/>
          <a:p>
            <a:r>
              <a:rPr lang="fr-FR" sz="2000" dirty="0"/>
              <a:t>Marie Blanchard</a:t>
            </a:r>
          </a:p>
        </p:txBody>
      </p:sp>
      <p:sp>
        <p:nvSpPr>
          <p:cNvPr id="12" name="ZoneTexte 11">
            <a:extLst>
              <a:ext uri="{FF2B5EF4-FFF2-40B4-BE49-F238E27FC236}">
                <a16:creationId xmlns:a16="http://schemas.microsoft.com/office/drawing/2014/main" id="{558D1FF9-5B0C-1171-57DE-E7D5EAB58FE2}"/>
              </a:ext>
            </a:extLst>
          </p:cNvPr>
          <p:cNvSpPr txBox="1"/>
          <p:nvPr/>
        </p:nvSpPr>
        <p:spPr>
          <a:xfrm>
            <a:off x="4545194" y="5175879"/>
            <a:ext cx="6542605" cy="369332"/>
          </a:xfrm>
          <a:prstGeom prst="rect">
            <a:avLst/>
          </a:prstGeom>
          <a:noFill/>
        </p:spPr>
        <p:txBody>
          <a:bodyPr wrap="square" rtlCol="0">
            <a:spAutoFit/>
          </a:bodyPr>
          <a:lstStyle/>
          <a:p>
            <a:r>
              <a:rPr lang="fr-FR" dirty="0"/>
              <a:t>Directrice adjointe Carnot </a:t>
            </a:r>
            <a:r>
              <a:rPr lang="fr-FR" dirty="0" err="1"/>
              <a:t>Icéel</a:t>
            </a:r>
            <a:endParaRPr lang="fr-FR" dirty="0"/>
          </a:p>
        </p:txBody>
      </p:sp>
    </p:spTree>
    <p:extLst>
      <p:ext uri="{BB962C8B-B14F-4D97-AF65-F5344CB8AC3E}">
        <p14:creationId xmlns:p14="http://schemas.microsoft.com/office/powerpoint/2010/main" val="3107554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57A224E5-EA0B-4BE8-9553-BDE782741D86}"/>
              </a:ext>
            </a:extLst>
          </p:cNvPr>
          <p:cNvSpPr>
            <a:spLocks noGrp="1"/>
          </p:cNvSpPr>
          <p:nvPr>
            <p:ph type="title"/>
          </p:nvPr>
        </p:nvSpPr>
        <p:spPr/>
        <p:txBody>
          <a:bodyPr/>
          <a:lstStyle/>
          <a:p>
            <a:r>
              <a:rPr lang="fr-FR" b="1" dirty="0">
                <a:solidFill>
                  <a:schemeClr val="accent1"/>
                </a:solidFill>
              </a:rPr>
              <a:t>La recherche partenariale en France</a:t>
            </a:r>
          </a:p>
        </p:txBody>
      </p:sp>
      <p:sp>
        <p:nvSpPr>
          <p:cNvPr id="13" name="Espace réservé du contenu 12">
            <a:extLst>
              <a:ext uri="{FF2B5EF4-FFF2-40B4-BE49-F238E27FC236}">
                <a16:creationId xmlns:a16="http://schemas.microsoft.com/office/drawing/2014/main" id="{23069D5D-33AE-41F0-9FCC-84F7C413B30C}"/>
              </a:ext>
            </a:extLst>
          </p:cNvPr>
          <p:cNvSpPr>
            <a:spLocks noGrp="1"/>
          </p:cNvSpPr>
          <p:nvPr>
            <p:ph idx="1"/>
          </p:nvPr>
        </p:nvSpPr>
        <p:spPr>
          <a:xfrm>
            <a:off x="838200" y="1825625"/>
            <a:ext cx="8364166" cy="4351338"/>
          </a:xfrm>
        </p:spPr>
        <p:txBody>
          <a:bodyPr/>
          <a:lstStyle/>
          <a:p>
            <a:r>
              <a:rPr lang="fr-FR" dirty="0"/>
              <a:t>Un modèle hybride et territorialisé</a:t>
            </a:r>
          </a:p>
          <a:p>
            <a:pPr>
              <a:buFont typeface="Arial" panose="020B0604020202020204" pitchFamily="34" charset="0"/>
              <a:buChar char="•"/>
            </a:pPr>
            <a:r>
              <a:rPr lang="fr-FR" dirty="0"/>
              <a:t>Articulation recherche fondamentale ↔ appliquée ↔ innovation</a:t>
            </a:r>
          </a:p>
          <a:p>
            <a:pPr lvl="1"/>
            <a:r>
              <a:rPr lang="fr-FR" b="1" dirty="0"/>
              <a:t>Branche partenariale de l’ANR</a:t>
            </a:r>
          </a:p>
          <a:p>
            <a:pPr lvl="1"/>
            <a:r>
              <a:rPr lang="fr-FR" b="1" dirty="0"/>
              <a:t>Instituts Carnot : </a:t>
            </a:r>
            <a:r>
              <a:rPr lang="fr-FR" dirty="0"/>
              <a:t>professionnalisation de la R&amp;D partenariale</a:t>
            </a:r>
          </a:p>
          <a:p>
            <a:pPr lvl="1"/>
            <a:r>
              <a:rPr lang="fr-FR" b="1" dirty="0"/>
              <a:t>PUI </a:t>
            </a:r>
            <a:r>
              <a:rPr lang="fr-FR" dirty="0"/>
              <a:t>: mise en cohérence territoriale de l’écosystème d’innovation</a:t>
            </a:r>
          </a:p>
          <a:p>
            <a:pPr>
              <a:buFont typeface="Arial" panose="020B0604020202020204" pitchFamily="34" charset="0"/>
              <a:buChar char="•"/>
            </a:pPr>
            <a:r>
              <a:rPr lang="fr-FR" dirty="0"/>
              <a:t>Enjeux actuels : souveraineté, réindustrialisation, France 2030, </a:t>
            </a:r>
            <a:r>
              <a:rPr lang="fr-FR" dirty="0" err="1"/>
              <a:t>deeptech</a:t>
            </a:r>
            <a:endParaRPr lang="fr-FR" dirty="0"/>
          </a:p>
          <a:p>
            <a:endParaRPr lang="fr-FR" dirty="0"/>
          </a:p>
        </p:txBody>
      </p:sp>
      <p:sp>
        <p:nvSpPr>
          <p:cNvPr id="4" name="Espace réservé de la date 3">
            <a:extLst>
              <a:ext uri="{FF2B5EF4-FFF2-40B4-BE49-F238E27FC236}">
                <a16:creationId xmlns:a16="http://schemas.microsoft.com/office/drawing/2014/main" id="{E3A0DDF3-B83C-DA71-2717-36F813DD98F2}"/>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6476F913-E768-BC0E-D767-93D8DB1964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184978-7854-A3C9-0E5C-750CE7220AC1}"/>
              </a:ext>
            </a:extLst>
          </p:cNvPr>
          <p:cNvSpPr>
            <a:spLocks noGrp="1"/>
          </p:cNvSpPr>
          <p:nvPr>
            <p:ph type="sldNum" sz="quarter" idx="12"/>
          </p:nvPr>
        </p:nvSpPr>
        <p:spPr/>
        <p:txBody>
          <a:bodyPr/>
          <a:lstStyle/>
          <a:p>
            <a:fld id="{A5EA176D-CFC3-9B4D-AA96-832AD378EFB0}" type="slidenum">
              <a:rPr lang="fr-FR" smtClean="0"/>
              <a:t>10</a:t>
            </a:fld>
            <a:endParaRPr lang="fr-FR"/>
          </a:p>
        </p:txBody>
      </p:sp>
      <p:pic>
        <p:nvPicPr>
          <p:cNvPr id="7" name="Image 6" descr="Une image contenant capture d’écran&#10;&#10;Le contenu généré par l’IA peut être incorrect.">
            <a:extLst>
              <a:ext uri="{FF2B5EF4-FFF2-40B4-BE49-F238E27FC236}">
                <a16:creationId xmlns:a16="http://schemas.microsoft.com/office/drawing/2014/main" id="{74F99C2D-6B8B-452D-8C0F-BFC3D39CCFF2}"/>
              </a:ext>
            </a:extLst>
          </p:cNvPr>
          <p:cNvPicPr>
            <a:picLocks noChangeAspect="1"/>
          </p:cNvPicPr>
          <p:nvPr/>
        </p:nvPicPr>
        <p:blipFill>
          <a:blip r:embed="rId3"/>
          <a:stretch>
            <a:fillRect/>
          </a:stretch>
        </p:blipFill>
        <p:spPr>
          <a:xfrm>
            <a:off x="11183353" y="0"/>
            <a:ext cx="1104900" cy="6858000"/>
          </a:xfrm>
          <a:prstGeom prst="rect">
            <a:avLst/>
          </a:prstGeom>
        </p:spPr>
      </p:pic>
      <p:sp>
        <p:nvSpPr>
          <p:cNvPr id="8" name="Espace réservé de la date 7">
            <a:extLst>
              <a:ext uri="{FF2B5EF4-FFF2-40B4-BE49-F238E27FC236}">
                <a16:creationId xmlns:a16="http://schemas.microsoft.com/office/drawing/2014/main" id="{CF3D02B3-62B5-4A15-B37A-C42618BF7063}"/>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endParaRPr lang="fr-FR" dirty="0"/>
          </a:p>
        </p:txBody>
      </p:sp>
      <p:sp>
        <p:nvSpPr>
          <p:cNvPr id="9" name="Espace réservé du pied de page 8">
            <a:extLst>
              <a:ext uri="{FF2B5EF4-FFF2-40B4-BE49-F238E27FC236}">
                <a16:creationId xmlns:a16="http://schemas.microsoft.com/office/drawing/2014/main" id="{C1BDC504-493D-400D-8217-7109AE75D9A5}"/>
              </a:ext>
            </a:extLst>
          </p:cNvPr>
          <p:cNvSpPr txBox="1">
            <a:spLocks/>
          </p:cNvSpPr>
          <p:nvPr/>
        </p:nvSpPr>
        <p:spPr>
          <a:xfrm>
            <a:off x="4175864" y="6356350"/>
            <a:ext cx="3840271"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Colloque ScIences et Industries</a:t>
            </a:r>
            <a:endParaRPr lang="fr-FR" dirty="0"/>
          </a:p>
        </p:txBody>
      </p:sp>
      <p:sp>
        <p:nvSpPr>
          <p:cNvPr id="10" name="Espace réservé du numéro de diapositive 9">
            <a:extLst>
              <a:ext uri="{FF2B5EF4-FFF2-40B4-BE49-F238E27FC236}">
                <a16:creationId xmlns:a16="http://schemas.microsoft.com/office/drawing/2014/main" id="{D911AC58-112C-4A33-AD53-551C18FE00F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10</a:t>
            </a:fld>
            <a:endParaRPr lang="fr-FR"/>
          </a:p>
        </p:txBody>
      </p:sp>
      <p:sp>
        <p:nvSpPr>
          <p:cNvPr id="11" name="ZoneTexte 10">
            <a:extLst>
              <a:ext uri="{FF2B5EF4-FFF2-40B4-BE49-F238E27FC236}">
                <a16:creationId xmlns:a16="http://schemas.microsoft.com/office/drawing/2014/main" id="{DA8AC3C4-116B-488A-96D9-45A9D1A57BCA}"/>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pic>
        <p:nvPicPr>
          <p:cNvPr id="14" name="Image 13">
            <a:extLst>
              <a:ext uri="{FF2B5EF4-FFF2-40B4-BE49-F238E27FC236}">
                <a16:creationId xmlns:a16="http://schemas.microsoft.com/office/drawing/2014/main" id="{37D99DFE-768B-4179-8A52-10951E0D03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8782312" y="4160623"/>
            <a:ext cx="1781928" cy="1748724"/>
          </a:xfrm>
          <a:prstGeom prst="rect">
            <a:avLst/>
          </a:prstGeom>
        </p:spPr>
      </p:pic>
    </p:spTree>
    <p:extLst>
      <p:ext uri="{BB962C8B-B14F-4D97-AF65-F5344CB8AC3E}">
        <p14:creationId xmlns:p14="http://schemas.microsoft.com/office/powerpoint/2010/main" val="3675837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741822-287A-41FE-9C4C-99A585B780F4}"/>
              </a:ext>
            </a:extLst>
          </p:cNvPr>
          <p:cNvSpPr>
            <a:spLocks noGrp="1"/>
          </p:cNvSpPr>
          <p:nvPr>
            <p:ph type="title"/>
          </p:nvPr>
        </p:nvSpPr>
        <p:spPr/>
        <p:txBody>
          <a:bodyPr/>
          <a:lstStyle/>
          <a:p>
            <a:r>
              <a:rPr lang="fr-FR" dirty="0">
                <a:solidFill>
                  <a:schemeClr val="accent1"/>
                </a:solidFill>
              </a:rPr>
              <a:t>Investissements </a:t>
            </a:r>
            <a:br>
              <a:rPr lang="fr-FR" dirty="0">
                <a:solidFill>
                  <a:schemeClr val="accent1"/>
                </a:solidFill>
              </a:rPr>
            </a:br>
            <a:r>
              <a:rPr lang="fr-FR" dirty="0">
                <a:solidFill>
                  <a:schemeClr val="accent1"/>
                </a:solidFill>
              </a:rPr>
              <a:t>&amp; recomposition du modèle français</a:t>
            </a:r>
          </a:p>
        </p:txBody>
      </p:sp>
      <p:sp>
        <p:nvSpPr>
          <p:cNvPr id="12" name="Espace réservé du texte 11">
            <a:extLst>
              <a:ext uri="{FF2B5EF4-FFF2-40B4-BE49-F238E27FC236}">
                <a16:creationId xmlns:a16="http://schemas.microsoft.com/office/drawing/2014/main" id="{64CC4B23-88D5-406C-A616-67FDCD4BB9D0}"/>
              </a:ext>
            </a:extLst>
          </p:cNvPr>
          <p:cNvSpPr>
            <a:spLocks noGrp="1"/>
          </p:cNvSpPr>
          <p:nvPr>
            <p:ph type="body" idx="1"/>
          </p:nvPr>
        </p:nvSpPr>
        <p:spPr/>
        <p:txBody>
          <a:bodyPr>
            <a:normAutofit/>
          </a:bodyPr>
          <a:lstStyle/>
          <a:p>
            <a:r>
              <a:rPr lang="fr-FR" dirty="0"/>
              <a:t>Investissements</a:t>
            </a:r>
          </a:p>
        </p:txBody>
      </p:sp>
      <p:sp>
        <p:nvSpPr>
          <p:cNvPr id="14" name="Espace réservé du texte 13">
            <a:extLst>
              <a:ext uri="{FF2B5EF4-FFF2-40B4-BE49-F238E27FC236}">
                <a16:creationId xmlns:a16="http://schemas.microsoft.com/office/drawing/2014/main" id="{F85884CB-C3A7-4A2B-BABF-69A72DD8263F}"/>
              </a:ext>
            </a:extLst>
          </p:cNvPr>
          <p:cNvSpPr>
            <a:spLocks noGrp="1"/>
          </p:cNvSpPr>
          <p:nvPr>
            <p:ph type="body" sz="quarter" idx="3"/>
          </p:nvPr>
        </p:nvSpPr>
        <p:spPr>
          <a:xfrm>
            <a:off x="5558386" y="1965955"/>
            <a:ext cx="5322047" cy="823912"/>
          </a:xfrm>
        </p:spPr>
        <p:txBody>
          <a:bodyPr>
            <a:normAutofit/>
          </a:bodyPr>
          <a:lstStyle/>
          <a:p>
            <a:r>
              <a:rPr lang="fr-FR" dirty="0"/>
              <a:t>Recomposition en cours de notre modèle</a:t>
            </a:r>
          </a:p>
        </p:txBody>
      </p:sp>
      <p:sp>
        <p:nvSpPr>
          <p:cNvPr id="4" name="Espace réservé de la date 3">
            <a:extLst>
              <a:ext uri="{FF2B5EF4-FFF2-40B4-BE49-F238E27FC236}">
                <a16:creationId xmlns:a16="http://schemas.microsoft.com/office/drawing/2014/main" id="{AD1EC3E4-108C-4D92-B3B8-D515F195EA4C}"/>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12BDFEF3-A1BA-45E2-86A3-FB7ECAF691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7D8CC8-60C9-4257-AE26-DDEB42B03E97}"/>
              </a:ext>
            </a:extLst>
          </p:cNvPr>
          <p:cNvSpPr>
            <a:spLocks noGrp="1"/>
          </p:cNvSpPr>
          <p:nvPr>
            <p:ph type="sldNum" sz="quarter" idx="12"/>
          </p:nvPr>
        </p:nvSpPr>
        <p:spPr/>
        <p:txBody>
          <a:bodyPr/>
          <a:lstStyle/>
          <a:p>
            <a:fld id="{A5EA176D-CFC3-9B4D-AA96-832AD378EFB0}" type="slidenum">
              <a:rPr lang="fr-FR" smtClean="0"/>
              <a:t>11</a:t>
            </a:fld>
            <a:endParaRPr lang="fr-FR"/>
          </a:p>
        </p:txBody>
      </p:sp>
      <p:pic>
        <p:nvPicPr>
          <p:cNvPr id="7" name="Image 6" descr="Une image contenant capture d’écran&#10;&#10;Le contenu généré par l’IA peut être incorrect.">
            <a:extLst>
              <a:ext uri="{FF2B5EF4-FFF2-40B4-BE49-F238E27FC236}">
                <a16:creationId xmlns:a16="http://schemas.microsoft.com/office/drawing/2014/main" id="{849DBD5C-862A-4BD6-BD8F-59F328F6D276}"/>
              </a:ext>
            </a:extLst>
          </p:cNvPr>
          <p:cNvPicPr>
            <a:picLocks noChangeAspect="1"/>
          </p:cNvPicPr>
          <p:nvPr/>
        </p:nvPicPr>
        <p:blipFill>
          <a:blip r:embed="rId3"/>
          <a:stretch>
            <a:fillRect/>
          </a:stretch>
        </p:blipFill>
        <p:spPr>
          <a:xfrm>
            <a:off x="11183353" y="0"/>
            <a:ext cx="1104900" cy="6858000"/>
          </a:xfrm>
          <a:prstGeom prst="rect">
            <a:avLst/>
          </a:prstGeom>
        </p:spPr>
      </p:pic>
      <p:sp>
        <p:nvSpPr>
          <p:cNvPr id="8" name="Espace réservé de la date 7">
            <a:extLst>
              <a:ext uri="{FF2B5EF4-FFF2-40B4-BE49-F238E27FC236}">
                <a16:creationId xmlns:a16="http://schemas.microsoft.com/office/drawing/2014/main" id="{07660119-6D74-48C4-A32F-843F5437E82D}"/>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endParaRPr lang="fr-FR" dirty="0"/>
          </a:p>
        </p:txBody>
      </p:sp>
      <p:sp>
        <p:nvSpPr>
          <p:cNvPr id="9" name="Espace réservé du pied de page 8">
            <a:extLst>
              <a:ext uri="{FF2B5EF4-FFF2-40B4-BE49-F238E27FC236}">
                <a16:creationId xmlns:a16="http://schemas.microsoft.com/office/drawing/2014/main" id="{CEA19409-B3E9-4DC8-94B5-FA8FD0EBC92B}"/>
              </a:ext>
            </a:extLst>
          </p:cNvPr>
          <p:cNvSpPr txBox="1">
            <a:spLocks/>
          </p:cNvSpPr>
          <p:nvPr/>
        </p:nvSpPr>
        <p:spPr>
          <a:xfrm>
            <a:off x="4175864" y="6356350"/>
            <a:ext cx="3840271"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Colloque ScIences et Industries</a:t>
            </a:r>
            <a:endParaRPr lang="fr-FR" dirty="0"/>
          </a:p>
        </p:txBody>
      </p:sp>
      <p:sp>
        <p:nvSpPr>
          <p:cNvPr id="10" name="Espace réservé du numéro de diapositive 9">
            <a:extLst>
              <a:ext uri="{FF2B5EF4-FFF2-40B4-BE49-F238E27FC236}">
                <a16:creationId xmlns:a16="http://schemas.microsoft.com/office/drawing/2014/main" id="{5F2A8FF8-50EA-4203-92D9-9342287AB05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11</a:t>
            </a:fld>
            <a:endParaRPr lang="fr-FR"/>
          </a:p>
        </p:txBody>
      </p:sp>
      <p:sp>
        <p:nvSpPr>
          <p:cNvPr id="11" name="ZoneTexte 10">
            <a:extLst>
              <a:ext uri="{FF2B5EF4-FFF2-40B4-BE49-F238E27FC236}">
                <a16:creationId xmlns:a16="http://schemas.microsoft.com/office/drawing/2014/main" id="{203E59CE-CFE7-4353-B2EE-E40E2635D604}"/>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sp>
        <p:nvSpPr>
          <p:cNvPr id="16" name="Rectangle 1">
            <a:extLst>
              <a:ext uri="{FF2B5EF4-FFF2-40B4-BE49-F238E27FC236}">
                <a16:creationId xmlns:a16="http://schemas.microsoft.com/office/drawing/2014/main" id="{068F97F7-B544-4A00-A078-BE8231411DC4}"/>
              </a:ext>
            </a:extLst>
          </p:cNvPr>
          <p:cNvSpPr>
            <a:spLocks noGrp="1" noChangeArrowheads="1"/>
          </p:cNvSpPr>
          <p:nvPr>
            <p:ph sz="half" idx="2"/>
          </p:nvPr>
        </p:nvSpPr>
        <p:spPr bwMode="auto">
          <a:xfrm>
            <a:off x="839788" y="2671762"/>
            <a:ext cx="439954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i="0" u="none" strike="noStrike" cap="none" normalizeH="0" baseline="0" dirty="0">
                <a:ln>
                  <a:noFill/>
                </a:ln>
                <a:solidFill>
                  <a:schemeClr val="tx1"/>
                </a:solidFill>
                <a:effectLst/>
              </a:rPr>
              <a:t>Fraunhofer : &gt; 1 Md€ / an de financement public</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i="0" u="none" strike="noStrike" cap="none" normalizeH="0" baseline="0" dirty="0">
                <a:ln>
                  <a:noFill/>
                </a:ln>
                <a:solidFill>
                  <a:schemeClr val="tx1"/>
                </a:solidFill>
                <a:effectLst/>
              </a:rPr>
              <a:t>Instituts Carnot (France) : ≈ 116 M€ / 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i="0" u="none" strike="noStrike" cap="none" normalizeH="0" baseline="0" dirty="0">
                <a:ln>
                  <a:noFill/>
                </a:ln>
                <a:solidFill>
                  <a:schemeClr val="tx1"/>
                </a:solidFill>
                <a:effectLst/>
              </a:rPr>
              <a:t>PUI (France) : ≈ 40 M€ / an (160 M€ / 4 ans)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20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fr-FR" altLang="fr-FR" sz="2000" b="1" i="0" u="none" strike="noStrike" cap="none" normalizeH="0" baseline="0" dirty="0">
                <a:ln>
                  <a:noFill/>
                </a:ln>
                <a:solidFill>
                  <a:schemeClr val="tx1"/>
                </a:solidFill>
                <a:effectLst/>
              </a:rPr>
              <a:t>Des niveaux d’investissement très contrastés, révélateurs de modèles différents</a:t>
            </a:r>
          </a:p>
        </p:txBody>
      </p:sp>
      <p:sp>
        <p:nvSpPr>
          <p:cNvPr id="17" name="Rectangle 2">
            <a:extLst>
              <a:ext uri="{FF2B5EF4-FFF2-40B4-BE49-F238E27FC236}">
                <a16:creationId xmlns:a16="http://schemas.microsoft.com/office/drawing/2014/main" id="{718D4F17-9E4E-47A7-8431-12F95B30C5CF}"/>
              </a:ext>
            </a:extLst>
          </p:cNvPr>
          <p:cNvSpPr>
            <a:spLocks noGrp="1" noChangeArrowheads="1"/>
          </p:cNvSpPr>
          <p:nvPr>
            <p:ph sz="quarter" idx="4"/>
          </p:nvPr>
        </p:nvSpPr>
        <p:spPr bwMode="auto">
          <a:xfrm>
            <a:off x="5612313" y="2717928"/>
            <a:ext cx="515778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1" indent="0" eaLnBrk="0" fontAlgn="base" hangingPunct="0">
              <a:lnSpc>
                <a:spcPct val="100000"/>
              </a:lnSpc>
              <a:spcBef>
                <a:spcPct val="0"/>
              </a:spcBef>
              <a:spcAft>
                <a:spcPct val="0"/>
              </a:spcAft>
              <a:buFontTx/>
              <a:buChar char="•"/>
            </a:pPr>
            <a:r>
              <a:rPr kumimoji="0" lang="fr-FR" altLang="fr-FR" sz="2000" u="none" strike="noStrike" cap="none" normalizeH="0" baseline="0" dirty="0">
                <a:ln>
                  <a:noFill/>
                </a:ln>
                <a:solidFill>
                  <a:schemeClr val="tx1"/>
                </a:solidFill>
                <a:effectLst/>
              </a:rPr>
              <a:t>Montée en puissance des PUI (logique territoriale),</a:t>
            </a:r>
          </a:p>
          <a:p>
            <a:pPr marL="457200" lvl="1" indent="0" eaLnBrk="0" fontAlgn="base" hangingPunct="0">
              <a:lnSpc>
                <a:spcPct val="100000"/>
              </a:lnSpc>
              <a:spcBef>
                <a:spcPct val="0"/>
              </a:spcBef>
              <a:spcAft>
                <a:spcPct val="0"/>
              </a:spcAft>
              <a:buFontTx/>
              <a:buChar char="•"/>
            </a:pPr>
            <a:r>
              <a:rPr lang="fr-FR" altLang="fr-FR" sz="2000" dirty="0"/>
              <a:t>Mise en place des agences de programme au niveau national</a:t>
            </a:r>
            <a:endParaRPr kumimoji="0" lang="fr-FR" altLang="fr-FR" sz="2000" u="none" strike="noStrike" cap="none" normalizeH="0" baseline="0" dirty="0">
              <a:ln>
                <a:noFill/>
              </a:ln>
              <a:solidFill>
                <a:schemeClr val="tx1"/>
              </a:solidFill>
              <a:effectLst/>
            </a:endParaRPr>
          </a:p>
          <a:p>
            <a:pPr marL="457200" lvl="1" indent="0" eaLnBrk="0" fontAlgn="base" hangingPunct="0">
              <a:lnSpc>
                <a:spcPct val="100000"/>
              </a:lnSpc>
              <a:spcBef>
                <a:spcPct val="0"/>
              </a:spcBef>
              <a:spcAft>
                <a:spcPct val="0"/>
              </a:spcAft>
              <a:buFontTx/>
              <a:buChar char="•"/>
            </a:pPr>
            <a:r>
              <a:rPr kumimoji="0" lang="fr-FR" altLang="fr-FR" sz="2000" u="none" strike="noStrike" cap="none" normalizeH="0" baseline="0" dirty="0">
                <a:ln>
                  <a:noFill/>
                </a:ln>
                <a:solidFill>
                  <a:schemeClr val="tx1"/>
                </a:solidFill>
                <a:effectLst/>
              </a:rPr>
              <a:t>Réforme du fonctionnement des SATT,</a:t>
            </a:r>
          </a:p>
          <a:p>
            <a:pPr marL="457200" lvl="1" indent="0" eaLnBrk="0" fontAlgn="base" hangingPunct="0">
              <a:lnSpc>
                <a:spcPct val="100000"/>
              </a:lnSpc>
              <a:spcBef>
                <a:spcPct val="0"/>
              </a:spcBef>
              <a:spcAft>
                <a:spcPct val="0"/>
              </a:spcAft>
              <a:buFontTx/>
              <a:buChar char="•"/>
            </a:pPr>
            <a:r>
              <a:rPr kumimoji="0" lang="fr-FR" altLang="fr-FR" sz="2000" u="none" strike="noStrike" cap="none" normalizeH="0" baseline="0" dirty="0">
                <a:ln>
                  <a:noFill/>
                </a:ln>
                <a:solidFill>
                  <a:schemeClr val="tx1"/>
                </a:solidFill>
                <a:effectLst/>
              </a:rPr>
              <a:t>Repositionnement des pôles de compétitivité</a:t>
            </a:r>
          </a:p>
          <a:p>
            <a:pPr marL="457200" lvl="1" indent="0" eaLnBrk="0" fontAlgn="base" hangingPunct="0">
              <a:lnSpc>
                <a:spcPct val="100000"/>
              </a:lnSpc>
              <a:spcBef>
                <a:spcPct val="0"/>
              </a:spcBef>
              <a:spcAft>
                <a:spcPct val="0"/>
              </a:spcAft>
              <a:buFontTx/>
              <a:buChar char="•"/>
            </a:pPr>
            <a:r>
              <a:rPr lang="fr-FR" altLang="fr-FR" sz="2000" dirty="0"/>
              <a:t>Refonte </a:t>
            </a:r>
            <a:r>
              <a:rPr kumimoji="0" lang="fr-FR" altLang="fr-FR" sz="2000" u="none" strike="noStrike" cap="none" normalizeH="0" baseline="0" dirty="0">
                <a:ln>
                  <a:noFill/>
                </a:ln>
                <a:solidFill>
                  <a:schemeClr val="tx1"/>
                </a:solidFill>
                <a:effectLst/>
              </a:rPr>
              <a:t>du modèle Carnot</a:t>
            </a:r>
          </a:p>
        </p:txBody>
      </p:sp>
      <p:cxnSp>
        <p:nvCxnSpPr>
          <p:cNvPr id="19" name="Connecteur droit 18">
            <a:extLst>
              <a:ext uri="{FF2B5EF4-FFF2-40B4-BE49-F238E27FC236}">
                <a16:creationId xmlns:a16="http://schemas.microsoft.com/office/drawing/2014/main" id="{0CE3C32B-BC21-452E-8EF1-B5DBBD637A04}"/>
              </a:ext>
            </a:extLst>
          </p:cNvPr>
          <p:cNvCxnSpPr/>
          <p:nvPr/>
        </p:nvCxnSpPr>
        <p:spPr>
          <a:xfrm>
            <a:off x="5391735" y="2093119"/>
            <a:ext cx="0" cy="3748742"/>
          </a:xfrm>
          <a:prstGeom prst="line">
            <a:avLst/>
          </a:prstGeom>
          <a:ln w="285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6520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741822-287A-41FE-9C4C-99A585B780F4}"/>
              </a:ext>
            </a:extLst>
          </p:cNvPr>
          <p:cNvSpPr>
            <a:spLocks noGrp="1"/>
          </p:cNvSpPr>
          <p:nvPr>
            <p:ph type="title"/>
          </p:nvPr>
        </p:nvSpPr>
        <p:spPr/>
        <p:txBody>
          <a:bodyPr/>
          <a:lstStyle/>
          <a:p>
            <a:r>
              <a:rPr lang="fr-FR" b="1" dirty="0">
                <a:solidFill>
                  <a:schemeClr val="accent1"/>
                </a:solidFill>
              </a:rPr>
              <a:t>La Lorraine : </a:t>
            </a:r>
            <a:r>
              <a:rPr lang="fr-FR" dirty="0">
                <a:solidFill>
                  <a:schemeClr val="accent1"/>
                </a:solidFill>
              </a:rPr>
              <a:t>un territoire structuré</a:t>
            </a:r>
            <a:endParaRPr lang="fr-FR" dirty="0"/>
          </a:p>
        </p:txBody>
      </p:sp>
      <p:sp>
        <p:nvSpPr>
          <p:cNvPr id="3" name="Espace réservé du contenu 2">
            <a:extLst>
              <a:ext uri="{FF2B5EF4-FFF2-40B4-BE49-F238E27FC236}">
                <a16:creationId xmlns:a16="http://schemas.microsoft.com/office/drawing/2014/main" id="{F81F5533-5515-4935-B794-B38D841D517F}"/>
              </a:ext>
            </a:extLst>
          </p:cNvPr>
          <p:cNvSpPr>
            <a:spLocks noGrp="1"/>
          </p:cNvSpPr>
          <p:nvPr>
            <p:ph idx="1"/>
          </p:nvPr>
        </p:nvSpPr>
        <p:spPr/>
        <p:txBody>
          <a:bodyPr/>
          <a:lstStyle/>
          <a:p>
            <a:r>
              <a:rPr lang="fr-FR" b="1" dirty="0"/>
              <a:t>De la structuration nationale à la dynamique locale</a:t>
            </a:r>
            <a:endParaRPr lang="fr-FR" dirty="0"/>
          </a:p>
          <a:p>
            <a:pPr>
              <a:buFont typeface="Arial" panose="020B0604020202020204" pitchFamily="34" charset="0"/>
              <a:buChar char="•"/>
            </a:pPr>
            <a:r>
              <a:rPr lang="fr-FR" dirty="0"/>
              <a:t>Depuis 2007 : dynamique Carnot, avec </a:t>
            </a:r>
            <a:r>
              <a:rPr lang="fr-FR" dirty="0" err="1"/>
              <a:t>Icéel</a:t>
            </a:r>
            <a:r>
              <a:rPr lang="fr-FR" dirty="0"/>
              <a:t> comme acteur structurant</a:t>
            </a:r>
          </a:p>
          <a:p>
            <a:pPr>
              <a:buFont typeface="Arial" panose="020B0604020202020204" pitchFamily="34" charset="0"/>
              <a:buChar char="•"/>
            </a:pPr>
            <a:r>
              <a:rPr lang="fr-FR" dirty="0"/>
              <a:t>Depuis 2023 : PUI sous la bannière </a:t>
            </a:r>
            <a:r>
              <a:rPr lang="fr-FR" b="1" dirty="0" err="1"/>
              <a:t>Unys</a:t>
            </a:r>
            <a:endParaRPr lang="fr-FR" dirty="0"/>
          </a:p>
          <a:p>
            <a:pPr>
              <a:buFont typeface="Arial" panose="020B0604020202020204" pitchFamily="34" charset="0"/>
              <a:buChar char="•"/>
            </a:pPr>
            <a:endParaRPr lang="fr-FR" dirty="0"/>
          </a:p>
          <a:p>
            <a:pPr>
              <a:buFont typeface="Arial" panose="020B0604020202020204" pitchFamily="34" charset="0"/>
              <a:buChar char="•"/>
            </a:pPr>
            <a:endParaRPr lang="fr-FR" dirty="0"/>
          </a:p>
          <a:p>
            <a:pPr>
              <a:buFont typeface="Arial" panose="020B0604020202020204" pitchFamily="34" charset="0"/>
              <a:buChar char="•"/>
            </a:pPr>
            <a:r>
              <a:rPr lang="fr-FR" dirty="0"/>
              <a:t>Positionnement transfrontalier : Luxembourg, Sarre, Wallonie</a:t>
            </a:r>
          </a:p>
          <a:p>
            <a:pPr>
              <a:buFont typeface="Arial" panose="020B0604020202020204" pitchFamily="34" charset="0"/>
              <a:buChar char="•"/>
            </a:pPr>
            <a:r>
              <a:rPr lang="fr-FR" dirty="0"/>
              <a:t>Un cadre favorable au développement de projets d’innovation</a:t>
            </a:r>
          </a:p>
          <a:p>
            <a:endParaRPr lang="fr-FR" dirty="0"/>
          </a:p>
        </p:txBody>
      </p:sp>
      <p:sp>
        <p:nvSpPr>
          <p:cNvPr id="4" name="Espace réservé de la date 3">
            <a:extLst>
              <a:ext uri="{FF2B5EF4-FFF2-40B4-BE49-F238E27FC236}">
                <a16:creationId xmlns:a16="http://schemas.microsoft.com/office/drawing/2014/main" id="{AD1EC3E4-108C-4D92-B3B8-D515F195EA4C}"/>
              </a:ext>
            </a:extLst>
          </p:cNvPr>
          <p:cNvSpPr>
            <a:spLocks noGrp="1"/>
          </p:cNvSpPr>
          <p:nvPr>
            <p:ph type="dt" sz="half" idx="10"/>
          </p:nvPr>
        </p:nvSpPr>
        <p:spPr/>
        <p:txBody>
          <a:bodyPr/>
          <a:lstStyle/>
          <a:p>
            <a:r>
              <a:rPr lang="fr-FR"/>
              <a:t>10-11/12/2025</a:t>
            </a:r>
          </a:p>
        </p:txBody>
      </p:sp>
      <p:sp>
        <p:nvSpPr>
          <p:cNvPr id="6" name="Espace réservé du numéro de diapositive 5">
            <a:extLst>
              <a:ext uri="{FF2B5EF4-FFF2-40B4-BE49-F238E27FC236}">
                <a16:creationId xmlns:a16="http://schemas.microsoft.com/office/drawing/2014/main" id="{6D7D8CC8-60C9-4257-AE26-DDEB42B03E97}"/>
              </a:ext>
            </a:extLst>
          </p:cNvPr>
          <p:cNvSpPr>
            <a:spLocks noGrp="1"/>
          </p:cNvSpPr>
          <p:nvPr>
            <p:ph type="sldNum" sz="quarter" idx="12"/>
          </p:nvPr>
        </p:nvSpPr>
        <p:spPr/>
        <p:txBody>
          <a:bodyPr/>
          <a:lstStyle/>
          <a:p>
            <a:fld id="{A5EA176D-CFC3-9B4D-AA96-832AD378EFB0}" type="slidenum">
              <a:rPr lang="fr-FR" smtClean="0"/>
              <a:t>12</a:t>
            </a:fld>
            <a:endParaRPr lang="fr-FR"/>
          </a:p>
        </p:txBody>
      </p:sp>
      <p:pic>
        <p:nvPicPr>
          <p:cNvPr id="7" name="Image 6" descr="Une image contenant capture d’écran&#10;&#10;Le contenu généré par l’IA peut être incorrect.">
            <a:extLst>
              <a:ext uri="{FF2B5EF4-FFF2-40B4-BE49-F238E27FC236}">
                <a16:creationId xmlns:a16="http://schemas.microsoft.com/office/drawing/2014/main" id="{849DBD5C-862A-4BD6-BD8F-59F328F6D276}"/>
              </a:ext>
            </a:extLst>
          </p:cNvPr>
          <p:cNvPicPr>
            <a:picLocks noChangeAspect="1"/>
          </p:cNvPicPr>
          <p:nvPr/>
        </p:nvPicPr>
        <p:blipFill>
          <a:blip r:embed="rId3"/>
          <a:stretch>
            <a:fillRect/>
          </a:stretch>
        </p:blipFill>
        <p:spPr>
          <a:xfrm>
            <a:off x="11183353" y="0"/>
            <a:ext cx="1104900" cy="6858000"/>
          </a:xfrm>
          <a:prstGeom prst="rect">
            <a:avLst/>
          </a:prstGeom>
        </p:spPr>
      </p:pic>
      <p:sp>
        <p:nvSpPr>
          <p:cNvPr id="8" name="Espace réservé de la date 7">
            <a:extLst>
              <a:ext uri="{FF2B5EF4-FFF2-40B4-BE49-F238E27FC236}">
                <a16:creationId xmlns:a16="http://schemas.microsoft.com/office/drawing/2014/main" id="{07660119-6D74-48C4-A32F-843F5437E82D}"/>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endParaRPr lang="fr-FR" dirty="0"/>
          </a:p>
        </p:txBody>
      </p:sp>
      <p:sp>
        <p:nvSpPr>
          <p:cNvPr id="9" name="Espace réservé du pied de page 8">
            <a:extLst>
              <a:ext uri="{FF2B5EF4-FFF2-40B4-BE49-F238E27FC236}">
                <a16:creationId xmlns:a16="http://schemas.microsoft.com/office/drawing/2014/main" id="{CEA19409-B3E9-4DC8-94B5-FA8FD0EBC92B}"/>
              </a:ext>
            </a:extLst>
          </p:cNvPr>
          <p:cNvSpPr txBox="1">
            <a:spLocks/>
          </p:cNvSpPr>
          <p:nvPr/>
        </p:nvSpPr>
        <p:spPr>
          <a:xfrm>
            <a:off x="4175864" y="6356350"/>
            <a:ext cx="3840271"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Colloque ScIences et Industries</a:t>
            </a:r>
            <a:endParaRPr lang="fr-FR" dirty="0"/>
          </a:p>
        </p:txBody>
      </p:sp>
      <p:sp>
        <p:nvSpPr>
          <p:cNvPr id="10" name="Espace réservé du numéro de diapositive 9">
            <a:extLst>
              <a:ext uri="{FF2B5EF4-FFF2-40B4-BE49-F238E27FC236}">
                <a16:creationId xmlns:a16="http://schemas.microsoft.com/office/drawing/2014/main" id="{5F2A8FF8-50EA-4203-92D9-9342287AB05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12</a:t>
            </a:fld>
            <a:endParaRPr lang="fr-FR"/>
          </a:p>
        </p:txBody>
      </p:sp>
      <p:sp>
        <p:nvSpPr>
          <p:cNvPr id="11" name="ZoneTexte 10">
            <a:extLst>
              <a:ext uri="{FF2B5EF4-FFF2-40B4-BE49-F238E27FC236}">
                <a16:creationId xmlns:a16="http://schemas.microsoft.com/office/drawing/2014/main" id="{203E59CE-CFE7-4353-B2EE-E40E2635D604}"/>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pic>
        <p:nvPicPr>
          <p:cNvPr id="23" name="Image 22">
            <a:extLst>
              <a:ext uri="{FF2B5EF4-FFF2-40B4-BE49-F238E27FC236}">
                <a16:creationId xmlns:a16="http://schemas.microsoft.com/office/drawing/2014/main" id="{9D60BA8E-3369-4E68-B531-FA24DA8A6CE2}"/>
              </a:ext>
            </a:extLst>
          </p:cNvPr>
          <p:cNvPicPr>
            <a:picLocks noChangeAspect="1"/>
          </p:cNvPicPr>
          <p:nvPr/>
        </p:nvPicPr>
        <p:blipFill>
          <a:blip r:embed="rId4"/>
          <a:stretch>
            <a:fillRect/>
          </a:stretch>
        </p:blipFill>
        <p:spPr>
          <a:xfrm>
            <a:off x="1123949" y="3831172"/>
            <a:ext cx="8858250" cy="716649"/>
          </a:xfrm>
          <a:prstGeom prst="rect">
            <a:avLst/>
          </a:prstGeom>
        </p:spPr>
      </p:pic>
    </p:spTree>
    <p:extLst>
      <p:ext uri="{BB962C8B-B14F-4D97-AF65-F5344CB8AC3E}">
        <p14:creationId xmlns:p14="http://schemas.microsoft.com/office/powerpoint/2010/main" val="14939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9F369-70CC-40C6-9461-01E78A101957}"/>
              </a:ext>
            </a:extLst>
          </p:cNvPr>
          <p:cNvSpPr>
            <a:spLocks noGrp="1"/>
          </p:cNvSpPr>
          <p:nvPr>
            <p:ph type="title"/>
          </p:nvPr>
        </p:nvSpPr>
        <p:spPr/>
        <p:txBody>
          <a:bodyPr/>
          <a:lstStyle/>
          <a:p>
            <a:r>
              <a:rPr lang="fr-FR" dirty="0">
                <a:solidFill>
                  <a:schemeClr val="accent1"/>
                </a:solidFill>
              </a:rPr>
              <a:t>PUI </a:t>
            </a:r>
            <a:r>
              <a:rPr lang="fr-FR" dirty="0" err="1">
                <a:solidFill>
                  <a:schemeClr val="accent1"/>
                </a:solidFill>
              </a:rPr>
              <a:t>Unys</a:t>
            </a:r>
            <a:r>
              <a:rPr lang="fr-FR" dirty="0">
                <a:solidFill>
                  <a:schemeClr val="accent1"/>
                </a:solidFill>
              </a:rPr>
              <a:t> : apports pour l’écosystème local</a:t>
            </a:r>
            <a:endParaRPr lang="fr-FR" dirty="0"/>
          </a:p>
        </p:txBody>
      </p:sp>
      <p:pic>
        <p:nvPicPr>
          <p:cNvPr id="15" name="Espace réservé du contenu 14">
            <a:extLst>
              <a:ext uri="{FF2B5EF4-FFF2-40B4-BE49-F238E27FC236}">
                <a16:creationId xmlns:a16="http://schemas.microsoft.com/office/drawing/2014/main" id="{6E27EE23-1EC1-4CD3-824F-64EF0890A0E9}"/>
              </a:ext>
            </a:extLst>
          </p:cNvPr>
          <p:cNvPicPr>
            <a:picLocks noGrp="1" noChangeAspect="1"/>
          </p:cNvPicPr>
          <p:nvPr>
            <p:ph idx="1"/>
          </p:nvPr>
        </p:nvPicPr>
        <p:blipFill>
          <a:blip r:embed="rId3"/>
          <a:stretch>
            <a:fillRect/>
          </a:stretch>
        </p:blipFill>
        <p:spPr>
          <a:xfrm>
            <a:off x="407869" y="1709264"/>
            <a:ext cx="10515600" cy="2694995"/>
          </a:xfrm>
        </p:spPr>
      </p:pic>
      <p:sp>
        <p:nvSpPr>
          <p:cNvPr id="4" name="Espace réservé de la date 3">
            <a:extLst>
              <a:ext uri="{FF2B5EF4-FFF2-40B4-BE49-F238E27FC236}">
                <a16:creationId xmlns:a16="http://schemas.microsoft.com/office/drawing/2014/main" id="{73EB33BF-B000-4545-8A6D-BD9CEE575A0B}"/>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7F9ACD26-1A23-478A-9C54-ABD98ADC1C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17B520-D34C-433B-BF66-99D341B4E072}"/>
              </a:ext>
            </a:extLst>
          </p:cNvPr>
          <p:cNvSpPr>
            <a:spLocks noGrp="1"/>
          </p:cNvSpPr>
          <p:nvPr>
            <p:ph type="sldNum" sz="quarter" idx="12"/>
          </p:nvPr>
        </p:nvSpPr>
        <p:spPr/>
        <p:txBody>
          <a:bodyPr/>
          <a:lstStyle/>
          <a:p>
            <a:fld id="{A5EA176D-CFC3-9B4D-AA96-832AD378EFB0}" type="slidenum">
              <a:rPr lang="fr-FR" smtClean="0"/>
              <a:t>13</a:t>
            </a:fld>
            <a:endParaRPr lang="fr-FR"/>
          </a:p>
        </p:txBody>
      </p:sp>
      <p:sp>
        <p:nvSpPr>
          <p:cNvPr id="7" name="Espace réservé de la date 3">
            <a:extLst>
              <a:ext uri="{FF2B5EF4-FFF2-40B4-BE49-F238E27FC236}">
                <a16:creationId xmlns:a16="http://schemas.microsoft.com/office/drawing/2014/main" id="{566319C3-FA6A-463F-9229-36192E3B222E}"/>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p>
        </p:txBody>
      </p:sp>
      <p:sp>
        <p:nvSpPr>
          <p:cNvPr id="8" name="Espace réservé du numéro de diapositive 5">
            <a:extLst>
              <a:ext uri="{FF2B5EF4-FFF2-40B4-BE49-F238E27FC236}">
                <a16:creationId xmlns:a16="http://schemas.microsoft.com/office/drawing/2014/main" id="{A1EA86EA-5BBB-4B48-AB52-9C6892A1974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13</a:t>
            </a:fld>
            <a:endParaRPr lang="fr-FR"/>
          </a:p>
        </p:txBody>
      </p:sp>
      <p:pic>
        <p:nvPicPr>
          <p:cNvPr id="9" name="Image 8" descr="Une image contenant capture d’écran&#10;&#10;Le contenu généré par l’IA peut être incorrect.">
            <a:extLst>
              <a:ext uri="{FF2B5EF4-FFF2-40B4-BE49-F238E27FC236}">
                <a16:creationId xmlns:a16="http://schemas.microsoft.com/office/drawing/2014/main" id="{C52C3494-B424-4207-BA4B-284B632D15C5}"/>
              </a:ext>
            </a:extLst>
          </p:cNvPr>
          <p:cNvPicPr>
            <a:picLocks noChangeAspect="1"/>
          </p:cNvPicPr>
          <p:nvPr/>
        </p:nvPicPr>
        <p:blipFill>
          <a:blip r:embed="rId4"/>
          <a:stretch>
            <a:fillRect/>
          </a:stretch>
        </p:blipFill>
        <p:spPr>
          <a:xfrm>
            <a:off x="11183352" y="0"/>
            <a:ext cx="1104900" cy="6858000"/>
          </a:xfrm>
          <a:prstGeom prst="rect">
            <a:avLst/>
          </a:prstGeom>
        </p:spPr>
      </p:pic>
      <p:sp>
        <p:nvSpPr>
          <p:cNvPr id="10" name="Espace réservé de la date 7">
            <a:extLst>
              <a:ext uri="{FF2B5EF4-FFF2-40B4-BE49-F238E27FC236}">
                <a16:creationId xmlns:a16="http://schemas.microsoft.com/office/drawing/2014/main" id="{FB332F03-D748-4F82-8FC4-22D050336490}"/>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endParaRPr lang="fr-FR" dirty="0"/>
          </a:p>
        </p:txBody>
      </p:sp>
      <p:sp>
        <p:nvSpPr>
          <p:cNvPr id="11" name="Espace réservé du pied de page 8">
            <a:extLst>
              <a:ext uri="{FF2B5EF4-FFF2-40B4-BE49-F238E27FC236}">
                <a16:creationId xmlns:a16="http://schemas.microsoft.com/office/drawing/2014/main" id="{CDF9A694-B6E7-4432-8AD0-F4808760DD92}"/>
              </a:ext>
            </a:extLst>
          </p:cNvPr>
          <p:cNvSpPr txBox="1">
            <a:spLocks/>
          </p:cNvSpPr>
          <p:nvPr/>
        </p:nvSpPr>
        <p:spPr>
          <a:xfrm>
            <a:off x="4175864" y="6356350"/>
            <a:ext cx="3840271"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Colloque ScIences et Industries</a:t>
            </a:r>
            <a:endParaRPr lang="fr-FR" dirty="0"/>
          </a:p>
        </p:txBody>
      </p:sp>
      <p:sp>
        <p:nvSpPr>
          <p:cNvPr id="12" name="Espace réservé du numéro de diapositive 9">
            <a:extLst>
              <a:ext uri="{FF2B5EF4-FFF2-40B4-BE49-F238E27FC236}">
                <a16:creationId xmlns:a16="http://schemas.microsoft.com/office/drawing/2014/main" id="{B2EDF9B6-2B8B-4A42-B78B-04344762FBB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13</a:t>
            </a:fld>
            <a:endParaRPr lang="fr-FR"/>
          </a:p>
        </p:txBody>
      </p:sp>
      <p:sp>
        <p:nvSpPr>
          <p:cNvPr id="13" name="ZoneTexte 12">
            <a:extLst>
              <a:ext uri="{FF2B5EF4-FFF2-40B4-BE49-F238E27FC236}">
                <a16:creationId xmlns:a16="http://schemas.microsoft.com/office/drawing/2014/main" id="{374FE9AE-3116-46B8-8E52-E8E7580B831A}"/>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sp>
        <p:nvSpPr>
          <p:cNvPr id="16" name="ZoneTexte 15">
            <a:extLst>
              <a:ext uri="{FF2B5EF4-FFF2-40B4-BE49-F238E27FC236}">
                <a16:creationId xmlns:a16="http://schemas.microsoft.com/office/drawing/2014/main" id="{85A7431E-1880-4CA2-9953-57874DFCA1E7}"/>
              </a:ext>
            </a:extLst>
          </p:cNvPr>
          <p:cNvSpPr txBox="1"/>
          <p:nvPr/>
        </p:nvSpPr>
        <p:spPr>
          <a:xfrm flipH="1">
            <a:off x="854425" y="1509209"/>
            <a:ext cx="7161710" cy="400110"/>
          </a:xfrm>
          <a:prstGeom prst="rect">
            <a:avLst/>
          </a:prstGeom>
          <a:noFill/>
        </p:spPr>
        <p:txBody>
          <a:bodyPr wrap="square" rtlCol="0">
            <a:spAutoFit/>
          </a:bodyPr>
          <a:lstStyle/>
          <a:p>
            <a:r>
              <a:rPr lang="fr-FR" sz="2000" b="1" dirty="0">
                <a:sym typeface="Wingdings" panose="05000000000000000000" pitchFamily="2" charset="2"/>
              </a:rPr>
              <a:t> </a:t>
            </a:r>
            <a:r>
              <a:rPr lang="fr-FR" sz="2000" b="1" dirty="0"/>
              <a:t>Plus de 30 partenaires embarqués</a:t>
            </a:r>
          </a:p>
        </p:txBody>
      </p:sp>
      <p:sp>
        <p:nvSpPr>
          <p:cNvPr id="17" name="ZoneTexte 16">
            <a:extLst>
              <a:ext uri="{FF2B5EF4-FFF2-40B4-BE49-F238E27FC236}">
                <a16:creationId xmlns:a16="http://schemas.microsoft.com/office/drawing/2014/main" id="{376F2A93-DD38-42DF-BE8A-D2822095407C}"/>
              </a:ext>
            </a:extLst>
          </p:cNvPr>
          <p:cNvSpPr txBox="1"/>
          <p:nvPr/>
        </p:nvSpPr>
        <p:spPr>
          <a:xfrm flipH="1">
            <a:off x="337684" y="4611231"/>
            <a:ext cx="10845668" cy="2246769"/>
          </a:xfrm>
          <a:prstGeom prst="rect">
            <a:avLst/>
          </a:prstGeom>
          <a:noFill/>
        </p:spPr>
        <p:txBody>
          <a:bodyPr wrap="square" numCol="2" rtlCol="0">
            <a:spAutoFit/>
          </a:bodyPr>
          <a:lstStyle/>
          <a:p>
            <a:r>
              <a:rPr lang="fr-FR" sz="2000" b="1" dirty="0"/>
              <a:t>Un effet structurant pour le territoire</a:t>
            </a:r>
            <a:endParaRPr lang="fr-FR" sz="2000" dirty="0"/>
          </a:p>
          <a:p>
            <a:pPr>
              <a:buFont typeface="Arial" panose="020B0604020202020204" pitchFamily="34" charset="0"/>
              <a:buChar char="•"/>
            </a:pPr>
            <a:r>
              <a:rPr lang="fr-FR" sz="2000" dirty="0"/>
              <a:t>Lisibilité accrue de l’offre de recherche</a:t>
            </a:r>
          </a:p>
          <a:p>
            <a:pPr>
              <a:buFont typeface="Arial" panose="020B0604020202020204" pitchFamily="34" charset="0"/>
              <a:buChar char="•"/>
            </a:pPr>
            <a:r>
              <a:rPr lang="fr-FR" sz="2000" dirty="0"/>
              <a:t>Coopérations renforcées entre acteurs</a:t>
            </a:r>
          </a:p>
          <a:p>
            <a:pPr>
              <a:buFont typeface="Arial" panose="020B0604020202020204" pitchFamily="34" charset="0"/>
              <a:buChar char="•"/>
            </a:pPr>
            <a:r>
              <a:rPr lang="fr-FR" sz="2000" dirty="0"/>
              <a:t>Meilleure attractivité pour les projets industriels</a:t>
            </a:r>
          </a:p>
          <a:p>
            <a:pPr>
              <a:buFont typeface="Arial" panose="020B0604020202020204" pitchFamily="34" charset="0"/>
              <a:buChar char="•"/>
            </a:pPr>
            <a:endParaRPr lang="fr-FR" sz="2000" dirty="0"/>
          </a:p>
          <a:p>
            <a:pPr>
              <a:buFont typeface="Arial" panose="020B0604020202020204" pitchFamily="34" charset="0"/>
              <a:buChar char="•"/>
            </a:pPr>
            <a:endParaRPr lang="fr-FR" sz="2000" dirty="0"/>
          </a:p>
          <a:p>
            <a:pPr>
              <a:buFont typeface="Arial" panose="020B0604020202020204" pitchFamily="34" charset="0"/>
              <a:buChar char="•"/>
            </a:pPr>
            <a:endParaRPr lang="fr-FR" sz="2000" dirty="0"/>
          </a:p>
          <a:p>
            <a:pPr>
              <a:buFont typeface="Arial" panose="020B0604020202020204" pitchFamily="34" charset="0"/>
              <a:buChar char="•"/>
            </a:pPr>
            <a:endParaRPr lang="fr-FR" sz="2000" dirty="0"/>
          </a:p>
          <a:p>
            <a:pPr>
              <a:buFont typeface="Arial" panose="020B0604020202020204" pitchFamily="34" charset="0"/>
              <a:buChar char="•"/>
            </a:pPr>
            <a:r>
              <a:rPr lang="fr-FR" sz="2000" dirty="0"/>
              <a:t>Circulation plus fluide de l’information innovation</a:t>
            </a:r>
          </a:p>
          <a:p>
            <a:pPr>
              <a:buFont typeface="Arial" panose="020B0604020202020204" pitchFamily="34" charset="0"/>
              <a:buChar char="•"/>
            </a:pPr>
            <a:r>
              <a:rPr lang="fr-FR" sz="2000" dirty="0"/>
              <a:t>Structuration de communautés thématiques, créatrices d’opportunités de rencontres</a:t>
            </a:r>
          </a:p>
        </p:txBody>
      </p:sp>
    </p:spTree>
    <p:extLst>
      <p:ext uri="{BB962C8B-B14F-4D97-AF65-F5344CB8AC3E}">
        <p14:creationId xmlns:p14="http://schemas.microsoft.com/office/powerpoint/2010/main" val="368099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90252968" name="ZoneTexte 1"/>
          <p:cNvSpPr txBox="1"/>
          <p:nvPr/>
        </p:nvSpPr>
        <p:spPr bwMode="auto">
          <a:xfrm>
            <a:off x="1861138" y="1413491"/>
            <a:ext cx="1435649" cy="369332"/>
          </a:xfrm>
          <a:prstGeom prst="rect">
            <a:avLst/>
          </a:prstGeom>
          <a:noFill/>
        </p:spPr>
        <p:txBody>
          <a:bodyPr wrap="none" rtlCol="0">
            <a:spAutoFit/>
          </a:bodyPr>
          <a:lstStyle/>
          <a:p>
            <a:pPr algn="ctr">
              <a:defRPr/>
            </a:pPr>
            <a:r>
              <a:rPr lang="fr-FR" b="1" dirty="0">
                <a:solidFill>
                  <a:srgbClr val="8000AB"/>
                </a:solidFill>
                <a:latin typeface="Gill Sans MT"/>
              </a:rPr>
              <a:t>Chercheurs</a:t>
            </a:r>
            <a:endParaRPr dirty="0"/>
          </a:p>
        </p:txBody>
      </p:sp>
      <p:sp>
        <p:nvSpPr>
          <p:cNvPr id="1675713359" name="ZoneTexte 3"/>
          <p:cNvSpPr txBox="1"/>
          <p:nvPr/>
        </p:nvSpPr>
        <p:spPr bwMode="auto">
          <a:xfrm>
            <a:off x="5614610" y="1346414"/>
            <a:ext cx="1407950" cy="369332"/>
          </a:xfrm>
          <a:prstGeom prst="rect">
            <a:avLst/>
          </a:prstGeom>
          <a:noFill/>
        </p:spPr>
        <p:txBody>
          <a:bodyPr wrap="none" rtlCol="0">
            <a:spAutoFit/>
          </a:bodyPr>
          <a:lstStyle/>
          <a:p>
            <a:pPr>
              <a:defRPr/>
            </a:pPr>
            <a:r>
              <a:rPr lang="fr-FR" b="1">
                <a:solidFill>
                  <a:srgbClr val="8000AB"/>
                </a:solidFill>
                <a:latin typeface="Gill Sans MT"/>
              </a:rPr>
              <a:t>Entreprises</a:t>
            </a:r>
            <a:endParaRPr/>
          </a:p>
        </p:txBody>
      </p:sp>
      <p:sp>
        <p:nvSpPr>
          <p:cNvPr id="1273528433" name="ZoneTexte 4"/>
          <p:cNvSpPr txBox="1"/>
          <p:nvPr/>
        </p:nvSpPr>
        <p:spPr bwMode="auto">
          <a:xfrm>
            <a:off x="9011951" y="1346414"/>
            <a:ext cx="1421736" cy="369332"/>
          </a:xfrm>
          <a:prstGeom prst="rect">
            <a:avLst/>
          </a:prstGeom>
          <a:noFill/>
        </p:spPr>
        <p:txBody>
          <a:bodyPr wrap="none" rtlCol="0">
            <a:spAutoFit/>
          </a:bodyPr>
          <a:lstStyle/>
          <a:p>
            <a:pPr>
              <a:defRPr/>
            </a:pPr>
            <a:r>
              <a:rPr lang="fr-FR" b="1">
                <a:solidFill>
                  <a:srgbClr val="8000AB"/>
                </a:solidFill>
                <a:latin typeface="Gill Sans MT"/>
              </a:rPr>
              <a:t>Partenaires</a:t>
            </a:r>
            <a:endParaRPr/>
          </a:p>
        </p:txBody>
      </p:sp>
      <p:sp>
        <p:nvSpPr>
          <p:cNvPr id="1682175654" name="Ellipse 2"/>
          <p:cNvSpPr/>
          <p:nvPr/>
        </p:nvSpPr>
        <p:spPr bwMode="auto">
          <a:xfrm>
            <a:off x="2165168" y="1985908"/>
            <a:ext cx="827590" cy="792866"/>
          </a:xfrm>
          <a:prstGeom prst="ellipse">
            <a:avLst/>
          </a:prstGeom>
          <a:solidFill>
            <a:schemeClr val="bg1"/>
          </a:solidFill>
          <a:ln w="19050">
            <a:solidFill>
              <a:srgbClr val="00B4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1070245890" name="Rectangle 5"/>
          <p:cNvSpPr/>
          <p:nvPr/>
        </p:nvSpPr>
        <p:spPr bwMode="auto">
          <a:xfrm>
            <a:off x="940457" y="2953007"/>
            <a:ext cx="3514858" cy="2466851"/>
          </a:xfrm>
          <a:prstGeom prst="rect">
            <a:avLst/>
          </a:prstGeom>
          <a:solidFill>
            <a:schemeClr val="bg1"/>
          </a:solidFill>
          <a:ln w="19050">
            <a:solidFill>
              <a:srgbClr val="00B4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endParaRPr sz="1600" dirty="0">
              <a:solidFill>
                <a:schemeClr val="tx1"/>
              </a:solidFill>
              <a:latin typeface="Gill Sans MT"/>
            </a:endParaRPr>
          </a:p>
          <a:p>
            <a:pPr marL="171450" indent="-171450">
              <a:buFont typeface="Arial"/>
              <a:buChar char="•"/>
              <a:defRPr/>
            </a:pPr>
            <a:r>
              <a:rPr lang="fr-FR" sz="1600" dirty="0">
                <a:solidFill>
                  <a:schemeClr val="tx1"/>
                </a:solidFill>
                <a:latin typeface="Gill Sans MT"/>
              </a:rPr>
              <a:t>Actions de </a:t>
            </a:r>
            <a:r>
              <a:rPr lang="fr-FR" sz="1600" b="1" dirty="0">
                <a:solidFill>
                  <a:srgbClr val="8000AB"/>
                </a:solidFill>
                <a:latin typeface="Gill Sans MT"/>
              </a:rPr>
              <a:t>sensibilisation</a:t>
            </a:r>
            <a:r>
              <a:rPr lang="fr-FR" sz="1600" dirty="0">
                <a:solidFill>
                  <a:schemeClr val="tx1"/>
                </a:solidFill>
                <a:latin typeface="Gill Sans MT"/>
              </a:rPr>
              <a:t> à la valorisation des travaux de recherche et à l’entrepreneuriat</a:t>
            </a:r>
            <a:endParaRPr sz="1600" dirty="0"/>
          </a:p>
          <a:p>
            <a:pPr marL="171450" indent="-171450">
              <a:buFont typeface="Arial"/>
              <a:buChar char="•"/>
              <a:defRPr/>
            </a:pPr>
            <a:endParaRPr sz="1600" dirty="0">
              <a:solidFill>
                <a:schemeClr val="tx1"/>
              </a:solidFill>
              <a:latin typeface="Gill Sans MT"/>
            </a:endParaRPr>
          </a:p>
          <a:p>
            <a:pPr marL="171450" indent="-171450">
              <a:buFont typeface="Arial"/>
              <a:buChar char="•"/>
              <a:defRPr/>
            </a:pPr>
            <a:r>
              <a:rPr lang="fr-FR" sz="1600" dirty="0">
                <a:solidFill>
                  <a:schemeClr val="tx1"/>
                </a:solidFill>
                <a:latin typeface="Gill Sans MT"/>
              </a:rPr>
              <a:t>Accompagnement à la </a:t>
            </a:r>
            <a:r>
              <a:rPr lang="fr-FR" sz="1600" b="1" dirty="0">
                <a:solidFill>
                  <a:srgbClr val="8000AB"/>
                </a:solidFill>
                <a:latin typeface="Gill Sans MT"/>
              </a:rPr>
              <a:t>valorisation</a:t>
            </a:r>
            <a:r>
              <a:rPr lang="fr-FR" sz="1600" dirty="0">
                <a:solidFill>
                  <a:srgbClr val="8000AB"/>
                </a:solidFill>
                <a:latin typeface="Gill Sans MT"/>
              </a:rPr>
              <a:t> </a:t>
            </a:r>
            <a:r>
              <a:rPr lang="fr-FR" sz="1600" dirty="0">
                <a:solidFill>
                  <a:schemeClr val="tx1"/>
                </a:solidFill>
                <a:latin typeface="Gill Sans MT"/>
              </a:rPr>
              <a:t>de la maturation jusqu’au transfert</a:t>
            </a:r>
            <a:endParaRPr sz="1600" dirty="0"/>
          </a:p>
          <a:p>
            <a:pPr marL="171450" indent="-171450">
              <a:buFont typeface="Arial"/>
              <a:buChar char="•"/>
              <a:defRPr/>
            </a:pPr>
            <a:endParaRPr sz="1600" dirty="0">
              <a:solidFill>
                <a:schemeClr val="tx1"/>
              </a:solidFill>
              <a:latin typeface="Gill Sans MT"/>
            </a:endParaRPr>
          </a:p>
          <a:p>
            <a:pPr marL="171450" indent="-171450">
              <a:buFont typeface="Arial"/>
              <a:buChar char="•"/>
              <a:defRPr/>
            </a:pPr>
            <a:r>
              <a:rPr lang="fr-FR" sz="1600" dirty="0">
                <a:solidFill>
                  <a:schemeClr val="tx1"/>
                </a:solidFill>
                <a:latin typeface="Gill Sans MT"/>
              </a:rPr>
              <a:t>Accompagnement complet à la </a:t>
            </a:r>
            <a:r>
              <a:rPr lang="fr-FR" sz="1600" b="1" dirty="0">
                <a:solidFill>
                  <a:srgbClr val="8000AB"/>
                </a:solidFill>
                <a:latin typeface="Gill Sans MT"/>
              </a:rPr>
              <a:t>création de SU</a:t>
            </a:r>
            <a:endParaRPr sz="1600" dirty="0"/>
          </a:p>
          <a:p>
            <a:pPr marL="171450" indent="-171450">
              <a:buFont typeface="Arial"/>
              <a:buChar char="•"/>
              <a:defRPr/>
            </a:pPr>
            <a:endParaRPr sz="1600" dirty="0">
              <a:solidFill>
                <a:schemeClr val="tx1"/>
              </a:solidFill>
            </a:endParaRPr>
          </a:p>
        </p:txBody>
      </p:sp>
      <p:sp>
        <p:nvSpPr>
          <p:cNvPr id="869166655" name="Rectangle 9"/>
          <p:cNvSpPr/>
          <p:nvPr/>
        </p:nvSpPr>
        <p:spPr bwMode="auto">
          <a:xfrm>
            <a:off x="4737042" y="2953007"/>
            <a:ext cx="3259964" cy="2466851"/>
          </a:xfrm>
          <a:prstGeom prst="rect">
            <a:avLst/>
          </a:prstGeom>
          <a:solidFill>
            <a:schemeClr val="bg1"/>
          </a:solidFill>
          <a:ln w="19050">
            <a:solidFill>
              <a:srgbClr val="00B4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a:buChar char="•"/>
              <a:defRPr/>
            </a:pPr>
            <a:r>
              <a:rPr lang="fr-FR" sz="1600" dirty="0">
                <a:solidFill>
                  <a:schemeClr val="tx1"/>
                </a:solidFill>
                <a:latin typeface="Gill Sans MT"/>
              </a:rPr>
              <a:t>Un</a:t>
            </a:r>
            <a:r>
              <a:rPr lang="fr-FR" sz="1600" b="1" dirty="0">
                <a:solidFill>
                  <a:schemeClr val="tx1"/>
                </a:solidFill>
                <a:latin typeface="Gill Sans MT"/>
              </a:rPr>
              <a:t> </a:t>
            </a:r>
            <a:r>
              <a:rPr lang="fr-FR" sz="1600" b="1" dirty="0">
                <a:solidFill>
                  <a:srgbClr val="8000AB"/>
                </a:solidFill>
                <a:latin typeface="Gill Sans MT"/>
              </a:rPr>
              <a:t>guichet mutualisé </a:t>
            </a:r>
            <a:r>
              <a:rPr lang="fr-FR" sz="1600" dirty="0">
                <a:solidFill>
                  <a:schemeClr val="tx1"/>
                </a:solidFill>
                <a:latin typeface="Gill Sans MT"/>
              </a:rPr>
              <a:t>pour simplifier la prise de contact</a:t>
            </a:r>
            <a:endParaRPr sz="1600" dirty="0"/>
          </a:p>
          <a:p>
            <a:pPr marL="171450" indent="-171450">
              <a:buFont typeface="Arial"/>
              <a:buChar char="•"/>
              <a:defRPr/>
            </a:pPr>
            <a:endParaRPr sz="1600" dirty="0">
              <a:solidFill>
                <a:schemeClr val="tx1"/>
              </a:solidFill>
              <a:latin typeface="Gill Sans MT"/>
            </a:endParaRPr>
          </a:p>
          <a:p>
            <a:pPr marL="171450" indent="-171450">
              <a:buFont typeface="Arial"/>
              <a:buChar char="•"/>
              <a:defRPr/>
            </a:pPr>
            <a:r>
              <a:rPr lang="fr-FR" sz="1600" dirty="0">
                <a:solidFill>
                  <a:schemeClr val="tx1"/>
                </a:solidFill>
                <a:latin typeface="Gill Sans MT"/>
              </a:rPr>
              <a:t>Une offre de partenariat </a:t>
            </a:r>
            <a:r>
              <a:rPr lang="fr-FR" sz="1600" b="1" dirty="0">
                <a:solidFill>
                  <a:srgbClr val="8000AB"/>
                </a:solidFill>
                <a:latin typeface="Gill Sans MT"/>
              </a:rPr>
              <a:t>visible</a:t>
            </a:r>
            <a:r>
              <a:rPr lang="fr-FR" sz="1600" b="1" dirty="0">
                <a:solidFill>
                  <a:schemeClr val="tx1"/>
                </a:solidFill>
                <a:latin typeface="Gill Sans MT"/>
              </a:rPr>
              <a:t> et </a:t>
            </a:r>
            <a:r>
              <a:rPr lang="fr-FR" sz="1600" b="1" dirty="0">
                <a:solidFill>
                  <a:srgbClr val="8000AB"/>
                </a:solidFill>
                <a:latin typeface="Gill Sans MT"/>
              </a:rPr>
              <a:t>lisible</a:t>
            </a:r>
            <a:endParaRPr sz="1600" dirty="0"/>
          </a:p>
          <a:p>
            <a:pPr marL="171450" indent="-171450">
              <a:buFont typeface="Arial"/>
              <a:buChar char="•"/>
              <a:defRPr/>
            </a:pPr>
            <a:endParaRPr sz="1600" dirty="0">
              <a:solidFill>
                <a:schemeClr val="tx1"/>
              </a:solidFill>
              <a:latin typeface="Gill Sans MT"/>
            </a:endParaRPr>
          </a:p>
          <a:p>
            <a:pPr marL="171450" indent="-171450">
              <a:buFont typeface="Arial"/>
              <a:buChar char="•"/>
              <a:defRPr/>
            </a:pPr>
            <a:r>
              <a:rPr lang="fr-FR" sz="1600" dirty="0">
                <a:solidFill>
                  <a:schemeClr val="tx1"/>
                </a:solidFill>
                <a:latin typeface="Gill Sans MT"/>
              </a:rPr>
              <a:t>Accès aux </a:t>
            </a:r>
            <a:r>
              <a:rPr lang="fr-FR" sz="1600" b="1" dirty="0">
                <a:solidFill>
                  <a:srgbClr val="8000AB"/>
                </a:solidFill>
                <a:latin typeface="Gill Sans MT"/>
              </a:rPr>
              <a:t>plateformes technologiques</a:t>
            </a:r>
            <a:r>
              <a:rPr lang="fr-FR" sz="1600" dirty="0">
                <a:solidFill>
                  <a:srgbClr val="8000AB"/>
                </a:solidFill>
                <a:latin typeface="Gill Sans MT"/>
              </a:rPr>
              <a:t> </a:t>
            </a:r>
            <a:r>
              <a:rPr lang="fr-FR" sz="1600" dirty="0">
                <a:solidFill>
                  <a:schemeClr val="tx1"/>
                </a:solidFill>
                <a:latin typeface="Gill Sans MT"/>
              </a:rPr>
              <a:t>et aux </a:t>
            </a:r>
            <a:r>
              <a:rPr lang="fr-FR" sz="1600" b="1" dirty="0">
                <a:solidFill>
                  <a:srgbClr val="8000AB"/>
                </a:solidFill>
                <a:latin typeface="Gill Sans MT"/>
              </a:rPr>
              <a:t>compétences</a:t>
            </a:r>
            <a:r>
              <a:rPr lang="fr-FR" sz="1600" dirty="0">
                <a:solidFill>
                  <a:schemeClr val="tx1"/>
                </a:solidFill>
                <a:latin typeface="Gill Sans MT"/>
              </a:rPr>
              <a:t> académiques</a:t>
            </a:r>
            <a:endParaRPr sz="1600" dirty="0"/>
          </a:p>
          <a:p>
            <a:pPr marL="171450" indent="-171450">
              <a:buFont typeface="Arial"/>
              <a:buChar char="•"/>
              <a:defRPr/>
            </a:pPr>
            <a:endParaRPr sz="1600" dirty="0">
              <a:solidFill>
                <a:schemeClr val="tx1"/>
              </a:solidFill>
            </a:endParaRPr>
          </a:p>
        </p:txBody>
      </p:sp>
      <p:sp>
        <p:nvSpPr>
          <p:cNvPr id="188067804" name="Rectangle 10"/>
          <p:cNvSpPr/>
          <p:nvPr/>
        </p:nvSpPr>
        <p:spPr bwMode="auto">
          <a:xfrm>
            <a:off x="8248442" y="2953007"/>
            <a:ext cx="3317085" cy="2466851"/>
          </a:xfrm>
          <a:prstGeom prst="rect">
            <a:avLst/>
          </a:prstGeom>
          <a:solidFill>
            <a:schemeClr val="bg1"/>
          </a:solidFill>
          <a:ln w="19050">
            <a:solidFill>
              <a:srgbClr val="00B4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a:buChar char="•"/>
              <a:defRPr/>
            </a:pPr>
            <a:r>
              <a:rPr lang="fr-FR" sz="1600" b="1">
                <a:solidFill>
                  <a:srgbClr val="8000AB"/>
                </a:solidFill>
                <a:latin typeface="Gill Sans MT"/>
              </a:rPr>
              <a:t>Intermédiation</a:t>
            </a:r>
            <a:r>
              <a:rPr lang="fr-FR" sz="1600">
                <a:solidFill>
                  <a:schemeClr val="tx1"/>
                </a:solidFill>
                <a:latin typeface="Gill Sans MT"/>
              </a:rPr>
              <a:t> renforcée entre recherche et marché</a:t>
            </a:r>
            <a:endParaRPr sz="1600"/>
          </a:p>
          <a:p>
            <a:pPr marL="171450" indent="-171450">
              <a:buFont typeface="Arial"/>
              <a:buChar char="•"/>
              <a:defRPr/>
            </a:pPr>
            <a:endParaRPr sz="1600">
              <a:solidFill>
                <a:schemeClr val="tx1"/>
              </a:solidFill>
              <a:latin typeface="Gill Sans MT"/>
            </a:endParaRPr>
          </a:p>
          <a:p>
            <a:pPr marL="171450" indent="-171450">
              <a:buFont typeface="Arial"/>
              <a:buChar char="•"/>
              <a:defRPr/>
            </a:pPr>
            <a:r>
              <a:rPr lang="fr-FR" sz="1600" b="1">
                <a:solidFill>
                  <a:srgbClr val="8000AB"/>
                </a:solidFill>
                <a:latin typeface="Gill Sans MT"/>
              </a:rPr>
              <a:t>Lisibilité</a:t>
            </a:r>
            <a:r>
              <a:rPr lang="fr-FR" sz="1600">
                <a:solidFill>
                  <a:schemeClr val="tx1"/>
                </a:solidFill>
                <a:latin typeface="Gill Sans MT"/>
              </a:rPr>
              <a:t> de l’offre académique</a:t>
            </a:r>
            <a:endParaRPr sz="1600"/>
          </a:p>
          <a:p>
            <a:pPr marL="171450" indent="-171450">
              <a:buFont typeface="Arial"/>
              <a:buChar char="•"/>
              <a:defRPr/>
            </a:pPr>
            <a:endParaRPr sz="1600">
              <a:solidFill>
                <a:schemeClr val="tx1"/>
              </a:solidFill>
              <a:latin typeface="Gill Sans MT"/>
            </a:endParaRPr>
          </a:p>
          <a:p>
            <a:pPr marL="171450" indent="-171450">
              <a:buFont typeface="Arial"/>
              <a:buChar char="•"/>
              <a:defRPr/>
            </a:pPr>
            <a:r>
              <a:rPr lang="fr-FR" sz="1600" b="1">
                <a:solidFill>
                  <a:srgbClr val="8000AB"/>
                </a:solidFill>
                <a:latin typeface="Gill Sans MT"/>
              </a:rPr>
              <a:t>Co construction </a:t>
            </a:r>
            <a:r>
              <a:rPr lang="fr-FR" sz="1600">
                <a:solidFill>
                  <a:schemeClr val="tx1"/>
                </a:solidFill>
                <a:latin typeface="Gill Sans MT"/>
              </a:rPr>
              <a:t>des offres ou services adaptés aux besoins</a:t>
            </a:r>
            <a:endParaRPr sz="1600"/>
          </a:p>
          <a:p>
            <a:pPr marL="171450" indent="-171450">
              <a:buFont typeface="Arial"/>
              <a:buChar char="•"/>
              <a:defRPr/>
            </a:pPr>
            <a:endParaRPr sz="1600">
              <a:solidFill>
                <a:schemeClr val="tx1"/>
              </a:solidFill>
            </a:endParaRPr>
          </a:p>
        </p:txBody>
      </p:sp>
      <p:sp>
        <p:nvSpPr>
          <p:cNvPr id="1065413790" name="Freeform 2"/>
          <p:cNvSpPr/>
          <p:nvPr/>
        </p:nvSpPr>
        <p:spPr bwMode="auto">
          <a:xfrm>
            <a:off x="2320848" y="2098887"/>
            <a:ext cx="516233" cy="492469"/>
          </a:xfrm>
          <a:custGeom>
            <a:avLst/>
            <a:gdLst/>
            <a:ahLst/>
            <a:cxnLst/>
            <a:rect l="l" t="t" r="r" b="b"/>
            <a:pathLst>
              <a:path w="4151122" h="4114800" extrusionOk="0">
                <a:moveTo>
                  <a:pt x="0" y="0"/>
                </a:moveTo>
                <a:lnTo>
                  <a:pt x="4151122" y="0"/>
                </a:lnTo>
                <a:lnTo>
                  <a:pt x="4151122" y="4114800"/>
                </a:lnTo>
                <a:lnTo>
                  <a:pt x="0" y="4114800"/>
                </a:lnTo>
                <a:lnTo>
                  <a:pt x="0" y="0"/>
                </a:lnTo>
                <a:close/>
              </a:path>
            </a:pathLst>
          </a:custGeom>
          <a:blipFill>
            <a:blip r:embed="rId3"/>
            <a:stretch/>
          </a:blipFill>
        </p:spPr>
      </p:sp>
      <p:sp>
        <p:nvSpPr>
          <p:cNvPr id="1458689643" name="ZoneTexte 18"/>
          <p:cNvSpPr txBox="1"/>
          <p:nvPr/>
        </p:nvSpPr>
        <p:spPr bwMode="auto">
          <a:xfrm>
            <a:off x="1984947" y="5694938"/>
            <a:ext cx="8222105" cy="646331"/>
          </a:xfrm>
          <a:prstGeom prst="rect">
            <a:avLst/>
          </a:prstGeom>
          <a:noFill/>
        </p:spPr>
        <p:txBody>
          <a:bodyPr wrap="square">
            <a:spAutoFit/>
          </a:bodyPr>
          <a:lstStyle/>
          <a:p>
            <a:pPr algn="ctr">
              <a:defRPr/>
            </a:pPr>
            <a:r>
              <a:rPr lang="en-US" b="1" dirty="0">
                <a:solidFill>
                  <a:srgbClr val="8000AB"/>
                </a:solidFill>
                <a:latin typeface="Gill Sans MT"/>
              </a:rPr>
              <a:t>Le PUI </a:t>
            </a:r>
            <a:r>
              <a:rPr lang="en-US" b="1" dirty="0" err="1">
                <a:solidFill>
                  <a:srgbClr val="8000AB"/>
                </a:solidFill>
                <a:latin typeface="Gill Sans MT"/>
              </a:rPr>
              <a:t>en</a:t>
            </a:r>
            <a:r>
              <a:rPr lang="en-US" b="1" dirty="0">
                <a:solidFill>
                  <a:srgbClr val="8000AB"/>
                </a:solidFill>
                <a:latin typeface="Gill Sans MT"/>
              </a:rPr>
              <a:t> tant que </a:t>
            </a:r>
            <a:r>
              <a:rPr lang="en-US" b="1" dirty="0" err="1">
                <a:solidFill>
                  <a:srgbClr val="8000AB"/>
                </a:solidFill>
                <a:latin typeface="Gill Sans MT"/>
              </a:rPr>
              <a:t>Facilitateur</a:t>
            </a:r>
            <a:r>
              <a:rPr lang="en-US" b="1" dirty="0">
                <a:solidFill>
                  <a:srgbClr val="8000AB"/>
                </a:solidFill>
                <a:latin typeface="Gill Sans MT"/>
              </a:rPr>
              <a:t> de collaborations </a:t>
            </a:r>
            <a:r>
              <a:rPr lang="en-US" b="1" dirty="0" err="1">
                <a:solidFill>
                  <a:srgbClr val="8000AB"/>
                </a:solidFill>
                <a:latin typeface="Gill Sans MT"/>
              </a:rPr>
              <a:t>efficaces</a:t>
            </a:r>
            <a:r>
              <a:rPr lang="en-US" b="1" dirty="0">
                <a:solidFill>
                  <a:srgbClr val="8000AB"/>
                </a:solidFill>
                <a:latin typeface="Gill Sans MT"/>
              </a:rPr>
              <a:t> : </a:t>
            </a:r>
            <a:r>
              <a:rPr lang="fr-FR" b="1" dirty="0">
                <a:solidFill>
                  <a:srgbClr val="8000AB"/>
                </a:solidFill>
                <a:latin typeface="Gill Sans MT"/>
              </a:rPr>
              <a:t>​</a:t>
            </a:r>
            <a:endParaRPr dirty="0"/>
          </a:p>
          <a:p>
            <a:pPr algn="ctr">
              <a:defRPr/>
            </a:pPr>
            <a:r>
              <a:rPr lang="en-US" dirty="0" err="1">
                <a:solidFill>
                  <a:srgbClr val="000000"/>
                </a:solidFill>
                <a:latin typeface="Gill Sans MT"/>
              </a:rPr>
              <a:t>outiller</a:t>
            </a:r>
            <a:r>
              <a:rPr lang="en-US" dirty="0">
                <a:solidFill>
                  <a:srgbClr val="000000"/>
                </a:solidFill>
                <a:latin typeface="Gill Sans MT"/>
              </a:rPr>
              <a:t> </a:t>
            </a:r>
            <a:r>
              <a:rPr lang="en-US" dirty="0" err="1">
                <a:solidFill>
                  <a:srgbClr val="000000"/>
                </a:solidFill>
                <a:latin typeface="Gill Sans MT"/>
              </a:rPr>
              <a:t>l'écosystème</a:t>
            </a:r>
            <a:r>
              <a:rPr lang="en-US" dirty="0">
                <a:solidFill>
                  <a:srgbClr val="000000"/>
                </a:solidFill>
                <a:latin typeface="Gill Sans MT"/>
              </a:rPr>
              <a:t>, </a:t>
            </a:r>
            <a:r>
              <a:rPr lang="en-US" dirty="0" err="1">
                <a:solidFill>
                  <a:srgbClr val="000000"/>
                </a:solidFill>
                <a:latin typeface="Gill Sans MT"/>
              </a:rPr>
              <a:t>aiguiller</a:t>
            </a:r>
            <a:r>
              <a:rPr lang="en-US" dirty="0">
                <a:solidFill>
                  <a:srgbClr val="000000"/>
                </a:solidFill>
                <a:latin typeface="Gill Sans MT"/>
              </a:rPr>
              <a:t> les </a:t>
            </a:r>
            <a:r>
              <a:rPr lang="en-US" dirty="0" err="1">
                <a:solidFill>
                  <a:srgbClr val="000000"/>
                </a:solidFill>
                <a:latin typeface="Gill Sans MT"/>
              </a:rPr>
              <a:t>demandes</a:t>
            </a:r>
            <a:r>
              <a:rPr lang="en-US" dirty="0">
                <a:solidFill>
                  <a:srgbClr val="000000"/>
                </a:solidFill>
                <a:latin typeface="Gill Sans MT"/>
              </a:rPr>
              <a:t>, </a:t>
            </a:r>
            <a:r>
              <a:rPr lang="en-US" dirty="0" err="1">
                <a:solidFill>
                  <a:srgbClr val="000000"/>
                </a:solidFill>
                <a:latin typeface="Gill Sans MT"/>
              </a:rPr>
              <a:t>professionnaliser</a:t>
            </a:r>
            <a:r>
              <a:rPr lang="en-US" dirty="0">
                <a:solidFill>
                  <a:srgbClr val="000000"/>
                </a:solidFill>
                <a:latin typeface="Gill Sans MT"/>
              </a:rPr>
              <a:t> les métiers​</a:t>
            </a:r>
            <a:endParaRPr dirty="0"/>
          </a:p>
        </p:txBody>
      </p:sp>
      <p:pic>
        <p:nvPicPr>
          <p:cNvPr id="60130218" name="Image 6"/>
          <p:cNvPicPr>
            <a:picLocks noChangeAspect="1" noChangeArrowheads="1"/>
          </p:cNvPicPr>
          <p:nvPr/>
        </p:nvPicPr>
        <p:blipFill>
          <a:blip r:embed="rId4"/>
          <a:stretch/>
        </p:blipFill>
        <p:spPr bwMode="auto">
          <a:xfrm>
            <a:off x="10916529" y="6341270"/>
            <a:ext cx="1123071" cy="405874"/>
          </a:xfrm>
          <a:prstGeom prst="rect">
            <a:avLst/>
          </a:prstGeom>
          <a:noFill/>
          <a:ln>
            <a:noFill/>
          </a:ln>
        </p:spPr>
      </p:pic>
      <p:grpSp>
        <p:nvGrpSpPr>
          <p:cNvPr id="1354541061" name="Group 7"/>
          <p:cNvGrpSpPr/>
          <p:nvPr/>
        </p:nvGrpSpPr>
        <p:grpSpPr bwMode="auto">
          <a:xfrm>
            <a:off x="239495" y="-3882"/>
            <a:ext cx="6951597" cy="1279769"/>
            <a:chOff x="0" y="0"/>
            <a:chExt cx="8803529" cy="6043400"/>
          </a:xfrm>
        </p:grpSpPr>
        <p:grpSp>
          <p:nvGrpSpPr>
            <p:cNvPr id="23" name="Group 8"/>
            <p:cNvGrpSpPr/>
            <p:nvPr/>
          </p:nvGrpSpPr>
          <p:grpSpPr bwMode="auto">
            <a:xfrm>
              <a:off x="965143" y="942826"/>
              <a:ext cx="7838386" cy="5100574"/>
              <a:chOff x="0" y="0"/>
              <a:chExt cx="12775684" cy="8313359"/>
            </a:xfrm>
          </p:grpSpPr>
          <p:sp>
            <p:nvSpPr>
              <p:cNvPr id="26" name="Freeform 9"/>
              <p:cNvSpPr/>
              <p:nvPr/>
            </p:nvSpPr>
            <p:spPr bwMode="auto">
              <a:xfrm>
                <a:off x="0" y="0"/>
                <a:ext cx="12775736" cy="8313420"/>
              </a:xfrm>
              <a:custGeom>
                <a:avLst/>
                <a:gdLst/>
                <a:ahLst/>
                <a:cxnLst/>
                <a:rect l="l" t="t" r="r" b="b"/>
                <a:pathLst>
                  <a:path w="12775736" h="8313420" extrusionOk="0">
                    <a:moveTo>
                      <a:pt x="0" y="0"/>
                    </a:moveTo>
                    <a:lnTo>
                      <a:pt x="12775736" y="0"/>
                    </a:lnTo>
                    <a:lnTo>
                      <a:pt x="12775736" y="8313420"/>
                    </a:lnTo>
                    <a:lnTo>
                      <a:pt x="0" y="8313420"/>
                    </a:lnTo>
                    <a:close/>
                  </a:path>
                </a:pathLst>
              </a:custGeom>
              <a:solidFill>
                <a:srgbClr val="8000AB"/>
              </a:solidFill>
            </p:spPr>
          </p:sp>
        </p:grpSp>
        <p:grpSp>
          <p:nvGrpSpPr>
            <p:cNvPr id="24" name="Group 10"/>
            <p:cNvGrpSpPr/>
            <p:nvPr/>
          </p:nvGrpSpPr>
          <p:grpSpPr bwMode="auto">
            <a:xfrm>
              <a:off x="0" y="0"/>
              <a:ext cx="7838386" cy="5100574"/>
              <a:chOff x="0" y="0"/>
              <a:chExt cx="12775684" cy="8313359"/>
            </a:xfrm>
          </p:grpSpPr>
          <p:sp>
            <p:nvSpPr>
              <p:cNvPr id="25" name="Freeform 11"/>
              <p:cNvSpPr/>
              <p:nvPr/>
            </p:nvSpPr>
            <p:spPr bwMode="auto">
              <a:xfrm>
                <a:off x="0" y="0"/>
                <a:ext cx="12775736" cy="8313420"/>
              </a:xfrm>
              <a:custGeom>
                <a:avLst/>
                <a:gdLst/>
                <a:ahLst/>
                <a:cxnLst/>
                <a:rect l="l" t="t" r="r" b="b"/>
                <a:pathLst>
                  <a:path w="12775736" h="8313420" extrusionOk="0">
                    <a:moveTo>
                      <a:pt x="0" y="0"/>
                    </a:moveTo>
                    <a:lnTo>
                      <a:pt x="12775736" y="0"/>
                    </a:lnTo>
                    <a:lnTo>
                      <a:pt x="12775736" y="8313420"/>
                    </a:lnTo>
                    <a:lnTo>
                      <a:pt x="0" y="8313420"/>
                    </a:lnTo>
                    <a:close/>
                  </a:path>
                </a:pathLst>
              </a:custGeom>
              <a:solidFill>
                <a:srgbClr val="00B4D1"/>
              </a:solidFill>
            </p:spPr>
          </p:sp>
        </p:grpSp>
      </p:grpSp>
      <p:sp>
        <p:nvSpPr>
          <p:cNvPr id="1957764455" name="TextBox 15"/>
          <p:cNvSpPr txBox="1"/>
          <p:nvPr/>
        </p:nvSpPr>
        <p:spPr bwMode="auto">
          <a:xfrm>
            <a:off x="548447" y="462073"/>
            <a:ext cx="5812652" cy="547522"/>
          </a:xfrm>
          <a:prstGeom prst="rect">
            <a:avLst/>
          </a:prstGeom>
        </p:spPr>
        <p:txBody>
          <a:bodyPr wrap="square" lIns="0" tIns="0" rIns="0" bIns="0" rtlCol="0" anchor="t">
            <a:spAutoFit/>
          </a:bodyPr>
          <a:lstStyle/>
          <a:p>
            <a:pPr algn="l">
              <a:lnSpc>
                <a:spcPts val="4560"/>
              </a:lnSpc>
              <a:defRPr/>
            </a:pPr>
            <a:r>
              <a:rPr lang="fr-FR" sz="3600" b="1">
                <a:solidFill>
                  <a:srgbClr val="FFFFFF"/>
                </a:solidFill>
                <a:latin typeface="Gill Sans Ultra-Bold"/>
              </a:rPr>
              <a:t>A qui s’adresse le PUI?</a:t>
            </a:r>
            <a:endParaRPr/>
          </a:p>
        </p:txBody>
      </p:sp>
      <p:grpSp>
        <p:nvGrpSpPr>
          <p:cNvPr id="1617357118" name="Groupe 12"/>
          <p:cNvGrpSpPr/>
          <p:nvPr/>
        </p:nvGrpSpPr>
        <p:grpSpPr bwMode="auto">
          <a:xfrm>
            <a:off x="5904790" y="1979782"/>
            <a:ext cx="827590" cy="792866"/>
            <a:chOff x="4971527" y="2191651"/>
            <a:chExt cx="827590" cy="792866"/>
          </a:xfrm>
        </p:grpSpPr>
        <p:sp>
          <p:nvSpPr>
            <p:cNvPr id="7" name="Ellipse 6"/>
            <p:cNvSpPr/>
            <p:nvPr/>
          </p:nvSpPr>
          <p:spPr bwMode="auto">
            <a:xfrm>
              <a:off x="4971527" y="2191651"/>
              <a:ext cx="827590" cy="792866"/>
            </a:xfrm>
            <a:prstGeom prst="ellipse">
              <a:avLst/>
            </a:prstGeom>
            <a:solidFill>
              <a:schemeClr val="bg1"/>
            </a:solidFill>
            <a:ln w="19050">
              <a:solidFill>
                <a:srgbClr val="00B4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28" name="Freeform 2"/>
            <p:cNvSpPr/>
            <p:nvPr/>
          </p:nvSpPr>
          <p:spPr bwMode="auto">
            <a:xfrm>
              <a:off x="5142001" y="2344763"/>
              <a:ext cx="486642" cy="486642"/>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a:blip r:embed="rId5"/>
              <a:stretch/>
            </a:blipFill>
          </p:spPr>
        </p:sp>
      </p:grpSp>
      <p:grpSp>
        <p:nvGrpSpPr>
          <p:cNvPr id="775250966" name="Groupe 15"/>
          <p:cNvGrpSpPr/>
          <p:nvPr/>
        </p:nvGrpSpPr>
        <p:grpSpPr bwMode="auto">
          <a:xfrm>
            <a:off x="9309024" y="1958908"/>
            <a:ext cx="827590" cy="792866"/>
            <a:chOff x="8078470" y="2191651"/>
            <a:chExt cx="827590" cy="792866"/>
          </a:xfrm>
        </p:grpSpPr>
        <p:sp>
          <p:nvSpPr>
            <p:cNvPr id="8" name="Ellipse 7"/>
            <p:cNvSpPr/>
            <p:nvPr/>
          </p:nvSpPr>
          <p:spPr bwMode="auto">
            <a:xfrm>
              <a:off x="8078470" y="2191651"/>
              <a:ext cx="827590" cy="792866"/>
            </a:xfrm>
            <a:prstGeom prst="ellipse">
              <a:avLst/>
            </a:prstGeom>
            <a:solidFill>
              <a:schemeClr val="bg1"/>
            </a:solidFill>
            <a:ln w="19050">
              <a:solidFill>
                <a:srgbClr val="00B4D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29" name="Freeform 3"/>
            <p:cNvSpPr/>
            <p:nvPr/>
          </p:nvSpPr>
          <p:spPr bwMode="auto">
            <a:xfrm>
              <a:off x="8158434" y="2391124"/>
              <a:ext cx="667662" cy="393921"/>
            </a:xfrm>
            <a:custGeom>
              <a:avLst/>
              <a:gdLst/>
              <a:ahLst/>
              <a:cxnLst/>
              <a:rect l="l" t="t" r="r" b="b"/>
              <a:pathLst>
                <a:path w="6974237" h="4114800" extrusionOk="0">
                  <a:moveTo>
                    <a:pt x="0" y="0"/>
                  </a:moveTo>
                  <a:lnTo>
                    <a:pt x="6974238" y="0"/>
                  </a:lnTo>
                  <a:lnTo>
                    <a:pt x="6974238" y="4114800"/>
                  </a:lnTo>
                  <a:lnTo>
                    <a:pt x="0" y="4114800"/>
                  </a:lnTo>
                  <a:lnTo>
                    <a:pt x="0" y="0"/>
                  </a:lnTo>
                  <a:close/>
                </a:path>
              </a:pathLst>
            </a:custGeom>
            <a:blipFill>
              <a:blip r:embed="rId6"/>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41608718" name="Title 1"/>
          <p:cNvSpPr>
            <a:spLocks noGrp="1"/>
          </p:cNvSpPr>
          <p:nvPr>
            <p:ph type="title"/>
          </p:nvPr>
        </p:nvSpPr>
        <p:spPr bwMode="auto">
          <a:xfrm>
            <a:off x="1955431" y="55631"/>
            <a:ext cx="9695118" cy="774369"/>
          </a:xfrm>
        </p:spPr>
        <p:txBody>
          <a:bodyPr>
            <a:noAutofit/>
          </a:bodyPr>
          <a:lstStyle/>
          <a:p>
            <a:pPr algn="l">
              <a:defRPr/>
            </a:pPr>
            <a:r>
              <a:rPr lang="fr-FR" sz="2800" b="1" i="1" dirty="0">
                <a:solidFill>
                  <a:srgbClr val="8000AB"/>
                </a:solidFill>
                <a:latin typeface="Gill Sans MT"/>
              </a:rPr>
              <a:t>Le PUI a vocation à être transformant pour l’innovation</a:t>
            </a:r>
            <a:endParaRPr sz="2800" b="1" dirty="0">
              <a:solidFill>
                <a:srgbClr val="8000AB"/>
              </a:solidFill>
              <a:latin typeface="Gill Sans MT"/>
            </a:endParaRPr>
          </a:p>
        </p:txBody>
      </p:sp>
      <p:grpSp>
        <p:nvGrpSpPr>
          <p:cNvPr id="2024816153" name="Group 197"/>
          <p:cNvGrpSpPr/>
          <p:nvPr/>
        </p:nvGrpSpPr>
        <p:grpSpPr bwMode="auto">
          <a:xfrm>
            <a:off x="8175763" y="6414416"/>
            <a:ext cx="314612" cy="316831"/>
            <a:chOff x="3398838" y="1811338"/>
            <a:chExt cx="346075" cy="360363"/>
          </a:xfrm>
        </p:grpSpPr>
        <p:sp>
          <p:nvSpPr>
            <p:cNvPr id="40" name="Freeform 48"/>
            <p:cNvSpPr/>
            <p:nvPr/>
          </p:nvSpPr>
          <p:spPr bwMode="auto">
            <a:xfrm>
              <a:off x="3598863" y="1885951"/>
              <a:ext cx="112713" cy="120650"/>
            </a:xfrm>
            <a:custGeom>
              <a:avLst/>
              <a:gdLst>
                <a:gd name="T0" fmla="*/ 7 w 30"/>
                <a:gd name="T1" fmla="*/ 8 h 32"/>
                <a:gd name="T2" fmla="*/ 7 w 30"/>
                <a:gd name="T3" fmla="*/ 22 h 32"/>
                <a:gd name="T4" fmla="*/ 23 w 30"/>
                <a:gd name="T5" fmla="*/ 24 h 32"/>
                <a:gd name="T6" fmla="*/ 26 w 30"/>
                <a:gd name="T7" fmla="*/ 0 h 32"/>
                <a:gd name="T8" fmla="*/ 7 w 30"/>
                <a:gd name="T9" fmla="*/ 8 h 32"/>
              </a:gdLst>
              <a:ahLst/>
              <a:cxnLst>
                <a:cxn ang="0">
                  <a:pos x="T0" y="T1"/>
                </a:cxn>
                <a:cxn ang="0">
                  <a:pos x="T2" y="T3"/>
                </a:cxn>
                <a:cxn ang="0">
                  <a:pos x="T4" y="T5"/>
                </a:cxn>
                <a:cxn ang="0">
                  <a:pos x="T6" y="T7"/>
                </a:cxn>
                <a:cxn ang="0">
                  <a:pos x="T8" y="T9"/>
                </a:cxn>
              </a:cxnLst>
              <a:rect l="0" t="0" r="r" b="b"/>
              <a:pathLst>
                <a:path w="30" h="32" extrusionOk="0">
                  <a:moveTo>
                    <a:pt x="7" y="8"/>
                  </a:moveTo>
                  <a:cubicBezTo>
                    <a:pt x="2" y="11"/>
                    <a:pt x="0" y="17"/>
                    <a:pt x="7" y="22"/>
                  </a:cubicBezTo>
                  <a:cubicBezTo>
                    <a:pt x="11" y="32"/>
                    <a:pt x="18" y="29"/>
                    <a:pt x="23" y="24"/>
                  </a:cubicBezTo>
                  <a:cubicBezTo>
                    <a:pt x="27" y="20"/>
                    <a:pt x="30" y="7"/>
                    <a:pt x="26" y="0"/>
                  </a:cubicBezTo>
                  <a:cubicBezTo>
                    <a:pt x="19" y="5"/>
                    <a:pt x="13" y="4"/>
                    <a:pt x="7" y="8"/>
                  </a:cubicBezTo>
                  <a:close/>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id-ID" sz="1600"/>
            </a:p>
          </p:txBody>
        </p:sp>
        <p:sp>
          <p:nvSpPr>
            <p:cNvPr id="41" name="Freeform 49"/>
            <p:cNvSpPr/>
            <p:nvPr/>
          </p:nvSpPr>
          <p:spPr bwMode="auto">
            <a:xfrm>
              <a:off x="3451226" y="1811338"/>
              <a:ext cx="150813" cy="173038"/>
            </a:xfrm>
            <a:custGeom>
              <a:avLst/>
              <a:gdLst>
                <a:gd name="T0" fmla="*/ 32 w 40"/>
                <a:gd name="T1" fmla="*/ 14 h 46"/>
                <a:gd name="T2" fmla="*/ 28 w 40"/>
                <a:gd name="T3" fmla="*/ 33 h 46"/>
                <a:gd name="T4" fmla="*/ 8 w 40"/>
                <a:gd name="T5" fmla="*/ 34 h 46"/>
                <a:gd name="T6" fmla="*/ 5 w 40"/>
                <a:gd name="T7" fmla="*/ 0 h 46"/>
                <a:gd name="T8" fmla="*/ 32 w 40"/>
                <a:gd name="T9" fmla="*/ 14 h 46"/>
              </a:gdLst>
              <a:ahLst/>
              <a:cxnLst>
                <a:cxn ang="0">
                  <a:pos x="T0" y="T1"/>
                </a:cxn>
                <a:cxn ang="0">
                  <a:pos x="T2" y="T3"/>
                </a:cxn>
                <a:cxn ang="0">
                  <a:pos x="T4" y="T5"/>
                </a:cxn>
                <a:cxn ang="0">
                  <a:pos x="T6" y="T7"/>
                </a:cxn>
                <a:cxn ang="0">
                  <a:pos x="T8" y="T9"/>
                </a:cxn>
              </a:cxnLst>
              <a:rect l="0" t="0" r="r" b="b"/>
              <a:pathLst>
                <a:path w="40" h="46" extrusionOk="0">
                  <a:moveTo>
                    <a:pt x="32" y="14"/>
                  </a:moveTo>
                  <a:cubicBezTo>
                    <a:pt x="37" y="20"/>
                    <a:pt x="40" y="28"/>
                    <a:pt x="28" y="33"/>
                  </a:cubicBezTo>
                  <a:cubicBezTo>
                    <a:pt x="22" y="46"/>
                    <a:pt x="13" y="41"/>
                    <a:pt x="8" y="34"/>
                  </a:cubicBezTo>
                  <a:cubicBezTo>
                    <a:pt x="2" y="28"/>
                    <a:pt x="0" y="10"/>
                    <a:pt x="5" y="0"/>
                  </a:cubicBezTo>
                  <a:cubicBezTo>
                    <a:pt x="14" y="8"/>
                    <a:pt x="26" y="6"/>
                    <a:pt x="32" y="14"/>
                  </a:cubicBezTo>
                  <a:close/>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id-ID" sz="1600"/>
            </a:p>
          </p:txBody>
        </p:sp>
        <p:sp>
          <p:nvSpPr>
            <p:cNvPr id="42" name="Freeform 50"/>
            <p:cNvSpPr/>
            <p:nvPr/>
          </p:nvSpPr>
          <p:spPr bwMode="auto">
            <a:xfrm>
              <a:off x="3500438" y="1863726"/>
              <a:ext cx="161925" cy="158750"/>
            </a:xfrm>
            <a:custGeom>
              <a:avLst/>
              <a:gdLst>
                <a:gd name="T0" fmla="*/ 43 w 43"/>
                <a:gd name="T1" fmla="*/ 20 h 42"/>
                <a:gd name="T2" fmla="*/ 25 w 43"/>
                <a:gd name="T3" fmla="*/ 42 h 42"/>
                <a:gd name="T4" fmla="*/ 0 w 43"/>
                <a:gd name="T5" fmla="*/ 0 h 42"/>
              </a:gdLst>
              <a:ahLst/>
              <a:cxnLst>
                <a:cxn ang="0">
                  <a:pos x="T0" y="T1"/>
                </a:cxn>
                <a:cxn ang="0">
                  <a:pos x="T2" y="T3"/>
                </a:cxn>
                <a:cxn ang="0">
                  <a:pos x="T4" y="T5"/>
                </a:cxn>
              </a:cxnLst>
              <a:rect l="0" t="0" r="r" b="b"/>
              <a:pathLst>
                <a:path w="43" h="42" extrusionOk="0">
                  <a:moveTo>
                    <a:pt x="43" y="20"/>
                  </a:moveTo>
                  <a:cubicBezTo>
                    <a:pt x="31" y="26"/>
                    <a:pt x="25" y="42"/>
                    <a:pt x="25" y="42"/>
                  </a:cubicBezTo>
                  <a:cubicBezTo>
                    <a:pt x="25" y="42"/>
                    <a:pt x="20" y="18"/>
                    <a:pt x="0" y="0"/>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id-ID" sz="1600"/>
            </a:p>
          </p:txBody>
        </p:sp>
        <p:sp>
          <p:nvSpPr>
            <p:cNvPr id="43" name="Rectangle 42"/>
            <p:cNvSpPr>
              <a:spLocks noChangeArrowheads="1"/>
            </p:cNvSpPr>
            <p:nvPr/>
          </p:nvSpPr>
          <p:spPr bwMode="auto">
            <a:xfrm>
              <a:off x="3398838" y="2022476"/>
              <a:ext cx="60325" cy="119063"/>
            </a:xfrm>
            <a:prstGeom prst="rect">
              <a:avLst/>
            </a:prstGeom>
            <a:noFill/>
            <a:ln w="158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id-ID" sz="1600"/>
            </a:p>
          </p:txBody>
        </p:sp>
        <p:sp>
          <p:nvSpPr>
            <p:cNvPr id="44" name="Freeform 52"/>
            <p:cNvSpPr/>
            <p:nvPr/>
          </p:nvSpPr>
          <p:spPr bwMode="auto">
            <a:xfrm>
              <a:off x="3459163" y="2063751"/>
              <a:ext cx="285750" cy="107949"/>
            </a:xfrm>
            <a:custGeom>
              <a:avLst/>
              <a:gdLst>
                <a:gd name="T0" fmla="*/ 0 w 76"/>
                <a:gd name="T1" fmla="*/ 15 h 29"/>
                <a:gd name="T2" fmla="*/ 76 w 76"/>
                <a:gd name="T3" fmla="*/ 5 h 29"/>
                <a:gd name="T4" fmla="*/ 64 w 76"/>
                <a:gd name="T5" fmla="*/ 1 h 29"/>
                <a:gd name="T6" fmla="*/ 46 w 76"/>
                <a:gd name="T7" fmla="*/ 7 h 29"/>
              </a:gdLst>
              <a:ahLst/>
              <a:cxnLst>
                <a:cxn ang="0">
                  <a:pos x="T0" y="T1"/>
                </a:cxn>
                <a:cxn ang="0">
                  <a:pos x="T2" y="T3"/>
                </a:cxn>
                <a:cxn ang="0">
                  <a:pos x="T4" y="T5"/>
                </a:cxn>
                <a:cxn ang="0">
                  <a:pos x="T6" y="T7"/>
                </a:cxn>
              </a:cxnLst>
              <a:rect l="0" t="0" r="r" b="b"/>
              <a:pathLst>
                <a:path w="76" h="29" extrusionOk="0">
                  <a:moveTo>
                    <a:pt x="0" y="15"/>
                  </a:moveTo>
                  <a:cubicBezTo>
                    <a:pt x="43" y="29"/>
                    <a:pt x="27" y="29"/>
                    <a:pt x="76" y="5"/>
                  </a:cubicBezTo>
                  <a:cubicBezTo>
                    <a:pt x="72" y="1"/>
                    <a:pt x="68" y="0"/>
                    <a:pt x="64" y="1"/>
                  </a:cubicBezTo>
                  <a:cubicBezTo>
                    <a:pt x="46" y="7"/>
                    <a:pt x="46" y="7"/>
                    <a:pt x="46" y="7"/>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id-ID" sz="1600"/>
            </a:p>
          </p:txBody>
        </p:sp>
        <p:sp>
          <p:nvSpPr>
            <p:cNvPr id="45" name="Freeform 53"/>
            <p:cNvSpPr/>
            <p:nvPr/>
          </p:nvSpPr>
          <p:spPr bwMode="auto">
            <a:xfrm>
              <a:off x="3459163" y="2036763"/>
              <a:ext cx="180975" cy="60325"/>
            </a:xfrm>
            <a:custGeom>
              <a:avLst/>
              <a:gdLst>
                <a:gd name="T0" fmla="*/ 0 w 48"/>
                <a:gd name="T1" fmla="*/ 0 h 16"/>
                <a:gd name="T2" fmla="*/ 12 w 48"/>
                <a:gd name="T3" fmla="*/ 0 h 16"/>
                <a:gd name="T4" fmla="*/ 30 w 48"/>
                <a:gd name="T5" fmla="*/ 8 h 16"/>
                <a:gd name="T6" fmla="*/ 42 w 48"/>
                <a:gd name="T7" fmla="*/ 8 h 16"/>
                <a:gd name="T8" fmla="*/ 42 w 48"/>
                <a:gd name="T9" fmla="*/ 16 h 16"/>
                <a:gd name="T10" fmla="*/ 20 w 48"/>
                <a:gd name="T11" fmla="*/ 16 h 16"/>
              </a:gdLst>
              <a:ahLst/>
              <a:cxnLst>
                <a:cxn ang="0">
                  <a:pos x="T0" y="T1"/>
                </a:cxn>
                <a:cxn ang="0">
                  <a:pos x="T2" y="T3"/>
                </a:cxn>
                <a:cxn ang="0">
                  <a:pos x="T4" y="T5"/>
                </a:cxn>
                <a:cxn ang="0">
                  <a:pos x="T6" y="T7"/>
                </a:cxn>
                <a:cxn ang="0">
                  <a:pos x="T8" y="T9"/>
                </a:cxn>
                <a:cxn ang="0">
                  <a:pos x="T10" y="T11"/>
                </a:cxn>
              </a:cxnLst>
              <a:rect l="0" t="0" r="r" b="b"/>
              <a:pathLst>
                <a:path w="48" h="16" extrusionOk="0">
                  <a:moveTo>
                    <a:pt x="0" y="0"/>
                  </a:moveTo>
                  <a:cubicBezTo>
                    <a:pt x="12" y="0"/>
                    <a:pt x="12" y="0"/>
                    <a:pt x="12" y="0"/>
                  </a:cubicBezTo>
                  <a:cubicBezTo>
                    <a:pt x="21" y="0"/>
                    <a:pt x="28" y="6"/>
                    <a:pt x="30" y="8"/>
                  </a:cubicBezTo>
                  <a:cubicBezTo>
                    <a:pt x="30" y="8"/>
                    <a:pt x="36" y="8"/>
                    <a:pt x="42" y="8"/>
                  </a:cubicBezTo>
                  <a:cubicBezTo>
                    <a:pt x="48" y="8"/>
                    <a:pt x="48" y="16"/>
                    <a:pt x="42" y="16"/>
                  </a:cubicBezTo>
                  <a:cubicBezTo>
                    <a:pt x="20" y="16"/>
                    <a:pt x="20" y="16"/>
                    <a:pt x="20" y="16"/>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id-ID" sz="1600"/>
            </a:p>
          </p:txBody>
        </p:sp>
      </p:grpSp>
      <p:sp>
        <p:nvSpPr>
          <p:cNvPr id="1071714836" name="Rectangle : coins arrondis 45"/>
          <p:cNvSpPr/>
          <p:nvPr/>
        </p:nvSpPr>
        <p:spPr bwMode="auto">
          <a:xfrm>
            <a:off x="1486920" y="1395210"/>
            <a:ext cx="372610" cy="3789480"/>
          </a:xfrm>
          <a:prstGeom prst="roundRect">
            <a:avLst>
              <a:gd name="adj" fmla="val 0"/>
            </a:avLst>
          </a:prstGeom>
          <a:solidFill>
            <a:srgbClr val="00B4D1"/>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p>
        </p:txBody>
      </p:sp>
      <p:sp>
        <p:nvSpPr>
          <p:cNvPr id="223019314" name="ZoneTexte 47"/>
          <p:cNvSpPr txBox="1"/>
          <p:nvPr/>
        </p:nvSpPr>
        <p:spPr bwMode="auto">
          <a:xfrm rot="16199998">
            <a:off x="507185" y="2648454"/>
            <a:ext cx="2325591" cy="366119"/>
          </a:xfrm>
          <a:prstGeom prst="rect">
            <a:avLst/>
          </a:prstGeom>
          <a:noFill/>
        </p:spPr>
        <p:txBody>
          <a:bodyPr wrap="none" rtlCol="0">
            <a:spAutoFit/>
          </a:bodyPr>
          <a:lstStyle/>
          <a:p>
            <a:pPr>
              <a:defRPr/>
            </a:pPr>
            <a:r>
              <a:rPr lang="fr-FR" b="1" dirty="0">
                <a:solidFill>
                  <a:schemeClr val="bg1"/>
                </a:solidFill>
                <a:latin typeface="Gill Sans MT"/>
              </a:rPr>
              <a:t>Recherche publique</a:t>
            </a:r>
            <a:endParaRPr b="1" dirty="0"/>
          </a:p>
        </p:txBody>
      </p:sp>
      <p:sp>
        <p:nvSpPr>
          <p:cNvPr id="228796541" name="ZoneTexte 48"/>
          <p:cNvSpPr txBox="1"/>
          <p:nvPr/>
        </p:nvSpPr>
        <p:spPr bwMode="auto">
          <a:xfrm rot="16199998">
            <a:off x="8626410" y="3107431"/>
            <a:ext cx="3790559" cy="366119"/>
          </a:xfrm>
          <a:prstGeom prst="rect">
            <a:avLst/>
          </a:prstGeom>
          <a:solidFill>
            <a:srgbClr val="00B4D1"/>
          </a:solidFill>
          <a:ln>
            <a:noFill/>
          </a:ln>
          <a:effectLst/>
        </p:spPr>
        <p:txBody>
          <a:bodyPr wrap="square" rtlCol="0">
            <a:spAutoFit/>
          </a:bodyPr>
          <a:lstStyle/>
          <a:p>
            <a:pPr>
              <a:defRPr/>
            </a:pPr>
            <a:r>
              <a:rPr lang="fr-FR" b="1" dirty="0">
                <a:solidFill>
                  <a:schemeClr val="bg1"/>
                </a:solidFill>
                <a:latin typeface="Gill Sans MT"/>
              </a:rPr>
              <a:t>Startup, PME, ETI, Grand Groupe</a:t>
            </a:r>
            <a:endParaRPr b="1" dirty="0"/>
          </a:p>
        </p:txBody>
      </p:sp>
      <p:grpSp>
        <p:nvGrpSpPr>
          <p:cNvPr id="1367693062" name="Group 10"/>
          <p:cNvGrpSpPr/>
          <p:nvPr/>
        </p:nvGrpSpPr>
        <p:grpSpPr bwMode="auto">
          <a:xfrm>
            <a:off x="2379030" y="1739348"/>
            <a:ext cx="1335983" cy="817449"/>
            <a:chOff x="0" y="0"/>
            <a:chExt cx="1335983" cy="817449"/>
          </a:xfrm>
        </p:grpSpPr>
        <p:sp>
          <p:nvSpPr>
            <p:cNvPr id="51" name="TextBox 11"/>
            <p:cNvSpPr txBox="1"/>
            <p:nvPr/>
          </p:nvSpPr>
          <p:spPr bwMode="auto">
            <a:xfrm>
              <a:off x="0" y="0"/>
              <a:ext cx="1187750" cy="381002"/>
            </a:xfrm>
            <a:prstGeom prst="rect">
              <a:avLst/>
            </a:prstGeom>
            <a:grpFill/>
          </p:spPr>
          <p:txBody>
            <a:bodyPr wrap="square" lIns="0" tIns="0" rIns="0" bIns="0" rtlCol="0" anchor="t">
              <a:spAutoFit/>
            </a:bodyPr>
            <a:lstStyle/>
            <a:p>
              <a:pPr>
                <a:lnSpc>
                  <a:spcPts val="2822"/>
                </a:lnSpc>
                <a:defRPr/>
              </a:pPr>
              <a:r>
                <a:rPr lang="en-US" sz="3300" b="1">
                  <a:solidFill>
                    <a:srgbClr val="8000AB">
                      <a:alpha val="37647"/>
                    </a:srgbClr>
                  </a:solidFill>
                  <a:latin typeface="Poppins Heavy"/>
                  <a:ea typeface="Poppins Heavy"/>
                  <a:cs typeface="Poppins Heavy"/>
                </a:rPr>
                <a:t>3330</a:t>
              </a:r>
              <a:r>
                <a:rPr lang="en-US" sz="3150" b="1">
                  <a:solidFill>
                    <a:srgbClr val="8000AB">
                      <a:alpha val="37647"/>
                    </a:srgbClr>
                  </a:solidFill>
                  <a:latin typeface="Poppins Heavy"/>
                  <a:ea typeface="Poppins Heavy"/>
                  <a:cs typeface="Poppins Heavy"/>
                </a:rPr>
                <a:t>  </a:t>
              </a:r>
              <a:endParaRPr sz="3150"/>
            </a:p>
          </p:txBody>
        </p:sp>
        <p:sp>
          <p:nvSpPr>
            <p:cNvPr id="52" name="TextBox 12"/>
            <p:cNvSpPr txBox="1"/>
            <p:nvPr/>
          </p:nvSpPr>
          <p:spPr bwMode="auto">
            <a:xfrm>
              <a:off x="164280" y="471585"/>
              <a:ext cx="1171703" cy="345864"/>
            </a:xfrm>
            <a:prstGeom prst="rect">
              <a:avLst/>
            </a:prstGeom>
            <a:grpFill/>
          </p:spPr>
          <p:txBody>
            <a:bodyPr wrap="square" lIns="0" tIns="0" rIns="0" bIns="0" rtlCol="0" anchor="t">
              <a:spAutoFit/>
            </a:bodyPr>
            <a:lstStyle/>
            <a:p>
              <a:pPr>
                <a:lnSpc>
                  <a:spcPts val="1308"/>
                </a:lnSpc>
                <a:defRPr/>
              </a:pPr>
              <a:r>
                <a:rPr lang="fr-FR" sz="1600" b="1" dirty="0">
                  <a:solidFill>
                    <a:srgbClr val="222046"/>
                  </a:solidFill>
                  <a:latin typeface="Gill Sans Bold"/>
                  <a:ea typeface="Gill Sans Bold"/>
                  <a:cs typeface="Gill Sans Bold"/>
                </a:rPr>
                <a:t>Personnels</a:t>
              </a:r>
              <a:endParaRPr lang="fr-FR" sz="1600" dirty="0"/>
            </a:p>
            <a:p>
              <a:pPr>
                <a:lnSpc>
                  <a:spcPts val="1308"/>
                </a:lnSpc>
                <a:defRPr/>
              </a:pPr>
              <a:r>
                <a:rPr lang="fr-FR" sz="1600" b="1" dirty="0">
                  <a:solidFill>
                    <a:srgbClr val="222046"/>
                  </a:solidFill>
                  <a:latin typeface="Gill Sans Bold"/>
                  <a:ea typeface="Gill Sans Bold"/>
                  <a:cs typeface="Gill Sans Bold"/>
                </a:rPr>
                <a:t>de recherche</a:t>
              </a:r>
              <a:endParaRPr lang="fr-FR" sz="1600" dirty="0"/>
            </a:p>
          </p:txBody>
        </p:sp>
      </p:grpSp>
      <p:grpSp>
        <p:nvGrpSpPr>
          <p:cNvPr id="1682759668" name="Group 13"/>
          <p:cNvGrpSpPr/>
          <p:nvPr/>
        </p:nvGrpSpPr>
        <p:grpSpPr bwMode="auto">
          <a:xfrm>
            <a:off x="6418027" y="2985354"/>
            <a:ext cx="1802653" cy="994820"/>
            <a:chOff x="0" y="0"/>
            <a:chExt cx="1802653" cy="994820"/>
          </a:xfrm>
        </p:grpSpPr>
        <p:sp>
          <p:nvSpPr>
            <p:cNvPr id="54" name="TextBox 14"/>
            <p:cNvSpPr txBox="1"/>
            <p:nvPr/>
          </p:nvSpPr>
          <p:spPr bwMode="auto">
            <a:xfrm>
              <a:off x="99744" y="482244"/>
              <a:ext cx="1702909" cy="512576"/>
            </a:xfrm>
            <a:prstGeom prst="rect">
              <a:avLst/>
            </a:prstGeom>
            <a:grpFill/>
          </p:spPr>
          <p:txBody>
            <a:bodyPr lIns="0" tIns="0" rIns="0" bIns="0" rtlCol="0" anchor="t">
              <a:spAutoFit/>
            </a:bodyPr>
            <a:lstStyle/>
            <a:p>
              <a:pPr>
                <a:lnSpc>
                  <a:spcPts val="1308"/>
                </a:lnSpc>
                <a:defRPr/>
              </a:pPr>
              <a:r>
                <a:rPr lang="fr-FR" sz="1600" b="1" dirty="0">
                  <a:solidFill>
                    <a:srgbClr val="222046"/>
                  </a:solidFill>
                  <a:latin typeface="Gill Sans Bold"/>
                  <a:ea typeface="Gill Sans Bold"/>
                  <a:cs typeface="Gill Sans Bold"/>
                </a:rPr>
                <a:t>Contrats de recherche signés avec les entreprises</a:t>
              </a:r>
              <a:endParaRPr sz="2400" dirty="0"/>
            </a:p>
          </p:txBody>
        </p:sp>
        <p:sp>
          <p:nvSpPr>
            <p:cNvPr id="55" name="TextBox 15"/>
            <p:cNvSpPr txBox="1"/>
            <p:nvPr/>
          </p:nvSpPr>
          <p:spPr bwMode="auto">
            <a:xfrm>
              <a:off x="0" y="0"/>
              <a:ext cx="1062254" cy="381001"/>
            </a:xfrm>
            <a:prstGeom prst="rect">
              <a:avLst/>
            </a:prstGeom>
            <a:grpFill/>
          </p:spPr>
          <p:txBody>
            <a:bodyPr wrap="square" lIns="0" tIns="0" rIns="0" bIns="0" rtlCol="0" anchor="t">
              <a:spAutoFit/>
            </a:bodyPr>
            <a:lstStyle/>
            <a:p>
              <a:pPr>
                <a:lnSpc>
                  <a:spcPts val="2822"/>
                </a:lnSpc>
                <a:defRPr/>
              </a:pPr>
              <a:r>
                <a:rPr lang="en-US" sz="3300" b="1">
                  <a:solidFill>
                    <a:srgbClr val="8000AB">
                      <a:alpha val="37647"/>
                    </a:srgbClr>
                  </a:solidFill>
                  <a:latin typeface="Poppins Heavy"/>
                  <a:ea typeface="Poppins Heavy"/>
                  <a:cs typeface="Poppins Heavy"/>
                </a:rPr>
                <a:t>163</a:t>
              </a:r>
              <a:r>
                <a:rPr lang="en-US" sz="1400" b="1">
                  <a:solidFill>
                    <a:srgbClr val="04B4D0">
                      <a:alpha val="37647"/>
                    </a:srgbClr>
                  </a:solidFill>
                  <a:latin typeface="Poppins Heavy"/>
                  <a:ea typeface="Poppins Heavy"/>
                  <a:cs typeface="Poppins Heavy"/>
                </a:rPr>
                <a:t> </a:t>
              </a:r>
              <a:endParaRPr lang="en-US" sz="2000" b="1">
                <a:solidFill>
                  <a:srgbClr val="00B4D1"/>
                </a:solidFill>
                <a:latin typeface="Poppins Heavy"/>
              </a:endParaRPr>
            </a:p>
          </p:txBody>
        </p:sp>
      </p:grpSp>
      <p:grpSp>
        <p:nvGrpSpPr>
          <p:cNvPr id="471029559" name="Group 16"/>
          <p:cNvGrpSpPr/>
          <p:nvPr/>
        </p:nvGrpSpPr>
        <p:grpSpPr bwMode="auto">
          <a:xfrm>
            <a:off x="2375004" y="2985354"/>
            <a:ext cx="1270992" cy="817449"/>
            <a:chOff x="0" y="0"/>
            <a:chExt cx="1270992" cy="817449"/>
          </a:xfrm>
        </p:grpSpPr>
        <p:sp>
          <p:nvSpPr>
            <p:cNvPr id="57" name="TextBox 17"/>
            <p:cNvSpPr txBox="1"/>
            <p:nvPr/>
          </p:nvSpPr>
          <p:spPr bwMode="auto">
            <a:xfrm>
              <a:off x="0" y="0"/>
              <a:ext cx="1000897" cy="381002"/>
            </a:xfrm>
            <a:prstGeom prst="rect">
              <a:avLst/>
            </a:prstGeom>
            <a:grpFill/>
          </p:spPr>
          <p:txBody>
            <a:bodyPr wrap="square" lIns="0" tIns="0" rIns="0" bIns="0" rtlCol="0" anchor="t">
              <a:spAutoFit/>
            </a:bodyPr>
            <a:lstStyle/>
            <a:p>
              <a:pPr>
                <a:lnSpc>
                  <a:spcPts val="2822"/>
                </a:lnSpc>
                <a:defRPr/>
              </a:pPr>
              <a:r>
                <a:rPr lang="en-US" sz="3300" b="1">
                  <a:solidFill>
                    <a:srgbClr val="8000AB">
                      <a:alpha val="37647"/>
                    </a:srgbClr>
                  </a:solidFill>
                  <a:latin typeface="Poppins Heavy"/>
                </a:rPr>
                <a:t>52</a:t>
              </a:r>
              <a:r>
                <a:rPr lang="en-US" sz="3150" b="1">
                  <a:solidFill>
                    <a:srgbClr val="8000AB">
                      <a:alpha val="37647"/>
                    </a:srgbClr>
                  </a:solidFill>
                  <a:latin typeface="Poppins Heavy"/>
                </a:rPr>
                <a:t> </a:t>
              </a:r>
              <a:endParaRPr lang="en-US" sz="2000" b="1">
                <a:solidFill>
                  <a:srgbClr val="00B4D1"/>
                </a:solidFill>
                <a:latin typeface="Poppins Heavy"/>
                <a:ea typeface="Calibri"/>
                <a:cs typeface="Calibri"/>
              </a:endParaRPr>
            </a:p>
          </p:txBody>
        </p:sp>
        <p:sp>
          <p:nvSpPr>
            <p:cNvPr id="58" name="TextBox 18"/>
            <p:cNvSpPr txBox="1"/>
            <p:nvPr/>
          </p:nvSpPr>
          <p:spPr bwMode="auto">
            <a:xfrm>
              <a:off x="98808" y="471585"/>
              <a:ext cx="1172184" cy="345864"/>
            </a:xfrm>
            <a:prstGeom prst="rect">
              <a:avLst/>
            </a:prstGeom>
            <a:grpFill/>
          </p:spPr>
          <p:txBody>
            <a:bodyPr wrap="square" lIns="0" tIns="0" rIns="0" bIns="0" rtlCol="0" anchor="t">
              <a:spAutoFit/>
            </a:bodyPr>
            <a:lstStyle/>
            <a:p>
              <a:pPr>
                <a:lnSpc>
                  <a:spcPts val="1308"/>
                </a:lnSpc>
                <a:defRPr/>
              </a:pPr>
              <a:r>
                <a:rPr lang="fr-FR" sz="1600" b="1" dirty="0">
                  <a:solidFill>
                    <a:srgbClr val="222046"/>
                  </a:solidFill>
                  <a:latin typeface="Gill Sans Bold"/>
                  <a:ea typeface="Gill Sans Bold"/>
                  <a:cs typeface="Gill Sans Bold"/>
                </a:rPr>
                <a:t>Déclarations </a:t>
              </a:r>
              <a:endParaRPr lang="fr-FR" sz="1600" dirty="0"/>
            </a:p>
            <a:p>
              <a:pPr>
                <a:lnSpc>
                  <a:spcPts val="1308"/>
                </a:lnSpc>
                <a:defRPr/>
              </a:pPr>
              <a:r>
                <a:rPr lang="fr-FR" sz="1600" b="1" dirty="0">
                  <a:solidFill>
                    <a:srgbClr val="222046"/>
                  </a:solidFill>
                  <a:latin typeface="Gill Sans Bold"/>
                  <a:ea typeface="Gill Sans Bold"/>
                  <a:cs typeface="Gill Sans Bold"/>
                </a:rPr>
                <a:t>d’inventions</a:t>
              </a:r>
              <a:endParaRPr lang="fr-FR" sz="1600" dirty="0"/>
            </a:p>
          </p:txBody>
        </p:sp>
      </p:grpSp>
      <p:grpSp>
        <p:nvGrpSpPr>
          <p:cNvPr id="1377560108" name="Group 22"/>
          <p:cNvGrpSpPr/>
          <p:nvPr/>
        </p:nvGrpSpPr>
        <p:grpSpPr bwMode="auto">
          <a:xfrm>
            <a:off x="8357322" y="2982005"/>
            <a:ext cx="1835795" cy="984161"/>
            <a:chOff x="0" y="0"/>
            <a:chExt cx="1835795" cy="984161"/>
          </a:xfrm>
        </p:grpSpPr>
        <p:sp>
          <p:nvSpPr>
            <p:cNvPr id="63" name="TextBox 23"/>
            <p:cNvSpPr txBox="1"/>
            <p:nvPr/>
          </p:nvSpPr>
          <p:spPr bwMode="auto">
            <a:xfrm>
              <a:off x="0" y="471585"/>
              <a:ext cx="1835795" cy="512576"/>
            </a:xfrm>
            <a:prstGeom prst="rect">
              <a:avLst/>
            </a:prstGeom>
            <a:grpFill/>
          </p:spPr>
          <p:txBody>
            <a:bodyPr lIns="0" tIns="0" rIns="0" bIns="0" rtlCol="0" anchor="t">
              <a:spAutoFit/>
            </a:bodyPr>
            <a:lstStyle/>
            <a:p>
              <a:pPr>
                <a:lnSpc>
                  <a:spcPts val="1308"/>
                </a:lnSpc>
                <a:defRPr/>
              </a:pPr>
              <a:r>
                <a:rPr lang="fr-FR" sz="1600" b="1" dirty="0">
                  <a:solidFill>
                    <a:srgbClr val="222046"/>
                  </a:solidFill>
                  <a:latin typeface="Gill Sans Bold"/>
                  <a:ea typeface="Gill Sans Bold"/>
                  <a:cs typeface="Gill Sans Bold"/>
                </a:rPr>
                <a:t>Contrats d’exploitation signés dans l’année</a:t>
              </a:r>
              <a:endParaRPr lang="fr-FR" sz="1600" dirty="0"/>
            </a:p>
          </p:txBody>
        </p:sp>
        <p:sp>
          <p:nvSpPr>
            <p:cNvPr id="64" name="TextBox 24"/>
            <p:cNvSpPr txBox="1"/>
            <p:nvPr/>
          </p:nvSpPr>
          <p:spPr bwMode="auto">
            <a:xfrm>
              <a:off x="0" y="0"/>
              <a:ext cx="601905" cy="377219"/>
            </a:xfrm>
            <a:prstGeom prst="rect">
              <a:avLst/>
            </a:prstGeom>
            <a:grpFill/>
          </p:spPr>
          <p:txBody>
            <a:bodyPr lIns="0" tIns="0" rIns="0" bIns="0" rtlCol="0" anchor="t">
              <a:spAutoFit/>
            </a:bodyPr>
            <a:lstStyle/>
            <a:p>
              <a:pPr>
                <a:lnSpc>
                  <a:spcPts val="2822"/>
                </a:lnSpc>
                <a:defRPr/>
              </a:pPr>
              <a:r>
                <a:rPr lang="en-US" sz="3150" b="1">
                  <a:solidFill>
                    <a:srgbClr val="8000AB">
                      <a:alpha val="37647"/>
                    </a:srgbClr>
                  </a:solidFill>
                  <a:latin typeface="Poppins Heavy"/>
                  <a:ea typeface="Poppins Heavy"/>
                  <a:cs typeface="Poppins Heavy"/>
                </a:rPr>
                <a:t>14</a:t>
              </a:r>
              <a:r>
                <a:rPr lang="en-US" sz="1400" b="1">
                  <a:solidFill>
                    <a:srgbClr val="04B4D0">
                      <a:alpha val="37647"/>
                    </a:srgbClr>
                  </a:solidFill>
                  <a:latin typeface="Poppins Heavy"/>
                </a:rPr>
                <a:t>  </a:t>
              </a:r>
              <a:endParaRPr lang="en-US" sz="2000" b="1">
                <a:solidFill>
                  <a:srgbClr val="00B4D1"/>
                </a:solidFill>
                <a:latin typeface="Poppins Heavy"/>
              </a:endParaRPr>
            </a:p>
          </p:txBody>
        </p:sp>
      </p:grpSp>
      <p:grpSp>
        <p:nvGrpSpPr>
          <p:cNvPr id="1079737607" name="Group 26"/>
          <p:cNvGrpSpPr/>
          <p:nvPr/>
        </p:nvGrpSpPr>
        <p:grpSpPr bwMode="auto">
          <a:xfrm>
            <a:off x="4247138" y="2983452"/>
            <a:ext cx="1500400" cy="817449"/>
            <a:chOff x="0" y="0"/>
            <a:chExt cx="1500400" cy="817449"/>
          </a:xfrm>
        </p:grpSpPr>
        <p:sp>
          <p:nvSpPr>
            <p:cNvPr id="66" name="TextBox 27"/>
            <p:cNvSpPr txBox="1"/>
            <p:nvPr/>
          </p:nvSpPr>
          <p:spPr bwMode="auto">
            <a:xfrm>
              <a:off x="0" y="471585"/>
              <a:ext cx="1500400" cy="345864"/>
            </a:xfrm>
            <a:prstGeom prst="rect">
              <a:avLst/>
            </a:prstGeom>
            <a:grpFill/>
          </p:spPr>
          <p:txBody>
            <a:bodyPr wrap="square" lIns="0" tIns="0" rIns="0" bIns="0" rtlCol="0" anchor="t">
              <a:spAutoFit/>
            </a:bodyPr>
            <a:lstStyle/>
            <a:p>
              <a:pPr>
                <a:lnSpc>
                  <a:spcPts val="1308"/>
                </a:lnSpc>
                <a:defRPr/>
              </a:pPr>
              <a:r>
                <a:rPr lang="en-US" sz="1600" b="1" dirty="0">
                  <a:solidFill>
                    <a:srgbClr val="222046"/>
                  </a:solidFill>
                  <a:latin typeface="Gill Sans Bold"/>
                  <a:ea typeface="Gill Sans Bold"/>
                  <a:cs typeface="Gill Sans Bold"/>
                </a:rPr>
                <a:t>Brevets </a:t>
              </a:r>
              <a:r>
                <a:rPr lang="en-US" sz="1600" b="1" dirty="0" err="1">
                  <a:solidFill>
                    <a:srgbClr val="222046"/>
                  </a:solidFill>
                  <a:latin typeface="Gill Sans Bold"/>
                  <a:ea typeface="Gill Sans Bold"/>
                  <a:cs typeface="Gill Sans Bold"/>
                </a:rPr>
                <a:t>déposés</a:t>
              </a:r>
              <a:r>
                <a:rPr lang="en-US" sz="1600" b="1" dirty="0">
                  <a:solidFill>
                    <a:srgbClr val="222046"/>
                  </a:solidFill>
                  <a:latin typeface="Gill Sans Bold"/>
                  <a:ea typeface="Gill Sans Bold"/>
                  <a:cs typeface="Gill Sans Bold"/>
                </a:rPr>
                <a:t> dans </a:t>
              </a:r>
              <a:r>
                <a:rPr lang="en-US" sz="1600" b="1" dirty="0" err="1">
                  <a:solidFill>
                    <a:srgbClr val="222046"/>
                  </a:solidFill>
                  <a:latin typeface="Gill Sans Bold"/>
                  <a:ea typeface="Gill Sans Bold"/>
                  <a:cs typeface="Gill Sans Bold"/>
                </a:rPr>
                <a:t>l’année</a:t>
              </a:r>
              <a:endParaRPr sz="1600" dirty="0"/>
            </a:p>
          </p:txBody>
        </p:sp>
        <p:sp>
          <p:nvSpPr>
            <p:cNvPr id="67" name="TextBox 28"/>
            <p:cNvSpPr txBox="1"/>
            <p:nvPr/>
          </p:nvSpPr>
          <p:spPr bwMode="auto">
            <a:xfrm>
              <a:off x="0" y="0"/>
              <a:ext cx="787589" cy="377218"/>
            </a:xfrm>
            <a:prstGeom prst="rect">
              <a:avLst/>
            </a:prstGeom>
            <a:grpFill/>
          </p:spPr>
          <p:txBody>
            <a:bodyPr lIns="0" tIns="0" rIns="0" bIns="0" rtlCol="0" anchor="t">
              <a:spAutoFit/>
            </a:bodyPr>
            <a:lstStyle/>
            <a:p>
              <a:pPr>
                <a:lnSpc>
                  <a:spcPts val="2822"/>
                </a:lnSpc>
                <a:defRPr/>
              </a:pPr>
              <a:r>
                <a:rPr lang="en-US" sz="3150" b="1">
                  <a:solidFill>
                    <a:srgbClr val="8000AB">
                      <a:alpha val="37647"/>
                    </a:srgbClr>
                  </a:solidFill>
                  <a:latin typeface="Poppins Heavy"/>
                </a:rPr>
                <a:t>15 </a:t>
              </a:r>
              <a:endParaRPr lang="en-US" sz="3150" b="1">
                <a:solidFill>
                  <a:srgbClr val="00B4D1"/>
                </a:solidFill>
                <a:latin typeface="Poppins Heavy"/>
              </a:endParaRPr>
            </a:p>
          </p:txBody>
        </p:sp>
      </p:grpSp>
      <p:grpSp>
        <p:nvGrpSpPr>
          <p:cNvPr id="1024350884" name="Group 16"/>
          <p:cNvGrpSpPr/>
          <p:nvPr/>
        </p:nvGrpSpPr>
        <p:grpSpPr bwMode="auto">
          <a:xfrm>
            <a:off x="8398632" y="1661722"/>
            <a:ext cx="1794125" cy="955618"/>
            <a:chOff x="0" y="0"/>
            <a:chExt cx="1794125" cy="955618"/>
          </a:xfrm>
        </p:grpSpPr>
        <p:sp>
          <p:nvSpPr>
            <p:cNvPr id="69" name="TextBox 17"/>
            <p:cNvSpPr txBox="1"/>
            <p:nvPr/>
          </p:nvSpPr>
          <p:spPr bwMode="auto">
            <a:xfrm>
              <a:off x="0" y="0"/>
              <a:ext cx="627146" cy="375936"/>
            </a:xfrm>
            <a:prstGeom prst="rect">
              <a:avLst/>
            </a:prstGeom>
            <a:grpFill/>
          </p:spPr>
          <p:txBody>
            <a:bodyPr lIns="0" tIns="0" rIns="0" bIns="0" rtlCol="0" anchor="t">
              <a:spAutoFit/>
            </a:bodyPr>
            <a:lstStyle/>
            <a:p>
              <a:pPr>
                <a:lnSpc>
                  <a:spcPts val="2822"/>
                </a:lnSpc>
                <a:defRPr/>
              </a:pPr>
              <a:r>
                <a:rPr lang="en-US" sz="3150" b="1">
                  <a:solidFill>
                    <a:srgbClr val="8000AB">
                      <a:alpha val="37647"/>
                    </a:srgbClr>
                  </a:solidFill>
                  <a:latin typeface="Poppins Heavy"/>
                  <a:ea typeface="Poppins Heavy"/>
                  <a:cs typeface="Poppins Heavy"/>
                </a:rPr>
                <a:t>8 </a:t>
              </a:r>
              <a:endParaRPr lang="en-US" sz="3150" b="1">
                <a:solidFill>
                  <a:srgbClr val="00B4D1"/>
                </a:solidFill>
                <a:latin typeface="Poppins Heavy"/>
              </a:endParaRPr>
            </a:p>
          </p:txBody>
        </p:sp>
        <p:sp>
          <p:nvSpPr>
            <p:cNvPr id="70" name="TextBox 18"/>
            <p:cNvSpPr txBox="1"/>
            <p:nvPr/>
          </p:nvSpPr>
          <p:spPr bwMode="auto">
            <a:xfrm>
              <a:off x="0" y="443042"/>
              <a:ext cx="1794125" cy="512576"/>
            </a:xfrm>
            <a:prstGeom prst="rect">
              <a:avLst/>
            </a:prstGeom>
            <a:grpFill/>
          </p:spPr>
          <p:txBody>
            <a:bodyPr wrap="square" lIns="0" tIns="0" rIns="0" bIns="0" rtlCol="0" anchor="t">
              <a:spAutoFit/>
            </a:bodyPr>
            <a:lstStyle/>
            <a:p>
              <a:pPr>
                <a:lnSpc>
                  <a:spcPts val="1308"/>
                </a:lnSpc>
                <a:defRPr/>
              </a:pPr>
              <a:r>
                <a:rPr lang="fr-FR" sz="1600" b="1" dirty="0">
                  <a:solidFill>
                    <a:srgbClr val="222046"/>
                  </a:solidFill>
                  <a:latin typeface="Gill Sans Bold"/>
                  <a:ea typeface="Gill Sans Bold"/>
                  <a:cs typeface="Gill Sans Bold"/>
                </a:rPr>
                <a:t>Spin-off issues des établissements publics de recherche </a:t>
              </a:r>
              <a:endParaRPr lang="fr-FR" sz="1600" dirty="0"/>
            </a:p>
          </p:txBody>
        </p:sp>
      </p:grpSp>
      <p:grpSp>
        <p:nvGrpSpPr>
          <p:cNvPr id="1423780849" name="Group 13"/>
          <p:cNvGrpSpPr/>
          <p:nvPr/>
        </p:nvGrpSpPr>
        <p:grpSpPr bwMode="auto">
          <a:xfrm>
            <a:off x="4240997" y="1711442"/>
            <a:ext cx="1739295" cy="828108"/>
            <a:chOff x="0" y="0"/>
            <a:chExt cx="1739295" cy="828108"/>
          </a:xfrm>
        </p:grpSpPr>
        <p:sp>
          <p:nvSpPr>
            <p:cNvPr id="75" name="TextBox 14"/>
            <p:cNvSpPr txBox="1"/>
            <p:nvPr/>
          </p:nvSpPr>
          <p:spPr bwMode="auto">
            <a:xfrm>
              <a:off x="106650" y="482244"/>
              <a:ext cx="1632645" cy="345864"/>
            </a:xfrm>
            <a:prstGeom prst="rect">
              <a:avLst/>
            </a:prstGeom>
            <a:grpFill/>
          </p:spPr>
          <p:txBody>
            <a:bodyPr lIns="0" tIns="0" rIns="0" bIns="0" rtlCol="0" anchor="t">
              <a:spAutoFit/>
            </a:bodyPr>
            <a:lstStyle/>
            <a:p>
              <a:pPr>
                <a:lnSpc>
                  <a:spcPts val="1308"/>
                </a:lnSpc>
                <a:defRPr/>
              </a:pPr>
              <a:r>
                <a:rPr lang="fr-FR" sz="1600" b="1" dirty="0">
                  <a:solidFill>
                    <a:srgbClr val="222046"/>
                  </a:solidFill>
                  <a:latin typeface="Gill Sans Bold"/>
                  <a:ea typeface="Gill Sans Bold"/>
                  <a:cs typeface="Gill Sans Bold"/>
                </a:rPr>
                <a:t>Doctorants formés à l’entrepreneuriat</a:t>
              </a:r>
              <a:endParaRPr sz="2400" dirty="0"/>
            </a:p>
          </p:txBody>
        </p:sp>
        <p:sp>
          <p:nvSpPr>
            <p:cNvPr id="76" name="TextBox 15"/>
            <p:cNvSpPr txBox="1"/>
            <p:nvPr/>
          </p:nvSpPr>
          <p:spPr bwMode="auto">
            <a:xfrm>
              <a:off x="0" y="0"/>
              <a:ext cx="1135789" cy="381001"/>
            </a:xfrm>
            <a:prstGeom prst="rect">
              <a:avLst/>
            </a:prstGeom>
            <a:grpFill/>
          </p:spPr>
          <p:txBody>
            <a:bodyPr wrap="square" lIns="0" tIns="0" rIns="0" bIns="0" rtlCol="0" anchor="t">
              <a:spAutoFit/>
            </a:bodyPr>
            <a:lstStyle/>
            <a:p>
              <a:pPr>
                <a:lnSpc>
                  <a:spcPts val="2822"/>
                </a:lnSpc>
                <a:defRPr/>
              </a:pPr>
              <a:r>
                <a:rPr lang="en-US" sz="3300" b="1">
                  <a:solidFill>
                    <a:srgbClr val="8000AB">
                      <a:alpha val="37647"/>
                    </a:srgbClr>
                  </a:solidFill>
                  <a:latin typeface="Poppins Heavy"/>
                  <a:ea typeface="Poppins Heavy"/>
                  <a:cs typeface="Poppins Heavy"/>
                </a:rPr>
                <a:t>141</a:t>
              </a:r>
              <a:r>
                <a:rPr lang="en-US" sz="1400" b="1">
                  <a:solidFill>
                    <a:srgbClr val="04B4D0">
                      <a:alpha val="37647"/>
                    </a:srgbClr>
                  </a:solidFill>
                  <a:latin typeface="Poppins Heavy"/>
                  <a:ea typeface="Poppins Heavy"/>
                  <a:cs typeface="Poppins Heavy"/>
                </a:rPr>
                <a:t> </a:t>
              </a:r>
              <a:endParaRPr lang="en-US" sz="2000" b="1">
                <a:solidFill>
                  <a:srgbClr val="00B4D1"/>
                </a:solidFill>
                <a:latin typeface="Poppins Heavy"/>
              </a:endParaRPr>
            </a:p>
          </p:txBody>
        </p:sp>
      </p:grpSp>
      <p:sp>
        <p:nvSpPr>
          <p:cNvPr id="797691421" name="Freeform 5"/>
          <p:cNvSpPr/>
          <p:nvPr/>
        </p:nvSpPr>
        <p:spPr bwMode="auto">
          <a:xfrm rot="10800000">
            <a:off x="7400409" y="4199991"/>
            <a:ext cx="2722188" cy="1229724"/>
          </a:xfrm>
          <a:custGeom>
            <a:avLst/>
            <a:gdLst>
              <a:gd name="T0" fmla="*/ 602 w 790"/>
              <a:gd name="T1" fmla="*/ 311 h 547"/>
              <a:gd name="T2" fmla="*/ 602 w 790"/>
              <a:gd name="T3" fmla="*/ 498 h 547"/>
              <a:gd name="T4" fmla="*/ 565 w 790"/>
              <a:gd name="T5" fmla="*/ 547 h 547"/>
              <a:gd name="T6" fmla="*/ 37 w 790"/>
              <a:gd name="T7" fmla="*/ 547 h 547"/>
              <a:gd name="T8" fmla="*/ 0 w 790"/>
              <a:gd name="T9" fmla="*/ 498 h 547"/>
              <a:gd name="T10" fmla="*/ 0 w 790"/>
              <a:gd name="T11" fmla="*/ 48 h 547"/>
              <a:gd name="T12" fmla="*/ 37 w 790"/>
              <a:gd name="T13" fmla="*/ 0 h 547"/>
              <a:gd name="T14" fmla="*/ 565 w 790"/>
              <a:gd name="T15" fmla="*/ 0 h 547"/>
              <a:gd name="T16" fmla="*/ 602 w 790"/>
              <a:gd name="T17" fmla="*/ 48 h 547"/>
              <a:gd name="T18" fmla="*/ 602 w 790"/>
              <a:gd name="T19" fmla="*/ 222 h 547"/>
              <a:gd name="T20" fmla="*/ 642 w 790"/>
              <a:gd name="T21" fmla="*/ 273 h 547"/>
              <a:gd name="T22" fmla="*/ 790 w 790"/>
              <a:gd name="T23" fmla="*/ 273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0" h="547" extrusionOk="0">
                <a:moveTo>
                  <a:pt x="602" y="311"/>
                </a:moveTo>
                <a:cubicBezTo>
                  <a:pt x="602" y="498"/>
                  <a:pt x="602" y="498"/>
                  <a:pt x="602" y="498"/>
                </a:cubicBezTo>
                <a:cubicBezTo>
                  <a:pt x="602" y="525"/>
                  <a:pt x="585" y="547"/>
                  <a:pt x="565" y="547"/>
                </a:cubicBezTo>
                <a:cubicBezTo>
                  <a:pt x="37" y="547"/>
                  <a:pt x="37" y="547"/>
                  <a:pt x="37" y="547"/>
                </a:cubicBezTo>
                <a:cubicBezTo>
                  <a:pt x="16" y="547"/>
                  <a:pt x="0" y="525"/>
                  <a:pt x="0" y="498"/>
                </a:cubicBezTo>
                <a:cubicBezTo>
                  <a:pt x="0" y="48"/>
                  <a:pt x="0" y="48"/>
                  <a:pt x="0" y="48"/>
                </a:cubicBezTo>
                <a:cubicBezTo>
                  <a:pt x="0" y="21"/>
                  <a:pt x="16" y="0"/>
                  <a:pt x="37" y="0"/>
                </a:cubicBezTo>
                <a:cubicBezTo>
                  <a:pt x="565" y="0"/>
                  <a:pt x="565" y="0"/>
                  <a:pt x="565" y="0"/>
                </a:cubicBezTo>
                <a:cubicBezTo>
                  <a:pt x="585" y="0"/>
                  <a:pt x="602" y="21"/>
                  <a:pt x="602" y="48"/>
                </a:cubicBezTo>
                <a:cubicBezTo>
                  <a:pt x="602" y="222"/>
                  <a:pt x="602" y="222"/>
                  <a:pt x="602" y="222"/>
                </a:cubicBezTo>
                <a:cubicBezTo>
                  <a:pt x="602" y="250"/>
                  <a:pt x="620" y="273"/>
                  <a:pt x="642" y="273"/>
                </a:cubicBezTo>
                <a:cubicBezTo>
                  <a:pt x="790" y="273"/>
                  <a:pt x="790" y="273"/>
                  <a:pt x="790" y="273"/>
                </a:cubicBezTo>
              </a:path>
            </a:pathLst>
          </a:custGeom>
          <a:noFill/>
          <a:ln w="44450" cap="rnd">
            <a:solidFill>
              <a:srgbClr val="8000AB"/>
            </a:solidFill>
            <a:prstDash val="solid"/>
            <a:miter lim="800000"/>
            <a:headEnd/>
            <a:tailEnd type="triangle"/>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en-ID" sz="1600"/>
          </a:p>
        </p:txBody>
      </p:sp>
      <p:grpSp>
        <p:nvGrpSpPr>
          <p:cNvPr id="211371894" name="Group 11"/>
          <p:cNvGrpSpPr/>
          <p:nvPr/>
        </p:nvGrpSpPr>
        <p:grpSpPr bwMode="auto">
          <a:xfrm rot="10800000">
            <a:off x="5078747" y="4235465"/>
            <a:ext cx="2724022" cy="1229724"/>
            <a:chOff x="3546871" y="3171143"/>
            <a:chExt cx="2727671" cy="1539449"/>
          </a:xfrm>
        </p:grpSpPr>
        <p:sp>
          <p:nvSpPr>
            <p:cNvPr id="153" name="Freeform 6"/>
            <p:cNvSpPr/>
            <p:nvPr/>
          </p:nvSpPr>
          <p:spPr bwMode="auto">
            <a:xfrm>
              <a:off x="3546871" y="3171143"/>
              <a:ext cx="2727671" cy="768233"/>
            </a:xfrm>
            <a:custGeom>
              <a:avLst/>
              <a:gdLst>
                <a:gd name="T0" fmla="*/ 0 w 790"/>
                <a:gd name="T1" fmla="*/ 254 h 273"/>
                <a:gd name="T2" fmla="*/ 0 w 790"/>
                <a:gd name="T3" fmla="*/ 48 h 273"/>
                <a:gd name="T4" fmla="*/ 38 w 790"/>
                <a:gd name="T5" fmla="*/ 0 h 273"/>
                <a:gd name="T6" fmla="*/ 565 w 790"/>
                <a:gd name="T7" fmla="*/ 0 h 273"/>
                <a:gd name="T8" fmla="*/ 603 w 790"/>
                <a:gd name="T9" fmla="*/ 48 h 273"/>
                <a:gd name="T10" fmla="*/ 603 w 790"/>
                <a:gd name="T11" fmla="*/ 222 h 273"/>
                <a:gd name="T12" fmla="*/ 642 w 790"/>
                <a:gd name="T13" fmla="*/ 273 h 273"/>
                <a:gd name="T14" fmla="*/ 790 w 790"/>
                <a:gd name="T15" fmla="*/ 273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273" extrusionOk="0">
                  <a:moveTo>
                    <a:pt x="0" y="254"/>
                  </a:moveTo>
                  <a:cubicBezTo>
                    <a:pt x="0" y="48"/>
                    <a:pt x="0" y="48"/>
                    <a:pt x="0" y="48"/>
                  </a:cubicBezTo>
                  <a:cubicBezTo>
                    <a:pt x="0" y="21"/>
                    <a:pt x="17" y="0"/>
                    <a:pt x="38" y="0"/>
                  </a:cubicBezTo>
                  <a:cubicBezTo>
                    <a:pt x="565" y="0"/>
                    <a:pt x="565" y="0"/>
                    <a:pt x="565" y="0"/>
                  </a:cubicBezTo>
                  <a:cubicBezTo>
                    <a:pt x="586" y="0"/>
                    <a:pt x="603" y="21"/>
                    <a:pt x="603" y="48"/>
                  </a:cubicBezTo>
                  <a:cubicBezTo>
                    <a:pt x="603" y="222"/>
                    <a:pt x="603" y="222"/>
                    <a:pt x="603" y="222"/>
                  </a:cubicBezTo>
                  <a:cubicBezTo>
                    <a:pt x="603" y="250"/>
                    <a:pt x="620" y="273"/>
                    <a:pt x="642" y="273"/>
                  </a:cubicBezTo>
                  <a:cubicBezTo>
                    <a:pt x="790" y="273"/>
                    <a:pt x="790" y="273"/>
                    <a:pt x="790" y="273"/>
                  </a:cubicBezTo>
                </a:path>
              </a:pathLst>
            </a:custGeom>
            <a:noFill/>
            <a:ln w="44450" cap="rnd">
              <a:solidFill>
                <a:srgbClr val="00B4D1"/>
              </a:solidFill>
              <a:prstDash val="solid"/>
              <a:miter lim="800000"/>
              <a:headEnd/>
              <a:tailEnd type="triangle"/>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en-ID" sz="1600"/>
            </a:p>
          </p:txBody>
        </p:sp>
        <p:sp>
          <p:nvSpPr>
            <p:cNvPr id="154" name="Freeform 7"/>
            <p:cNvSpPr/>
            <p:nvPr/>
          </p:nvSpPr>
          <p:spPr bwMode="auto">
            <a:xfrm>
              <a:off x="3546871" y="3996061"/>
              <a:ext cx="2081112" cy="714531"/>
            </a:xfrm>
            <a:custGeom>
              <a:avLst/>
              <a:gdLst>
                <a:gd name="T0" fmla="*/ 603 w 603"/>
                <a:gd name="T1" fmla="*/ 18 h 254"/>
                <a:gd name="T2" fmla="*/ 603 w 603"/>
                <a:gd name="T3" fmla="*/ 205 h 254"/>
                <a:gd name="T4" fmla="*/ 565 w 603"/>
                <a:gd name="T5" fmla="*/ 254 h 254"/>
                <a:gd name="T6" fmla="*/ 38 w 603"/>
                <a:gd name="T7" fmla="*/ 254 h 254"/>
                <a:gd name="T8" fmla="*/ 0 w 603"/>
                <a:gd name="T9" fmla="*/ 205 h 254"/>
                <a:gd name="T10" fmla="*/ 0 w 603"/>
                <a:gd name="T11" fmla="*/ 0 h 254"/>
              </a:gdLst>
              <a:ahLst/>
              <a:cxnLst>
                <a:cxn ang="0">
                  <a:pos x="T0" y="T1"/>
                </a:cxn>
                <a:cxn ang="0">
                  <a:pos x="T2" y="T3"/>
                </a:cxn>
                <a:cxn ang="0">
                  <a:pos x="T4" y="T5"/>
                </a:cxn>
                <a:cxn ang="0">
                  <a:pos x="T6" y="T7"/>
                </a:cxn>
                <a:cxn ang="0">
                  <a:pos x="T8" y="T9"/>
                </a:cxn>
                <a:cxn ang="0">
                  <a:pos x="T10" y="T11"/>
                </a:cxn>
              </a:cxnLst>
              <a:rect l="0" t="0" r="r" b="b"/>
              <a:pathLst>
                <a:path w="603" h="254" extrusionOk="0">
                  <a:moveTo>
                    <a:pt x="603" y="18"/>
                  </a:moveTo>
                  <a:cubicBezTo>
                    <a:pt x="603" y="205"/>
                    <a:pt x="603" y="205"/>
                    <a:pt x="603" y="205"/>
                  </a:cubicBezTo>
                  <a:cubicBezTo>
                    <a:pt x="603" y="232"/>
                    <a:pt x="586" y="254"/>
                    <a:pt x="565" y="254"/>
                  </a:cubicBezTo>
                  <a:cubicBezTo>
                    <a:pt x="38" y="254"/>
                    <a:pt x="38" y="254"/>
                    <a:pt x="38" y="254"/>
                  </a:cubicBezTo>
                  <a:cubicBezTo>
                    <a:pt x="17" y="254"/>
                    <a:pt x="0" y="232"/>
                    <a:pt x="0" y="205"/>
                  </a:cubicBezTo>
                  <a:cubicBezTo>
                    <a:pt x="0" y="0"/>
                    <a:pt x="0" y="0"/>
                    <a:pt x="0" y="0"/>
                  </a:cubicBezTo>
                </a:path>
              </a:pathLst>
            </a:custGeom>
            <a:noFill/>
            <a:ln w="44450" cap="rnd">
              <a:solidFill>
                <a:srgbClr val="00B4D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en-ID" sz="1600"/>
            </a:p>
          </p:txBody>
        </p:sp>
      </p:grpSp>
      <p:grpSp>
        <p:nvGrpSpPr>
          <p:cNvPr id="1025834074" name="Group 5"/>
          <p:cNvGrpSpPr/>
          <p:nvPr/>
        </p:nvGrpSpPr>
        <p:grpSpPr bwMode="auto">
          <a:xfrm>
            <a:off x="3961397" y="5653007"/>
            <a:ext cx="2724022" cy="1229724"/>
            <a:chOff x="6562179" y="3171143"/>
            <a:chExt cx="2727671" cy="1539449"/>
          </a:xfrm>
        </p:grpSpPr>
        <p:sp>
          <p:nvSpPr>
            <p:cNvPr id="151" name="Freeform 8"/>
            <p:cNvSpPr/>
            <p:nvPr/>
          </p:nvSpPr>
          <p:spPr bwMode="auto">
            <a:xfrm>
              <a:off x="6562179" y="3171143"/>
              <a:ext cx="2727671" cy="768233"/>
            </a:xfrm>
            <a:custGeom>
              <a:avLst/>
              <a:gdLst>
                <a:gd name="T0" fmla="*/ 0 w 790"/>
                <a:gd name="T1" fmla="*/ 254 h 273"/>
                <a:gd name="T2" fmla="*/ 0 w 790"/>
                <a:gd name="T3" fmla="*/ 48 h 273"/>
                <a:gd name="T4" fmla="*/ 37 w 790"/>
                <a:gd name="T5" fmla="*/ 0 h 273"/>
                <a:gd name="T6" fmla="*/ 565 w 790"/>
                <a:gd name="T7" fmla="*/ 0 h 273"/>
                <a:gd name="T8" fmla="*/ 602 w 790"/>
                <a:gd name="T9" fmla="*/ 48 h 273"/>
                <a:gd name="T10" fmla="*/ 602 w 790"/>
                <a:gd name="T11" fmla="*/ 222 h 273"/>
                <a:gd name="T12" fmla="*/ 642 w 790"/>
                <a:gd name="T13" fmla="*/ 273 h 273"/>
                <a:gd name="T14" fmla="*/ 790 w 790"/>
                <a:gd name="T15" fmla="*/ 273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273" extrusionOk="0">
                  <a:moveTo>
                    <a:pt x="0" y="254"/>
                  </a:moveTo>
                  <a:cubicBezTo>
                    <a:pt x="0" y="48"/>
                    <a:pt x="0" y="48"/>
                    <a:pt x="0" y="48"/>
                  </a:cubicBezTo>
                  <a:cubicBezTo>
                    <a:pt x="0" y="21"/>
                    <a:pt x="17" y="0"/>
                    <a:pt x="37" y="0"/>
                  </a:cubicBezTo>
                  <a:cubicBezTo>
                    <a:pt x="565" y="0"/>
                    <a:pt x="565" y="0"/>
                    <a:pt x="565" y="0"/>
                  </a:cubicBezTo>
                  <a:cubicBezTo>
                    <a:pt x="586" y="0"/>
                    <a:pt x="602" y="21"/>
                    <a:pt x="602" y="48"/>
                  </a:cubicBezTo>
                  <a:cubicBezTo>
                    <a:pt x="602" y="222"/>
                    <a:pt x="602" y="222"/>
                    <a:pt x="602" y="222"/>
                  </a:cubicBezTo>
                  <a:cubicBezTo>
                    <a:pt x="602" y="250"/>
                    <a:pt x="620" y="273"/>
                    <a:pt x="642" y="273"/>
                  </a:cubicBezTo>
                  <a:cubicBezTo>
                    <a:pt x="790" y="273"/>
                    <a:pt x="790" y="273"/>
                    <a:pt x="790" y="273"/>
                  </a:cubicBezTo>
                </a:path>
              </a:pathLst>
            </a:custGeom>
            <a:noFill/>
            <a:ln w="44450" cap="rnd">
              <a:solidFill>
                <a:srgbClr val="8000AB"/>
              </a:solidFill>
              <a:prstDash val="solid"/>
              <a:miter lim="800000"/>
              <a:headEnd/>
              <a:tailEnd type="triangle"/>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en-ID" sz="1600"/>
            </a:p>
          </p:txBody>
        </p:sp>
        <p:sp>
          <p:nvSpPr>
            <p:cNvPr id="152" name="Freeform 9"/>
            <p:cNvSpPr/>
            <p:nvPr/>
          </p:nvSpPr>
          <p:spPr bwMode="auto">
            <a:xfrm>
              <a:off x="6562179" y="3996061"/>
              <a:ext cx="2079275" cy="714531"/>
            </a:xfrm>
            <a:custGeom>
              <a:avLst/>
              <a:gdLst>
                <a:gd name="T0" fmla="*/ 602 w 602"/>
                <a:gd name="T1" fmla="*/ 18 h 254"/>
                <a:gd name="T2" fmla="*/ 602 w 602"/>
                <a:gd name="T3" fmla="*/ 205 h 254"/>
                <a:gd name="T4" fmla="*/ 565 w 602"/>
                <a:gd name="T5" fmla="*/ 254 h 254"/>
                <a:gd name="T6" fmla="*/ 37 w 602"/>
                <a:gd name="T7" fmla="*/ 254 h 254"/>
                <a:gd name="T8" fmla="*/ 0 w 602"/>
                <a:gd name="T9" fmla="*/ 205 h 254"/>
                <a:gd name="T10" fmla="*/ 0 w 602"/>
                <a:gd name="T11" fmla="*/ 0 h 254"/>
              </a:gdLst>
              <a:ahLst/>
              <a:cxnLst>
                <a:cxn ang="0">
                  <a:pos x="T0" y="T1"/>
                </a:cxn>
                <a:cxn ang="0">
                  <a:pos x="T2" y="T3"/>
                </a:cxn>
                <a:cxn ang="0">
                  <a:pos x="T4" y="T5"/>
                </a:cxn>
                <a:cxn ang="0">
                  <a:pos x="T6" y="T7"/>
                </a:cxn>
                <a:cxn ang="0">
                  <a:pos x="T8" y="T9"/>
                </a:cxn>
                <a:cxn ang="0">
                  <a:pos x="T10" y="T11"/>
                </a:cxn>
              </a:cxnLst>
              <a:rect l="0" t="0" r="r" b="b"/>
              <a:pathLst>
                <a:path w="602" h="254" extrusionOk="0">
                  <a:moveTo>
                    <a:pt x="602" y="18"/>
                  </a:moveTo>
                  <a:cubicBezTo>
                    <a:pt x="602" y="205"/>
                    <a:pt x="602" y="205"/>
                    <a:pt x="602" y="205"/>
                  </a:cubicBezTo>
                  <a:cubicBezTo>
                    <a:pt x="602" y="232"/>
                    <a:pt x="586" y="254"/>
                    <a:pt x="565" y="254"/>
                  </a:cubicBezTo>
                  <a:cubicBezTo>
                    <a:pt x="37" y="254"/>
                    <a:pt x="37" y="254"/>
                    <a:pt x="37" y="254"/>
                  </a:cubicBezTo>
                  <a:cubicBezTo>
                    <a:pt x="17" y="254"/>
                    <a:pt x="0" y="232"/>
                    <a:pt x="0" y="205"/>
                  </a:cubicBezTo>
                  <a:cubicBezTo>
                    <a:pt x="0" y="0"/>
                    <a:pt x="0" y="0"/>
                    <a:pt x="0" y="0"/>
                  </a:cubicBezTo>
                </a:path>
              </a:pathLst>
            </a:custGeom>
            <a:noFill/>
            <a:ln w="44450" cap="rnd">
              <a:solidFill>
                <a:srgbClr val="8000A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en-ID" sz="1600"/>
            </a:p>
          </p:txBody>
        </p:sp>
      </p:grpSp>
      <p:sp>
        <p:nvSpPr>
          <p:cNvPr id="1641294858" name="Freeform 12"/>
          <p:cNvSpPr/>
          <p:nvPr/>
        </p:nvSpPr>
        <p:spPr bwMode="auto">
          <a:xfrm>
            <a:off x="6460761" y="5616677"/>
            <a:ext cx="2078328" cy="1229724"/>
          </a:xfrm>
          <a:custGeom>
            <a:avLst/>
            <a:gdLst>
              <a:gd name="T0" fmla="*/ 0 w 603"/>
              <a:gd name="T1" fmla="*/ 254 h 547"/>
              <a:gd name="T2" fmla="*/ 0 w 603"/>
              <a:gd name="T3" fmla="*/ 48 h 547"/>
              <a:gd name="T4" fmla="*/ 37 w 603"/>
              <a:gd name="T5" fmla="*/ 0 h 547"/>
              <a:gd name="T6" fmla="*/ 565 w 603"/>
              <a:gd name="T7" fmla="*/ 0 h 547"/>
              <a:gd name="T8" fmla="*/ 603 w 603"/>
              <a:gd name="T9" fmla="*/ 48 h 547"/>
              <a:gd name="T10" fmla="*/ 603 w 603"/>
              <a:gd name="T11" fmla="*/ 498 h 547"/>
              <a:gd name="T12" fmla="*/ 565 w 603"/>
              <a:gd name="T13" fmla="*/ 547 h 547"/>
              <a:gd name="T14" fmla="*/ 37 w 603"/>
              <a:gd name="T15" fmla="*/ 547 h 547"/>
              <a:gd name="T16" fmla="*/ 0 w 603"/>
              <a:gd name="T17" fmla="*/ 498 h 547"/>
              <a:gd name="T18" fmla="*/ 0 w 603"/>
              <a:gd name="T19" fmla="*/ 293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3" h="547" extrusionOk="0">
                <a:moveTo>
                  <a:pt x="0" y="254"/>
                </a:moveTo>
                <a:cubicBezTo>
                  <a:pt x="0" y="48"/>
                  <a:pt x="0" y="48"/>
                  <a:pt x="0" y="48"/>
                </a:cubicBezTo>
                <a:cubicBezTo>
                  <a:pt x="0" y="21"/>
                  <a:pt x="17" y="0"/>
                  <a:pt x="37" y="0"/>
                </a:cubicBezTo>
                <a:cubicBezTo>
                  <a:pt x="565" y="0"/>
                  <a:pt x="565" y="0"/>
                  <a:pt x="565" y="0"/>
                </a:cubicBezTo>
                <a:cubicBezTo>
                  <a:pt x="586" y="0"/>
                  <a:pt x="603" y="21"/>
                  <a:pt x="603" y="48"/>
                </a:cubicBezTo>
                <a:cubicBezTo>
                  <a:pt x="603" y="498"/>
                  <a:pt x="603" y="498"/>
                  <a:pt x="603" y="498"/>
                </a:cubicBezTo>
                <a:cubicBezTo>
                  <a:pt x="603" y="525"/>
                  <a:pt x="586" y="547"/>
                  <a:pt x="565" y="547"/>
                </a:cubicBezTo>
                <a:cubicBezTo>
                  <a:pt x="37" y="547"/>
                  <a:pt x="37" y="547"/>
                  <a:pt x="37" y="547"/>
                </a:cubicBezTo>
                <a:cubicBezTo>
                  <a:pt x="17" y="547"/>
                  <a:pt x="0" y="525"/>
                  <a:pt x="0" y="498"/>
                </a:cubicBezTo>
                <a:cubicBezTo>
                  <a:pt x="0" y="293"/>
                  <a:pt x="0" y="293"/>
                  <a:pt x="0" y="293"/>
                </a:cubicBezTo>
              </a:path>
            </a:pathLst>
          </a:custGeom>
          <a:noFill/>
          <a:ln w="44450" cap="rnd">
            <a:solidFill>
              <a:srgbClr val="00B4D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en-ID" sz="1600"/>
          </a:p>
        </p:txBody>
      </p:sp>
      <p:sp>
        <p:nvSpPr>
          <p:cNvPr id="1429831046" name="ZoneTexte 156"/>
          <p:cNvSpPr txBox="1"/>
          <p:nvPr/>
        </p:nvSpPr>
        <p:spPr bwMode="auto">
          <a:xfrm>
            <a:off x="8099250" y="4451590"/>
            <a:ext cx="1937556" cy="830997"/>
          </a:xfrm>
          <a:prstGeom prst="rect">
            <a:avLst/>
          </a:prstGeom>
          <a:noFill/>
        </p:spPr>
        <p:txBody>
          <a:bodyPr wrap="square" rtlCol="0">
            <a:spAutoFit/>
          </a:bodyPr>
          <a:lstStyle/>
          <a:p>
            <a:pPr algn="ctr">
              <a:defRPr/>
            </a:pPr>
            <a:r>
              <a:rPr lang="fr-FR" sz="1600" dirty="0">
                <a:latin typeface="Gill Sans MT"/>
              </a:rPr>
              <a:t>Identification besoins entreprise et mise en relation labo(s)</a:t>
            </a:r>
            <a:endParaRPr sz="1600" dirty="0"/>
          </a:p>
        </p:txBody>
      </p:sp>
      <p:sp>
        <p:nvSpPr>
          <p:cNvPr id="353562242" name="ZoneTexte 157"/>
          <p:cNvSpPr txBox="1"/>
          <p:nvPr/>
        </p:nvSpPr>
        <p:spPr bwMode="auto">
          <a:xfrm>
            <a:off x="6580435" y="5838380"/>
            <a:ext cx="1956506" cy="861774"/>
          </a:xfrm>
          <a:prstGeom prst="rect">
            <a:avLst/>
          </a:prstGeom>
          <a:noFill/>
        </p:spPr>
        <p:txBody>
          <a:bodyPr wrap="square" rtlCol="0">
            <a:spAutoFit/>
          </a:bodyPr>
          <a:lstStyle/>
          <a:p>
            <a:pPr algn="ctr">
              <a:defRPr/>
            </a:pPr>
            <a:r>
              <a:rPr lang="fr-FR" sz="1600" dirty="0">
                <a:latin typeface="Gill Sans MT"/>
              </a:rPr>
              <a:t>Transfert</a:t>
            </a:r>
          </a:p>
          <a:p>
            <a:pPr algn="ctr">
              <a:defRPr/>
            </a:pPr>
            <a:r>
              <a:rPr lang="fr-FR" sz="1600" dirty="0">
                <a:latin typeface="Gill Sans MT"/>
              </a:rPr>
              <a:t>Création Startup</a:t>
            </a:r>
          </a:p>
          <a:p>
            <a:pPr algn="ctr">
              <a:defRPr/>
            </a:pPr>
            <a:r>
              <a:rPr lang="fr-FR" sz="1600" dirty="0">
                <a:latin typeface="Gill Sans MT"/>
              </a:rPr>
              <a:t>Entreprise existante</a:t>
            </a:r>
            <a:endParaRPr sz="1600" dirty="0"/>
          </a:p>
        </p:txBody>
      </p:sp>
      <p:sp>
        <p:nvSpPr>
          <p:cNvPr id="2083589720" name="ZoneTexte 158"/>
          <p:cNvSpPr txBox="1"/>
          <p:nvPr/>
        </p:nvSpPr>
        <p:spPr bwMode="auto">
          <a:xfrm>
            <a:off x="5651651" y="4387971"/>
            <a:ext cx="1937556" cy="1077218"/>
          </a:xfrm>
          <a:prstGeom prst="rect">
            <a:avLst/>
          </a:prstGeom>
          <a:noFill/>
        </p:spPr>
        <p:txBody>
          <a:bodyPr wrap="square" rtlCol="0">
            <a:spAutoFit/>
          </a:bodyPr>
          <a:lstStyle/>
          <a:p>
            <a:pPr algn="ctr">
              <a:defRPr/>
            </a:pPr>
            <a:r>
              <a:rPr lang="fr-FR" sz="1600" dirty="0">
                <a:latin typeface="Gill Sans MT"/>
              </a:rPr>
              <a:t>Maturation et Structuration Partenariat </a:t>
            </a:r>
            <a:endParaRPr sz="1600" dirty="0"/>
          </a:p>
          <a:p>
            <a:pPr algn="ctr">
              <a:defRPr/>
            </a:pPr>
            <a:r>
              <a:rPr lang="fr-FR" sz="1600" dirty="0">
                <a:latin typeface="Gill Sans MT"/>
              </a:rPr>
              <a:t>de Recherche</a:t>
            </a:r>
            <a:endParaRPr sz="1600" dirty="0"/>
          </a:p>
        </p:txBody>
      </p:sp>
      <p:sp>
        <p:nvSpPr>
          <p:cNvPr id="1356785273" name="ZoneTexte 159"/>
          <p:cNvSpPr txBox="1"/>
          <p:nvPr/>
        </p:nvSpPr>
        <p:spPr bwMode="auto">
          <a:xfrm>
            <a:off x="4196386" y="5750709"/>
            <a:ext cx="1721897" cy="1077218"/>
          </a:xfrm>
          <a:prstGeom prst="rect">
            <a:avLst/>
          </a:prstGeom>
          <a:noFill/>
        </p:spPr>
        <p:txBody>
          <a:bodyPr wrap="square" rtlCol="0">
            <a:spAutoFit/>
          </a:bodyPr>
          <a:lstStyle/>
          <a:p>
            <a:pPr algn="ctr">
              <a:defRPr/>
            </a:pPr>
            <a:r>
              <a:rPr lang="fr-FR" sz="1600" dirty="0">
                <a:latin typeface="Gill Sans MT"/>
              </a:rPr>
              <a:t>Maturation technologique et marché</a:t>
            </a:r>
          </a:p>
          <a:p>
            <a:pPr algn="ctr">
              <a:defRPr/>
            </a:pPr>
            <a:r>
              <a:rPr lang="fr-FR" sz="1600" dirty="0">
                <a:latin typeface="Gill Sans MT"/>
              </a:rPr>
              <a:t>Renfort PI</a:t>
            </a:r>
            <a:endParaRPr sz="1600" dirty="0"/>
          </a:p>
        </p:txBody>
      </p:sp>
      <p:grpSp>
        <p:nvGrpSpPr>
          <p:cNvPr id="1941434443" name="Group 13"/>
          <p:cNvGrpSpPr/>
          <p:nvPr/>
        </p:nvGrpSpPr>
        <p:grpSpPr bwMode="auto">
          <a:xfrm>
            <a:off x="6418027" y="1654589"/>
            <a:ext cx="1453850" cy="828108"/>
            <a:chOff x="0" y="0"/>
            <a:chExt cx="1453850" cy="828108"/>
          </a:xfrm>
        </p:grpSpPr>
        <p:sp>
          <p:nvSpPr>
            <p:cNvPr id="4" name="TextBox 14"/>
            <p:cNvSpPr txBox="1"/>
            <p:nvPr/>
          </p:nvSpPr>
          <p:spPr bwMode="auto">
            <a:xfrm>
              <a:off x="156449" y="482244"/>
              <a:ext cx="1297401" cy="345864"/>
            </a:xfrm>
            <a:prstGeom prst="rect">
              <a:avLst/>
            </a:prstGeom>
            <a:grpFill/>
          </p:spPr>
          <p:txBody>
            <a:bodyPr lIns="0" tIns="0" rIns="0" bIns="0" rtlCol="0" anchor="t">
              <a:spAutoFit/>
            </a:bodyPr>
            <a:lstStyle/>
            <a:p>
              <a:pPr>
                <a:lnSpc>
                  <a:spcPts val="1308"/>
                </a:lnSpc>
                <a:defRPr/>
              </a:pPr>
              <a:r>
                <a:rPr lang="fr-FR" sz="1600" b="1" dirty="0">
                  <a:solidFill>
                    <a:srgbClr val="222046"/>
                  </a:solidFill>
                  <a:latin typeface="Gill Sans Bold"/>
                  <a:ea typeface="Gill Sans Bold"/>
                  <a:cs typeface="Gill Sans Bold"/>
                </a:rPr>
                <a:t>Thèses CIFRE</a:t>
              </a:r>
              <a:endParaRPr sz="1600" dirty="0"/>
            </a:p>
            <a:p>
              <a:pPr>
                <a:lnSpc>
                  <a:spcPts val="1308"/>
                </a:lnSpc>
                <a:defRPr/>
              </a:pPr>
              <a:r>
                <a:rPr lang="fr-FR" sz="1600" b="1" dirty="0">
                  <a:solidFill>
                    <a:srgbClr val="222046"/>
                  </a:solidFill>
                  <a:latin typeface="Gill Sans Bold"/>
                  <a:ea typeface="Gill Sans Bold"/>
                  <a:cs typeface="Gill Sans Bold"/>
                </a:rPr>
                <a:t>En cours </a:t>
              </a:r>
              <a:endParaRPr sz="1600" dirty="0"/>
            </a:p>
          </p:txBody>
        </p:sp>
        <p:sp>
          <p:nvSpPr>
            <p:cNvPr id="5" name="TextBox 15"/>
            <p:cNvSpPr txBox="1"/>
            <p:nvPr/>
          </p:nvSpPr>
          <p:spPr bwMode="auto">
            <a:xfrm>
              <a:off x="0" y="0"/>
              <a:ext cx="856482" cy="381001"/>
            </a:xfrm>
            <a:prstGeom prst="rect">
              <a:avLst/>
            </a:prstGeom>
            <a:grpFill/>
          </p:spPr>
          <p:txBody>
            <a:bodyPr wrap="square" lIns="0" tIns="0" rIns="0" bIns="0" rtlCol="0" anchor="t">
              <a:spAutoFit/>
            </a:bodyPr>
            <a:lstStyle/>
            <a:p>
              <a:pPr>
                <a:lnSpc>
                  <a:spcPts val="2822"/>
                </a:lnSpc>
                <a:defRPr/>
              </a:pPr>
              <a:r>
                <a:rPr lang="en-US" sz="3300" b="1">
                  <a:solidFill>
                    <a:srgbClr val="8000AB">
                      <a:alpha val="37647"/>
                    </a:srgbClr>
                  </a:solidFill>
                  <a:latin typeface="Poppins Heavy"/>
                  <a:ea typeface="Poppins Heavy"/>
                  <a:cs typeface="Poppins Heavy"/>
                </a:rPr>
                <a:t>157</a:t>
              </a:r>
              <a:r>
                <a:rPr lang="en-US" sz="1400" b="1">
                  <a:solidFill>
                    <a:srgbClr val="04B4D0">
                      <a:alpha val="37647"/>
                    </a:srgbClr>
                  </a:solidFill>
                  <a:latin typeface="Poppins Heavy"/>
                  <a:ea typeface="Poppins Heavy"/>
                  <a:cs typeface="Poppins Heavy"/>
                </a:rPr>
                <a:t> </a:t>
              </a:r>
              <a:endParaRPr lang="en-US" sz="2000" b="1">
                <a:solidFill>
                  <a:srgbClr val="00B4D1"/>
                </a:solidFill>
                <a:latin typeface="Poppins Heavy"/>
              </a:endParaRPr>
            </a:p>
          </p:txBody>
        </p:sp>
      </p:grpSp>
      <p:grpSp>
        <p:nvGrpSpPr>
          <p:cNvPr id="1651594620" name="Group 13"/>
          <p:cNvGrpSpPr/>
          <p:nvPr/>
        </p:nvGrpSpPr>
        <p:grpSpPr bwMode="auto">
          <a:xfrm>
            <a:off x="-123065" y="-178889"/>
            <a:ext cx="1978581" cy="1648097"/>
            <a:chOff x="0" y="0"/>
            <a:chExt cx="6116134" cy="5094550"/>
          </a:xfrm>
        </p:grpSpPr>
        <p:sp>
          <p:nvSpPr>
            <p:cNvPr id="61" name="Freeform 14"/>
            <p:cNvSpPr/>
            <p:nvPr/>
          </p:nvSpPr>
          <p:spPr bwMode="auto">
            <a:xfrm rot="-10800000">
              <a:off x="4327452" y="1790011"/>
              <a:ext cx="1788681" cy="1788681"/>
            </a:xfrm>
            <a:custGeom>
              <a:avLst/>
              <a:gdLst/>
              <a:ahLst/>
              <a:cxnLst/>
              <a:rect l="l" t="t" r="r" b="b"/>
              <a:pathLst>
                <a:path w="1788681" h="1788681" extrusionOk="0">
                  <a:moveTo>
                    <a:pt x="0" y="0"/>
                  </a:moveTo>
                  <a:lnTo>
                    <a:pt x="1788682" y="0"/>
                  </a:lnTo>
                  <a:lnTo>
                    <a:pt x="1788682" y="1788681"/>
                  </a:lnTo>
                  <a:lnTo>
                    <a:pt x="0" y="1788681"/>
                  </a:lnTo>
                  <a:lnTo>
                    <a:pt x="0" y="0"/>
                  </a:lnTo>
                  <a:close/>
                </a:path>
              </a:pathLst>
            </a:custGeom>
            <a:blipFill>
              <a:blip r:embed="rId3"/>
              <a:stretch/>
            </a:blipFill>
          </p:spPr>
        </p:sp>
        <p:sp>
          <p:nvSpPr>
            <p:cNvPr id="71" name="Freeform 15"/>
            <p:cNvSpPr/>
            <p:nvPr/>
          </p:nvSpPr>
          <p:spPr bwMode="auto">
            <a:xfrm>
              <a:off x="747430" y="0"/>
              <a:ext cx="3580022" cy="1790011"/>
            </a:xfrm>
            <a:custGeom>
              <a:avLst/>
              <a:gdLst/>
              <a:ahLst/>
              <a:cxnLst/>
              <a:rect l="l" t="t" r="r" b="b"/>
              <a:pathLst>
                <a:path w="3580022" h="1790011" extrusionOk="0">
                  <a:moveTo>
                    <a:pt x="0" y="0"/>
                  </a:moveTo>
                  <a:lnTo>
                    <a:pt x="3580022" y="0"/>
                  </a:lnTo>
                  <a:lnTo>
                    <a:pt x="3580022" y="1790011"/>
                  </a:lnTo>
                  <a:lnTo>
                    <a:pt x="0" y="1790011"/>
                  </a:lnTo>
                  <a:lnTo>
                    <a:pt x="0" y="0"/>
                  </a:lnTo>
                  <a:close/>
                </a:path>
              </a:pathLst>
            </a:custGeom>
            <a:blipFill>
              <a:blip r:embed="rId4"/>
              <a:stretch/>
            </a:blipFill>
          </p:spPr>
        </p:sp>
        <p:sp>
          <p:nvSpPr>
            <p:cNvPr id="72" name="Freeform 16"/>
            <p:cNvSpPr/>
            <p:nvPr/>
          </p:nvSpPr>
          <p:spPr bwMode="auto">
            <a:xfrm rot="-10800000">
              <a:off x="0" y="1803096"/>
              <a:ext cx="3291455" cy="3291455"/>
            </a:xfrm>
            <a:custGeom>
              <a:avLst/>
              <a:gdLst/>
              <a:ahLst/>
              <a:cxnLst/>
              <a:rect l="l" t="t" r="r" b="b"/>
              <a:pathLst>
                <a:path w="3291455" h="3291455" extrusionOk="0">
                  <a:moveTo>
                    <a:pt x="0" y="0"/>
                  </a:moveTo>
                  <a:lnTo>
                    <a:pt x="3291455" y="0"/>
                  </a:lnTo>
                  <a:lnTo>
                    <a:pt x="3291455" y="3291454"/>
                  </a:lnTo>
                  <a:lnTo>
                    <a:pt x="0" y="3291454"/>
                  </a:lnTo>
                  <a:lnTo>
                    <a:pt x="0" y="0"/>
                  </a:lnTo>
                  <a:close/>
                </a:path>
              </a:pathLst>
            </a:custGeom>
            <a:blipFill>
              <a:blip r:embed="rId5"/>
              <a:stretch/>
            </a:blipFill>
          </p:spPr>
        </p:sp>
      </p:grpSp>
      <p:pic>
        <p:nvPicPr>
          <p:cNvPr id="653649194" name="Image 6"/>
          <p:cNvPicPr>
            <a:picLocks noChangeAspect="1" noChangeArrowheads="1"/>
          </p:cNvPicPr>
          <p:nvPr/>
        </p:nvPicPr>
        <p:blipFill>
          <a:blip r:embed="rId6"/>
          <a:stretch/>
        </p:blipFill>
        <p:spPr bwMode="auto">
          <a:xfrm>
            <a:off x="10916529" y="6341270"/>
            <a:ext cx="1123071" cy="405874"/>
          </a:xfrm>
          <a:prstGeom prst="rect">
            <a:avLst/>
          </a:prstGeom>
          <a:noFill/>
          <a:ln>
            <a:noFill/>
          </a:ln>
        </p:spPr>
      </p:pic>
      <p:sp>
        <p:nvSpPr>
          <p:cNvPr id="56" name="Freeform 12">
            <a:extLst>
              <a:ext uri="{FF2B5EF4-FFF2-40B4-BE49-F238E27FC236}">
                <a16:creationId xmlns:a16="http://schemas.microsoft.com/office/drawing/2014/main" id="{733CB68A-B2BE-4018-A539-8C3E12F456DF}"/>
              </a:ext>
            </a:extLst>
          </p:cNvPr>
          <p:cNvSpPr/>
          <p:nvPr/>
        </p:nvSpPr>
        <p:spPr bwMode="auto">
          <a:xfrm>
            <a:off x="3399070" y="4269026"/>
            <a:ext cx="2078328" cy="1229724"/>
          </a:xfrm>
          <a:custGeom>
            <a:avLst/>
            <a:gdLst>
              <a:gd name="T0" fmla="*/ 0 w 603"/>
              <a:gd name="T1" fmla="*/ 254 h 547"/>
              <a:gd name="T2" fmla="*/ 0 w 603"/>
              <a:gd name="T3" fmla="*/ 48 h 547"/>
              <a:gd name="T4" fmla="*/ 37 w 603"/>
              <a:gd name="T5" fmla="*/ 0 h 547"/>
              <a:gd name="T6" fmla="*/ 565 w 603"/>
              <a:gd name="T7" fmla="*/ 0 h 547"/>
              <a:gd name="T8" fmla="*/ 603 w 603"/>
              <a:gd name="T9" fmla="*/ 48 h 547"/>
              <a:gd name="T10" fmla="*/ 603 w 603"/>
              <a:gd name="T11" fmla="*/ 498 h 547"/>
              <a:gd name="T12" fmla="*/ 565 w 603"/>
              <a:gd name="T13" fmla="*/ 547 h 547"/>
              <a:gd name="T14" fmla="*/ 37 w 603"/>
              <a:gd name="T15" fmla="*/ 547 h 547"/>
              <a:gd name="T16" fmla="*/ 0 w 603"/>
              <a:gd name="T17" fmla="*/ 498 h 547"/>
              <a:gd name="T18" fmla="*/ 0 w 603"/>
              <a:gd name="T19" fmla="*/ 293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3" h="547" extrusionOk="0">
                <a:moveTo>
                  <a:pt x="0" y="254"/>
                </a:moveTo>
                <a:cubicBezTo>
                  <a:pt x="0" y="48"/>
                  <a:pt x="0" y="48"/>
                  <a:pt x="0" y="48"/>
                </a:cubicBezTo>
                <a:cubicBezTo>
                  <a:pt x="0" y="21"/>
                  <a:pt x="17" y="0"/>
                  <a:pt x="37" y="0"/>
                </a:cubicBezTo>
                <a:cubicBezTo>
                  <a:pt x="565" y="0"/>
                  <a:pt x="565" y="0"/>
                  <a:pt x="565" y="0"/>
                </a:cubicBezTo>
                <a:cubicBezTo>
                  <a:pt x="586" y="0"/>
                  <a:pt x="603" y="21"/>
                  <a:pt x="603" y="48"/>
                </a:cubicBezTo>
                <a:cubicBezTo>
                  <a:pt x="603" y="498"/>
                  <a:pt x="603" y="498"/>
                  <a:pt x="603" y="498"/>
                </a:cubicBezTo>
                <a:cubicBezTo>
                  <a:pt x="603" y="525"/>
                  <a:pt x="586" y="547"/>
                  <a:pt x="565" y="547"/>
                </a:cubicBezTo>
                <a:cubicBezTo>
                  <a:pt x="37" y="547"/>
                  <a:pt x="37" y="547"/>
                  <a:pt x="37" y="547"/>
                </a:cubicBezTo>
                <a:cubicBezTo>
                  <a:pt x="17" y="547"/>
                  <a:pt x="0" y="525"/>
                  <a:pt x="0" y="498"/>
                </a:cubicBezTo>
                <a:cubicBezTo>
                  <a:pt x="0" y="293"/>
                  <a:pt x="0" y="293"/>
                  <a:pt x="0" y="293"/>
                </a:cubicBezTo>
              </a:path>
            </a:pathLst>
          </a:custGeom>
          <a:noFill/>
          <a:ln w="44450" cap="rnd">
            <a:solidFill>
              <a:srgbClr val="7030A0"/>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en-ID" sz="1600"/>
          </a:p>
        </p:txBody>
      </p:sp>
      <p:sp>
        <p:nvSpPr>
          <p:cNvPr id="59" name="ZoneTexte 158">
            <a:extLst>
              <a:ext uri="{FF2B5EF4-FFF2-40B4-BE49-F238E27FC236}">
                <a16:creationId xmlns:a16="http://schemas.microsoft.com/office/drawing/2014/main" id="{84FEC64C-4E34-4FBB-BB63-52A1429759F5}"/>
              </a:ext>
            </a:extLst>
          </p:cNvPr>
          <p:cNvSpPr txBox="1"/>
          <p:nvPr/>
        </p:nvSpPr>
        <p:spPr bwMode="auto">
          <a:xfrm>
            <a:off x="3313279" y="4378355"/>
            <a:ext cx="2122341" cy="1107996"/>
          </a:xfrm>
          <a:prstGeom prst="rect">
            <a:avLst/>
          </a:prstGeom>
          <a:noFill/>
        </p:spPr>
        <p:txBody>
          <a:bodyPr wrap="square" rtlCol="0">
            <a:spAutoFit/>
          </a:bodyPr>
          <a:lstStyle/>
          <a:p>
            <a:pPr algn="ctr">
              <a:defRPr/>
            </a:pPr>
            <a:r>
              <a:rPr lang="fr-FR" sz="1600" dirty="0">
                <a:latin typeface="Gill Sans MT"/>
              </a:rPr>
              <a:t>Contractualisation</a:t>
            </a:r>
          </a:p>
          <a:p>
            <a:pPr algn="ctr">
              <a:defRPr/>
            </a:pPr>
            <a:r>
              <a:rPr lang="fr-FR" sz="1600" dirty="0">
                <a:latin typeface="Gill Sans MT"/>
              </a:rPr>
              <a:t>Exploitation des résultats</a:t>
            </a:r>
          </a:p>
          <a:p>
            <a:pPr algn="ctr">
              <a:defRPr/>
            </a:pPr>
            <a:endParaRPr sz="1600" dirty="0"/>
          </a:p>
        </p:txBody>
      </p:sp>
      <p:grpSp>
        <p:nvGrpSpPr>
          <p:cNvPr id="60" name="Group 11">
            <a:extLst>
              <a:ext uri="{FF2B5EF4-FFF2-40B4-BE49-F238E27FC236}">
                <a16:creationId xmlns:a16="http://schemas.microsoft.com/office/drawing/2014/main" id="{FB2E27BD-2A3E-4283-8652-E134CE93DDE9}"/>
              </a:ext>
            </a:extLst>
          </p:cNvPr>
          <p:cNvGrpSpPr/>
          <p:nvPr/>
        </p:nvGrpSpPr>
        <p:grpSpPr bwMode="auto">
          <a:xfrm>
            <a:off x="1516975" y="5652268"/>
            <a:ext cx="2724022" cy="1229724"/>
            <a:chOff x="3546871" y="3171143"/>
            <a:chExt cx="2727671" cy="1539449"/>
          </a:xfrm>
        </p:grpSpPr>
        <p:sp>
          <p:nvSpPr>
            <p:cNvPr id="62" name="Freeform 6">
              <a:extLst>
                <a:ext uri="{FF2B5EF4-FFF2-40B4-BE49-F238E27FC236}">
                  <a16:creationId xmlns:a16="http://schemas.microsoft.com/office/drawing/2014/main" id="{8657675D-C076-4760-9011-2F107E2A6701}"/>
                </a:ext>
              </a:extLst>
            </p:cNvPr>
            <p:cNvSpPr/>
            <p:nvPr/>
          </p:nvSpPr>
          <p:spPr bwMode="auto">
            <a:xfrm>
              <a:off x="3546871" y="3171143"/>
              <a:ext cx="2727671" cy="768233"/>
            </a:xfrm>
            <a:custGeom>
              <a:avLst/>
              <a:gdLst>
                <a:gd name="T0" fmla="*/ 0 w 790"/>
                <a:gd name="T1" fmla="*/ 254 h 273"/>
                <a:gd name="T2" fmla="*/ 0 w 790"/>
                <a:gd name="T3" fmla="*/ 48 h 273"/>
                <a:gd name="T4" fmla="*/ 38 w 790"/>
                <a:gd name="T5" fmla="*/ 0 h 273"/>
                <a:gd name="T6" fmla="*/ 565 w 790"/>
                <a:gd name="T7" fmla="*/ 0 h 273"/>
                <a:gd name="T8" fmla="*/ 603 w 790"/>
                <a:gd name="T9" fmla="*/ 48 h 273"/>
                <a:gd name="T10" fmla="*/ 603 w 790"/>
                <a:gd name="T11" fmla="*/ 222 h 273"/>
                <a:gd name="T12" fmla="*/ 642 w 790"/>
                <a:gd name="T13" fmla="*/ 273 h 273"/>
                <a:gd name="T14" fmla="*/ 790 w 790"/>
                <a:gd name="T15" fmla="*/ 273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0" h="273" extrusionOk="0">
                  <a:moveTo>
                    <a:pt x="0" y="254"/>
                  </a:moveTo>
                  <a:cubicBezTo>
                    <a:pt x="0" y="48"/>
                    <a:pt x="0" y="48"/>
                    <a:pt x="0" y="48"/>
                  </a:cubicBezTo>
                  <a:cubicBezTo>
                    <a:pt x="0" y="21"/>
                    <a:pt x="17" y="0"/>
                    <a:pt x="38" y="0"/>
                  </a:cubicBezTo>
                  <a:cubicBezTo>
                    <a:pt x="565" y="0"/>
                    <a:pt x="565" y="0"/>
                    <a:pt x="565" y="0"/>
                  </a:cubicBezTo>
                  <a:cubicBezTo>
                    <a:pt x="586" y="0"/>
                    <a:pt x="603" y="21"/>
                    <a:pt x="603" y="48"/>
                  </a:cubicBezTo>
                  <a:cubicBezTo>
                    <a:pt x="603" y="222"/>
                    <a:pt x="603" y="222"/>
                    <a:pt x="603" y="222"/>
                  </a:cubicBezTo>
                  <a:cubicBezTo>
                    <a:pt x="603" y="250"/>
                    <a:pt x="620" y="273"/>
                    <a:pt x="642" y="273"/>
                  </a:cubicBezTo>
                  <a:cubicBezTo>
                    <a:pt x="790" y="273"/>
                    <a:pt x="790" y="273"/>
                    <a:pt x="790" y="273"/>
                  </a:cubicBezTo>
                </a:path>
              </a:pathLst>
            </a:custGeom>
            <a:noFill/>
            <a:ln w="44450" cap="rnd">
              <a:solidFill>
                <a:srgbClr val="00B4D1"/>
              </a:solidFill>
              <a:prstDash val="solid"/>
              <a:miter lim="800000"/>
              <a:headEnd/>
              <a:tailEnd type="triangle"/>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en-ID" sz="1600"/>
            </a:p>
          </p:txBody>
        </p:sp>
        <p:sp>
          <p:nvSpPr>
            <p:cNvPr id="65" name="Freeform 7">
              <a:extLst>
                <a:ext uri="{FF2B5EF4-FFF2-40B4-BE49-F238E27FC236}">
                  <a16:creationId xmlns:a16="http://schemas.microsoft.com/office/drawing/2014/main" id="{4027E79E-7FCD-416C-84FF-CC988311833A}"/>
                </a:ext>
              </a:extLst>
            </p:cNvPr>
            <p:cNvSpPr/>
            <p:nvPr/>
          </p:nvSpPr>
          <p:spPr bwMode="auto">
            <a:xfrm>
              <a:off x="3546871" y="3996061"/>
              <a:ext cx="2081112" cy="714531"/>
            </a:xfrm>
            <a:custGeom>
              <a:avLst/>
              <a:gdLst>
                <a:gd name="T0" fmla="*/ 603 w 603"/>
                <a:gd name="T1" fmla="*/ 18 h 254"/>
                <a:gd name="T2" fmla="*/ 603 w 603"/>
                <a:gd name="T3" fmla="*/ 205 h 254"/>
                <a:gd name="T4" fmla="*/ 565 w 603"/>
                <a:gd name="T5" fmla="*/ 254 h 254"/>
                <a:gd name="T6" fmla="*/ 38 w 603"/>
                <a:gd name="T7" fmla="*/ 254 h 254"/>
                <a:gd name="T8" fmla="*/ 0 w 603"/>
                <a:gd name="T9" fmla="*/ 205 h 254"/>
                <a:gd name="T10" fmla="*/ 0 w 603"/>
                <a:gd name="T11" fmla="*/ 0 h 254"/>
              </a:gdLst>
              <a:ahLst/>
              <a:cxnLst>
                <a:cxn ang="0">
                  <a:pos x="T0" y="T1"/>
                </a:cxn>
                <a:cxn ang="0">
                  <a:pos x="T2" y="T3"/>
                </a:cxn>
                <a:cxn ang="0">
                  <a:pos x="T4" y="T5"/>
                </a:cxn>
                <a:cxn ang="0">
                  <a:pos x="T6" y="T7"/>
                </a:cxn>
                <a:cxn ang="0">
                  <a:pos x="T8" y="T9"/>
                </a:cxn>
                <a:cxn ang="0">
                  <a:pos x="T10" y="T11"/>
                </a:cxn>
              </a:cxnLst>
              <a:rect l="0" t="0" r="r" b="b"/>
              <a:pathLst>
                <a:path w="603" h="254" extrusionOk="0">
                  <a:moveTo>
                    <a:pt x="603" y="18"/>
                  </a:moveTo>
                  <a:cubicBezTo>
                    <a:pt x="603" y="205"/>
                    <a:pt x="603" y="205"/>
                    <a:pt x="603" y="205"/>
                  </a:cubicBezTo>
                  <a:cubicBezTo>
                    <a:pt x="603" y="232"/>
                    <a:pt x="586" y="254"/>
                    <a:pt x="565" y="254"/>
                  </a:cubicBezTo>
                  <a:cubicBezTo>
                    <a:pt x="38" y="254"/>
                    <a:pt x="38" y="254"/>
                    <a:pt x="38" y="254"/>
                  </a:cubicBezTo>
                  <a:cubicBezTo>
                    <a:pt x="17" y="254"/>
                    <a:pt x="0" y="232"/>
                    <a:pt x="0" y="205"/>
                  </a:cubicBezTo>
                  <a:cubicBezTo>
                    <a:pt x="0" y="0"/>
                    <a:pt x="0" y="0"/>
                    <a:pt x="0" y="0"/>
                  </a:cubicBezTo>
                </a:path>
              </a:pathLst>
            </a:custGeom>
            <a:noFill/>
            <a:ln w="44450" cap="rnd">
              <a:solidFill>
                <a:srgbClr val="00B4D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endParaRPr lang="en-ID" sz="1600"/>
            </a:p>
          </p:txBody>
        </p:sp>
      </p:grpSp>
      <p:sp>
        <p:nvSpPr>
          <p:cNvPr id="68" name="ZoneTexte 159">
            <a:extLst>
              <a:ext uri="{FF2B5EF4-FFF2-40B4-BE49-F238E27FC236}">
                <a16:creationId xmlns:a16="http://schemas.microsoft.com/office/drawing/2014/main" id="{AD3D32FA-4042-4161-9257-366798B10F85}"/>
              </a:ext>
            </a:extLst>
          </p:cNvPr>
          <p:cNvSpPr txBox="1"/>
          <p:nvPr/>
        </p:nvSpPr>
        <p:spPr bwMode="auto">
          <a:xfrm>
            <a:off x="1612863" y="5792253"/>
            <a:ext cx="1721897" cy="830997"/>
          </a:xfrm>
          <a:prstGeom prst="rect">
            <a:avLst/>
          </a:prstGeom>
          <a:noFill/>
        </p:spPr>
        <p:txBody>
          <a:bodyPr wrap="square" rtlCol="0">
            <a:spAutoFit/>
          </a:bodyPr>
          <a:lstStyle/>
          <a:p>
            <a:pPr algn="ctr">
              <a:defRPr/>
            </a:pPr>
            <a:r>
              <a:rPr lang="fr-FR" sz="1600" dirty="0">
                <a:latin typeface="Gill Sans MT"/>
              </a:rPr>
              <a:t>Détection résultats de recherche – PI</a:t>
            </a:r>
            <a:endParaRPr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3F309B94-6567-4012-A490-8A664527232A}"/>
              </a:ext>
            </a:extLst>
          </p:cNvPr>
          <p:cNvPicPr>
            <a:picLocks noChangeAspect="1"/>
          </p:cNvPicPr>
          <p:nvPr/>
        </p:nvPicPr>
        <p:blipFill>
          <a:blip r:embed="rId3"/>
          <a:stretch/>
        </p:blipFill>
        <p:spPr bwMode="auto">
          <a:xfrm>
            <a:off x="9115272" y="1690688"/>
            <a:ext cx="2893847" cy="4340367"/>
          </a:xfrm>
          <a:prstGeom prst="roundRect">
            <a:avLst>
              <a:gd name="adj" fmla="val 16667"/>
            </a:avLst>
          </a:prstGeom>
          <a:ln>
            <a:noFill/>
          </a:ln>
          <a:effectLst>
            <a:outerShdw blurRad="76200" dist="38100" dir="7800000" algn="tl" rotWithShape="0">
              <a:srgbClr val="000000">
                <a:alpha val="40000"/>
              </a:srgbClr>
            </a:outerShdw>
          </a:effectLst>
        </p:spPr>
      </p:pic>
      <p:sp>
        <p:nvSpPr>
          <p:cNvPr id="2" name="Titre 1">
            <a:extLst>
              <a:ext uri="{FF2B5EF4-FFF2-40B4-BE49-F238E27FC236}">
                <a16:creationId xmlns:a16="http://schemas.microsoft.com/office/drawing/2014/main" id="{12685EC5-FE9F-4A63-92EF-705588016833}"/>
              </a:ext>
            </a:extLst>
          </p:cNvPr>
          <p:cNvSpPr>
            <a:spLocks noGrp="1"/>
          </p:cNvSpPr>
          <p:nvPr>
            <p:ph type="title"/>
          </p:nvPr>
        </p:nvSpPr>
        <p:spPr/>
        <p:txBody>
          <a:bodyPr/>
          <a:lstStyle/>
          <a:p>
            <a:r>
              <a:rPr lang="fr-FR" dirty="0">
                <a:solidFill>
                  <a:schemeClr val="accent1"/>
                </a:solidFill>
              </a:rPr>
              <a:t>PUI </a:t>
            </a:r>
            <a:r>
              <a:rPr lang="fr-FR" dirty="0" err="1">
                <a:solidFill>
                  <a:schemeClr val="accent1"/>
                </a:solidFill>
              </a:rPr>
              <a:t>Unys</a:t>
            </a:r>
            <a:r>
              <a:rPr lang="fr-FR" dirty="0">
                <a:solidFill>
                  <a:schemeClr val="accent1"/>
                </a:solidFill>
              </a:rPr>
              <a:t> : un atout en interne</a:t>
            </a:r>
            <a:endParaRPr lang="fr-FR" dirty="0"/>
          </a:p>
        </p:txBody>
      </p:sp>
      <p:sp>
        <p:nvSpPr>
          <p:cNvPr id="3" name="Espace réservé du contenu 2">
            <a:extLst>
              <a:ext uri="{FF2B5EF4-FFF2-40B4-BE49-F238E27FC236}">
                <a16:creationId xmlns:a16="http://schemas.microsoft.com/office/drawing/2014/main" id="{572CEB3F-1D77-4A49-9803-4B03621D6CF9}"/>
              </a:ext>
            </a:extLst>
          </p:cNvPr>
          <p:cNvSpPr>
            <a:spLocks noGrp="1"/>
          </p:cNvSpPr>
          <p:nvPr>
            <p:ph idx="1"/>
          </p:nvPr>
        </p:nvSpPr>
        <p:spPr>
          <a:xfrm>
            <a:off x="838200" y="1469491"/>
            <a:ext cx="8193216" cy="4351338"/>
          </a:xfrm>
        </p:spPr>
        <p:txBody>
          <a:bodyPr>
            <a:normAutofit fontScale="92500" lnSpcReduction="20000"/>
          </a:bodyPr>
          <a:lstStyle/>
          <a:p>
            <a:pPr marL="0" indent="0">
              <a:buNone/>
            </a:pPr>
            <a:r>
              <a:rPr lang="fr-FR" sz="2400" b="1" dirty="0"/>
              <a:t>Un cadre plus lisible et plus fluide pour agir</a:t>
            </a:r>
            <a:endParaRPr lang="fr-FR" sz="2400" dirty="0"/>
          </a:p>
          <a:p>
            <a:pPr>
              <a:buFont typeface="Arial" panose="020B0604020202020204" pitchFamily="34" charset="0"/>
              <a:buChar char="•"/>
            </a:pPr>
            <a:r>
              <a:rPr lang="fr-FR" sz="2400" dirty="0"/>
              <a:t>Simplification des parcours de valorisation</a:t>
            </a:r>
          </a:p>
          <a:p>
            <a:pPr>
              <a:buFont typeface="Arial" panose="020B0604020202020204" pitchFamily="34" charset="0"/>
              <a:buChar char="•"/>
            </a:pPr>
            <a:r>
              <a:rPr lang="fr-FR" sz="2400" dirty="0"/>
              <a:t>Meilleure identification des opportunités partenariales</a:t>
            </a:r>
          </a:p>
          <a:p>
            <a:pPr>
              <a:buFont typeface="Arial" panose="020B0604020202020204" pitchFamily="34" charset="0"/>
              <a:buChar char="•"/>
            </a:pPr>
            <a:r>
              <a:rPr lang="fr-FR" sz="2400" dirty="0"/>
              <a:t>Offre articulée de tous les fondateurs du PUI (</a:t>
            </a:r>
            <a:r>
              <a:rPr lang="fr-FR" sz="2400" dirty="0" err="1"/>
              <a:t>market</a:t>
            </a:r>
            <a:r>
              <a:rPr lang="fr-FR" sz="2400" dirty="0"/>
              <a:t> pull/techno push)</a:t>
            </a:r>
          </a:p>
          <a:p>
            <a:pPr>
              <a:buFont typeface="Arial" panose="020B0604020202020204" pitchFamily="34" charset="0"/>
              <a:buChar char="•"/>
            </a:pPr>
            <a:endParaRPr lang="fr-FR" sz="2400" dirty="0"/>
          </a:p>
          <a:p>
            <a:pPr>
              <a:buFont typeface="Arial" panose="020B0604020202020204" pitchFamily="34" charset="0"/>
              <a:buChar char="•"/>
            </a:pPr>
            <a:endParaRPr lang="fr-FR" sz="2400" dirty="0"/>
          </a:p>
          <a:p>
            <a:pPr>
              <a:buFont typeface="Arial" panose="020B0604020202020204" pitchFamily="34" charset="0"/>
              <a:buChar char="•"/>
            </a:pPr>
            <a:endParaRPr lang="fr-FR" sz="2400" dirty="0"/>
          </a:p>
          <a:p>
            <a:pPr>
              <a:buFont typeface="Arial" panose="020B0604020202020204" pitchFamily="34" charset="0"/>
              <a:buChar char="•"/>
            </a:pPr>
            <a:endParaRPr lang="fr-FR" sz="2400" dirty="0"/>
          </a:p>
          <a:p>
            <a:pPr marL="0" indent="0">
              <a:buNone/>
            </a:pPr>
            <a:endParaRPr lang="fr-FR" sz="2400" dirty="0"/>
          </a:p>
          <a:p>
            <a:pPr>
              <a:buFont typeface="Arial" panose="020B0604020202020204" pitchFamily="34" charset="0"/>
              <a:buChar char="•"/>
            </a:pPr>
            <a:r>
              <a:rPr lang="fr-FR" sz="2400" dirty="0"/>
              <a:t>Valorisation accrue des compétences et des plateformes (support en communication, marketing, développement partenarial)</a:t>
            </a:r>
          </a:p>
          <a:p>
            <a:endParaRPr lang="fr-FR" sz="2400" dirty="0"/>
          </a:p>
        </p:txBody>
      </p:sp>
      <p:sp>
        <p:nvSpPr>
          <p:cNvPr id="4" name="Espace réservé de la date 3">
            <a:extLst>
              <a:ext uri="{FF2B5EF4-FFF2-40B4-BE49-F238E27FC236}">
                <a16:creationId xmlns:a16="http://schemas.microsoft.com/office/drawing/2014/main" id="{44D3F1CF-DC28-42DF-B26E-5056A752942E}"/>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DC97D0C8-E48E-4ED8-8E1E-937C1DABCAB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B3C337-50A7-4970-AF67-AC6BAC0B1680}"/>
              </a:ext>
            </a:extLst>
          </p:cNvPr>
          <p:cNvSpPr>
            <a:spLocks noGrp="1"/>
          </p:cNvSpPr>
          <p:nvPr>
            <p:ph type="sldNum" sz="quarter" idx="12"/>
          </p:nvPr>
        </p:nvSpPr>
        <p:spPr/>
        <p:txBody>
          <a:bodyPr/>
          <a:lstStyle/>
          <a:p>
            <a:fld id="{A5EA176D-CFC3-9B4D-AA96-832AD378EFB0}" type="slidenum">
              <a:rPr lang="fr-FR" smtClean="0"/>
              <a:t>16</a:t>
            </a:fld>
            <a:endParaRPr lang="fr-FR"/>
          </a:p>
        </p:txBody>
      </p:sp>
      <p:sp>
        <p:nvSpPr>
          <p:cNvPr id="7" name="Espace réservé de la date 3">
            <a:extLst>
              <a:ext uri="{FF2B5EF4-FFF2-40B4-BE49-F238E27FC236}">
                <a16:creationId xmlns:a16="http://schemas.microsoft.com/office/drawing/2014/main" id="{4A264B8E-A2F3-477B-B8CE-347739CCC57D}"/>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p>
        </p:txBody>
      </p:sp>
      <p:sp>
        <p:nvSpPr>
          <p:cNvPr id="8" name="Espace réservé du numéro de diapositive 5">
            <a:extLst>
              <a:ext uri="{FF2B5EF4-FFF2-40B4-BE49-F238E27FC236}">
                <a16:creationId xmlns:a16="http://schemas.microsoft.com/office/drawing/2014/main" id="{FAAD2417-991C-4625-BD86-6122814B8BD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16</a:t>
            </a:fld>
            <a:endParaRPr lang="fr-FR"/>
          </a:p>
        </p:txBody>
      </p:sp>
      <p:sp>
        <p:nvSpPr>
          <p:cNvPr id="10" name="Espace réservé de la date 7">
            <a:extLst>
              <a:ext uri="{FF2B5EF4-FFF2-40B4-BE49-F238E27FC236}">
                <a16:creationId xmlns:a16="http://schemas.microsoft.com/office/drawing/2014/main" id="{34524756-343E-45A1-B999-7A8A6B4AFAF3}"/>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endParaRPr lang="fr-FR" dirty="0"/>
          </a:p>
        </p:txBody>
      </p:sp>
      <p:sp>
        <p:nvSpPr>
          <p:cNvPr id="11" name="Espace réservé du pied de page 8">
            <a:extLst>
              <a:ext uri="{FF2B5EF4-FFF2-40B4-BE49-F238E27FC236}">
                <a16:creationId xmlns:a16="http://schemas.microsoft.com/office/drawing/2014/main" id="{DDAE7835-B5C0-40E8-A36F-109A480DC04C}"/>
              </a:ext>
            </a:extLst>
          </p:cNvPr>
          <p:cNvSpPr txBox="1">
            <a:spLocks/>
          </p:cNvSpPr>
          <p:nvPr/>
        </p:nvSpPr>
        <p:spPr>
          <a:xfrm>
            <a:off x="4175864" y="6356350"/>
            <a:ext cx="3840271"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Colloque ScIences et Industries</a:t>
            </a:r>
            <a:endParaRPr lang="fr-FR" dirty="0"/>
          </a:p>
        </p:txBody>
      </p:sp>
      <p:sp>
        <p:nvSpPr>
          <p:cNvPr id="12" name="Espace réservé du numéro de diapositive 9">
            <a:extLst>
              <a:ext uri="{FF2B5EF4-FFF2-40B4-BE49-F238E27FC236}">
                <a16:creationId xmlns:a16="http://schemas.microsoft.com/office/drawing/2014/main" id="{0DCEF5DE-05F8-4105-8205-1D77E7B23CB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16</a:t>
            </a:fld>
            <a:endParaRPr lang="fr-FR"/>
          </a:p>
        </p:txBody>
      </p:sp>
      <p:sp>
        <p:nvSpPr>
          <p:cNvPr id="13" name="ZoneTexte 12">
            <a:extLst>
              <a:ext uri="{FF2B5EF4-FFF2-40B4-BE49-F238E27FC236}">
                <a16:creationId xmlns:a16="http://schemas.microsoft.com/office/drawing/2014/main" id="{B42F8DDC-A39F-4AF7-9E7A-40604BC2AAF8}"/>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pic>
        <p:nvPicPr>
          <p:cNvPr id="14" name="Image 13">
            <a:extLst>
              <a:ext uri="{FF2B5EF4-FFF2-40B4-BE49-F238E27FC236}">
                <a16:creationId xmlns:a16="http://schemas.microsoft.com/office/drawing/2014/main" id="{FF461951-9531-44F5-841F-412844546A5B}"/>
              </a:ext>
            </a:extLst>
          </p:cNvPr>
          <p:cNvPicPr>
            <a:picLocks noChangeAspect="1"/>
          </p:cNvPicPr>
          <p:nvPr/>
        </p:nvPicPr>
        <p:blipFill>
          <a:blip r:embed="rId4"/>
          <a:stretch>
            <a:fillRect/>
          </a:stretch>
        </p:blipFill>
        <p:spPr bwMode="auto">
          <a:xfrm>
            <a:off x="9060291" y="567989"/>
            <a:ext cx="2977703" cy="4014295"/>
          </a:xfrm>
          <a:prstGeom prst="rect">
            <a:avLst/>
          </a:prstGeom>
        </p:spPr>
      </p:pic>
      <p:pic>
        <p:nvPicPr>
          <p:cNvPr id="17" name="Image 16">
            <a:extLst>
              <a:ext uri="{FF2B5EF4-FFF2-40B4-BE49-F238E27FC236}">
                <a16:creationId xmlns:a16="http://schemas.microsoft.com/office/drawing/2014/main" id="{FAAA0F3B-A22A-4F7D-9A83-8C5C2DED27D4}"/>
              </a:ext>
            </a:extLst>
          </p:cNvPr>
          <p:cNvPicPr>
            <a:picLocks noChangeAspect="1"/>
          </p:cNvPicPr>
          <p:nvPr/>
        </p:nvPicPr>
        <p:blipFill>
          <a:blip r:embed="rId5"/>
          <a:stretch>
            <a:fillRect/>
          </a:stretch>
        </p:blipFill>
        <p:spPr>
          <a:xfrm>
            <a:off x="1090829" y="3179731"/>
            <a:ext cx="6028084" cy="1825406"/>
          </a:xfrm>
          <a:prstGeom prst="rect">
            <a:avLst/>
          </a:prstGeom>
        </p:spPr>
      </p:pic>
    </p:spTree>
    <p:extLst>
      <p:ext uri="{BB962C8B-B14F-4D97-AF65-F5344CB8AC3E}">
        <p14:creationId xmlns:p14="http://schemas.microsoft.com/office/powerpoint/2010/main" val="3412634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B94854-2EFC-420C-8DC5-E41D3834C70D}"/>
              </a:ext>
            </a:extLst>
          </p:cNvPr>
          <p:cNvSpPr>
            <a:spLocks noGrp="1"/>
          </p:cNvSpPr>
          <p:nvPr>
            <p:ph type="title"/>
          </p:nvPr>
        </p:nvSpPr>
        <p:spPr>
          <a:xfrm>
            <a:off x="277696" y="16644"/>
            <a:ext cx="6766367" cy="1325563"/>
          </a:xfrm>
        </p:spPr>
        <p:txBody>
          <a:bodyPr>
            <a:normAutofit/>
          </a:bodyPr>
          <a:lstStyle/>
          <a:p>
            <a:r>
              <a:rPr lang="fr-FR" sz="3600" dirty="0">
                <a:solidFill>
                  <a:schemeClr val="accent1"/>
                </a:solidFill>
              </a:rPr>
              <a:t>PUI </a:t>
            </a:r>
            <a:r>
              <a:rPr lang="fr-FR" sz="3600" dirty="0" err="1">
                <a:solidFill>
                  <a:schemeClr val="accent1"/>
                </a:solidFill>
              </a:rPr>
              <a:t>Unys</a:t>
            </a:r>
            <a:r>
              <a:rPr lang="fr-FR" sz="3600" dirty="0">
                <a:solidFill>
                  <a:schemeClr val="accent1"/>
                </a:solidFill>
              </a:rPr>
              <a:t> : ce que cela change pour les entreprises</a:t>
            </a:r>
            <a:endParaRPr lang="fr-FR" sz="3600" dirty="0"/>
          </a:p>
        </p:txBody>
      </p:sp>
      <p:sp>
        <p:nvSpPr>
          <p:cNvPr id="3" name="Espace réservé du contenu 2">
            <a:extLst>
              <a:ext uri="{FF2B5EF4-FFF2-40B4-BE49-F238E27FC236}">
                <a16:creationId xmlns:a16="http://schemas.microsoft.com/office/drawing/2014/main" id="{9E91D72B-BDBE-44F3-8F80-EDDD74AFD3C4}"/>
              </a:ext>
            </a:extLst>
          </p:cNvPr>
          <p:cNvSpPr>
            <a:spLocks noGrp="1"/>
          </p:cNvSpPr>
          <p:nvPr>
            <p:ph idx="1"/>
          </p:nvPr>
        </p:nvSpPr>
        <p:spPr>
          <a:xfrm>
            <a:off x="81241" y="1490579"/>
            <a:ext cx="7836996" cy="2811788"/>
          </a:xfrm>
          <a:solidFill>
            <a:schemeClr val="bg1">
              <a:lumMod val="95000"/>
            </a:schemeClr>
          </a:solidFill>
        </p:spPr>
        <p:txBody>
          <a:bodyPr>
            <a:normAutofit fontScale="92500" lnSpcReduction="20000"/>
          </a:bodyPr>
          <a:lstStyle/>
          <a:p>
            <a:pPr marL="0" indent="0">
              <a:buNone/>
            </a:pPr>
            <a:r>
              <a:rPr lang="fr-FR" sz="2000" b="1" dirty="0">
                <a:sym typeface="Wingdings" panose="05000000000000000000" pitchFamily="2" charset="2"/>
              </a:rPr>
              <a:t> </a:t>
            </a:r>
            <a:r>
              <a:rPr lang="fr-FR" sz="2000" b="1" dirty="0"/>
              <a:t>Un accès simplifié à l’innovation</a:t>
            </a:r>
            <a:endParaRPr lang="fr-FR" sz="2000" dirty="0"/>
          </a:p>
          <a:p>
            <a:pPr>
              <a:buFont typeface="Arial" panose="020B0604020202020204" pitchFamily="34" charset="0"/>
              <a:buChar char="•"/>
            </a:pPr>
            <a:r>
              <a:rPr lang="fr-FR" sz="2000" dirty="0"/>
              <a:t>Un point d’entrée unique</a:t>
            </a:r>
          </a:p>
          <a:p>
            <a:pPr>
              <a:buFont typeface="Arial" panose="020B0604020202020204" pitchFamily="34" charset="0"/>
              <a:buChar char="•"/>
            </a:pPr>
            <a:r>
              <a:rPr lang="fr-FR" sz="2000" dirty="0"/>
              <a:t>Un parcours d’accompagnement lisible</a:t>
            </a:r>
          </a:p>
          <a:p>
            <a:pPr>
              <a:buFont typeface="Arial" panose="020B0604020202020204" pitchFamily="34" charset="0"/>
              <a:buChar char="•"/>
            </a:pPr>
            <a:r>
              <a:rPr lang="fr-FR" sz="2000" dirty="0"/>
              <a:t>Orientation rapide vers les bonnes équipes</a:t>
            </a:r>
          </a:p>
          <a:p>
            <a:pPr>
              <a:buFont typeface="Arial" panose="020B0604020202020204" pitchFamily="34" charset="0"/>
              <a:buChar char="•"/>
            </a:pPr>
            <a:r>
              <a:rPr lang="fr-FR" sz="2000" dirty="0"/>
              <a:t>Accès facilité aux plateformes technologiques</a:t>
            </a:r>
          </a:p>
          <a:p>
            <a:pPr>
              <a:buFont typeface="Arial" panose="020B0604020202020204" pitchFamily="34" charset="0"/>
              <a:buChar char="•"/>
            </a:pPr>
            <a:r>
              <a:rPr lang="fr-FR" sz="2000" dirty="0"/>
              <a:t>Mobilisation coordonnée des financements</a:t>
            </a:r>
          </a:p>
          <a:p>
            <a:pPr>
              <a:buFont typeface="Arial" panose="020B0604020202020204" pitchFamily="34" charset="0"/>
              <a:buChar char="•"/>
            </a:pPr>
            <a:r>
              <a:rPr lang="fr-FR" sz="2000" dirty="0"/>
              <a:t>Délai réduit entre l’idée et </a:t>
            </a:r>
          </a:p>
          <a:p>
            <a:pPr marL="0" indent="265113">
              <a:buNone/>
            </a:pPr>
            <a:r>
              <a:rPr lang="fr-FR" sz="2000" dirty="0"/>
              <a:t>le projet opérationnel</a:t>
            </a:r>
          </a:p>
          <a:p>
            <a:endParaRPr lang="fr-FR" sz="2000" dirty="0"/>
          </a:p>
        </p:txBody>
      </p:sp>
      <p:sp>
        <p:nvSpPr>
          <p:cNvPr id="4" name="Espace réservé de la date 3">
            <a:extLst>
              <a:ext uri="{FF2B5EF4-FFF2-40B4-BE49-F238E27FC236}">
                <a16:creationId xmlns:a16="http://schemas.microsoft.com/office/drawing/2014/main" id="{E1927236-B896-4151-B390-7C78286A45AD}"/>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89027B19-DF65-4E06-8519-C5B0B4B801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6378BA-A90D-4D80-AAC1-DF46273A90E6}"/>
              </a:ext>
            </a:extLst>
          </p:cNvPr>
          <p:cNvSpPr>
            <a:spLocks noGrp="1"/>
          </p:cNvSpPr>
          <p:nvPr>
            <p:ph type="sldNum" sz="quarter" idx="12"/>
          </p:nvPr>
        </p:nvSpPr>
        <p:spPr/>
        <p:txBody>
          <a:bodyPr/>
          <a:lstStyle/>
          <a:p>
            <a:fld id="{A5EA176D-CFC3-9B4D-AA96-832AD378EFB0}" type="slidenum">
              <a:rPr lang="fr-FR" smtClean="0"/>
              <a:t>17</a:t>
            </a:fld>
            <a:endParaRPr lang="fr-FR"/>
          </a:p>
        </p:txBody>
      </p:sp>
      <p:sp>
        <p:nvSpPr>
          <p:cNvPr id="7" name="Espace réservé de la date 3">
            <a:extLst>
              <a:ext uri="{FF2B5EF4-FFF2-40B4-BE49-F238E27FC236}">
                <a16:creationId xmlns:a16="http://schemas.microsoft.com/office/drawing/2014/main" id="{3EA5C576-D5B1-4527-A627-09947DD6EC28}"/>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p>
        </p:txBody>
      </p:sp>
      <p:sp>
        <p:nvSpPr>
          <p:cNvPr id="8" name="Espace réservé du numéro de diapositive 5">
            <a:extLst>
              <a:ext uri="{FF2B5EF4-FFF2-40B4-BE49-F238E27FC236}">
                <a16:creationId xmlns:a16="http://schemas.microsoft.com/office/drawing/2014/main" id="{E848792D-483F-4BE3-AD85-86DCEC40058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17</a:t>
            </a:fld>
            <a:endParaRPr lang="fr-FR"/>
          </a:p>
        </p:txBody>
      </p:sp>
      <p:pic>
        <p:nvPicPr>
          <p:cNvPr id="9" name="Image 8" descr="Une image contenant capture d’écran&#10;&#10;Le contenu généré par l’IA peut être incorrect.">
            <a:extLst>
              <a:ext uri="{FF2B5EF4-FFF2-40B4-BE49-F238E27FC236}">
                <a16:creationId xmlns:a16="http://schemas.microsoft.com/office/drawing/2014/main" id="{748F5300-BAC1-4DCA-84F5-4355289F2D63}"/>
              </a:ext>
            </a:extLst>
          </p:cNvPr>
          <p:cNvPicPr>
            <a:picLocks noChangeAspect="1"/>
          </p:cNvPicPr>
          <p:nvPr/>
        </p:nvPicPr>
        <p:blipFill>
          <a:blip r:embed="rId3"/>
          <a:stretch>
            <a:fillRect/>
          </a:stretch>
        </p:blipFill>
        <p:spPr>
          <a:xfrm>
            <a:off x="11183353" y="0"/>
            <a:ext cx="1104900" cy="6858000"/>
          </a:xfrm>
          <a:prstGeom prst="rect">
            <a:avLst/>
          </a:prstGeom>
        </p:spPr>
      </p:pic>
      <p:sp>
        <p:nvSpPr>
          <p:cNvPr id="10" name="Espace réservé de la date 7">
            <a:extLst>
              <a:ext uri="{FF2B5EF4-FFF2-40B4-BE49-F238E27FC236}">
                <a16:creationId xmlns:a16="http://schemas.microsoft.com/office/drawing/2014/main" id="{9A081680-B6DF-4584-A002-1F5BDF5746BE}"/>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endParaRPr lang="fr-FR" dirty="0"/>
          </a:p>
        </p:txBody>
      </p:sp>
      <p:sp>
        <p:nvSpPr>
          <p:cNvPr id="11" name="Espace réservé du pied de page 8">
            <a:extLst>
              <a:ext uri="{FF2B5EF4-FFF2-40B4-BE49-F238E27FC236}">
                <a16:creationId xmlns:a16="http://schemas.microsoft.com/office/drawing/2014/main" id="{FCE22242-1997-4FB0-93D0-97ABA6BF281F}"/>
              </a:ext>
            </a:extLst>
          </p:cNvPr>
          <p:cNvSpPr txBox="1">
            <a:spLocks/>
          </p:cNvSpPr>
          <p:nvPr/>
        </p:nvSpPr>
        <p:spPr>
          <a:xfrm>
            <a:off x="4175864" y="6356350"/>
            <a:ext cx="3840271"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Colloque ScIences et Industries</a:t>
            </a:r>
            <a:endParaRPr lang="fr-FR" dirty="0"/>
          </a:p>
        </p:txBody>
      </p:sp>
      <p:sp>
        <p:nvSpPr>
          <p:cNvPr id="12" name="Espace réservé du numéro de diapositive 9">
            <a:extLst>
              <a:ext uri="{FF2B5EF4-FFF2-40B4-BE49-F238E27FC236}">
                <a16:creationId xmlns:a16="http://schemas.microsoft.com/office/drawing/2014/main" id="{BDE992E2-3E38-48B6-B3E7-DB802A7D2F1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17</a:t>
            </a:fld>
            <a:endParaRPr lang="fr-FR"/>
          </a:p>
        </p:txBody>
      </p:sp>
      <p:sp>
        <p:nvSpPr>
          <p:cNvPr id="13" name="ZoneTexte 12">
            <a:extLst>
              <a:ext uri="{FF2B5EF4-FFF2-40B4-BE49-F238E27FC236}">
                <a16:creationId xmlns:a16="http://schemas.microsoft.com/office/drawing/2014/main" id="{1C0E1E38-369C-472D-96A6-6C3C8CCC3D15}"/>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pic>
        <p:nvPicPr>
          <p:cNvPr id="14" name="Image 7">
            <a:extLst>
              <a:ext uri="{FF2B5EF4-FFF2-40B4-BE49-F238E27FC236}">
                <a16:creationId xmlns:a16="http://schemas.microsoft.com/office/drawing/2014/main" id="{A1B52E64-FAC7-4F51-8C56-655E8D3376CA}"/>
              </a:ext>
            </a:extLst>
          </p:cNvPr>
          <p:cNvPicPr>
            <a:picLocks noChangeAspect="1"/>
          </p:cNvPicPr>
          <p:nvPr/>
        </p:nvPicPr>
        <p:blipFill>
          <a:blip r:embed="rId4"/>
          <a:stretch/>
        </p:blipFill>
        <p:spPr bwMode="auto">
          <a:xfrm>
            <a:off x="8159065" y="11914"/>
            <a:ext cx="2984912" cy="3921033"/>
          </a:xfrm>
          <a:prstGeom prst="rect">
            <a:avLst/>
          </a:prstGeom>
          <a:ln>
            <a:noFill/>
          </a:ln>
          <a:effectLst>
            <a:outerShdw blurRad="292100" dist="139700" dir="2700000" algn="tl" rotWithShape="0">
              <a:srgbClr val="333333">
                <a:alpha val="65000"/>
              </a:srgbClr>
            </a:outerShdw>
          </a:effectLst>
        </p:spPr>
      </p:pic>
      <p:grpSp>
        <p:nvGrpSpPr>
          <p:cNvPr id="15" name="Group 3">
            <a:extLst>
              <a:ext uri="{FF2B5EF4-FFF2-40B4-BE49-F238E27FC236}">
                <a16:creationId xmlns:a16="http://schemas.microsoft.com/office/drawing/2014/main" id="{48829C72-0CD4-B2E1-8209-45ECDD0FC104}"/>
              </a:ext>
            </a:extLst>
          </p:cNvPr>
          <p:cNvGrpSpPr/>
          <p:nvPr/>
        </p:nvGrpSpPr>
        <p:grpSpPr>
          <a:xfrm>
            <a:off x="651763" y="5054909"/>
            <a:ext cx="1146281" cy="501023"/>
            <a:chOff x="0" y="0"/>
            <a:chExt cx="526635" cy="230184"/>
          </a:xfrm>
        </p:grpSpPr>
        <p:sp>
          <p:nvSpPr>
            <p:cNvPr id="16" name="Freeform 4">
              <a:extLst>
                <a:ext uri="{FF2B5EF4-FFF2-40B4-BE49-F238E27FC236}">
                  <a16:creationId xmlns:a16="http://schemas.microsoft.com/office/drawing/2014/main" id="{68072168-4AF8-3C97-D21A-1A6880443F9A}"/>
                </a:ext>
              </a:extLst>
            </p:cNvPr>
            <p:cNvSpPr/>
            <p:nvPr/>
          </p:nvSpPr>
          <p:spPr>
            <a:xfrm>
              <a:off x="0" y="0"/>
              <a:ext cx="526635" cy="230184"/>
            </a:xfrm>
            <a:custGeom>
              <a:avLst/>
              <a:gdLst/>
              <a:ahLst/>
              <a:cxnLst/>
              <a:rect l="l" t="t" r="r" b="b"/>
              <a:pathLst>
                <a:path w="526635" h="230184">
                  <a:moveTo>
                    <a:pt x="0" y="0"/>
                  </a:moveTo>
                  <a:lnTo>
                    <a:pt x="526635" y="0"/>
                  </a:lnTo>
                  <a:lnTo>
                    <a:pt x="526635" y="230184"/>
                  </a:lnTo>
                  <a:lnTo>
                    <a:pt x="0" y="230184"/>
                  </a:lnTo>
                  <a:close/>
                </a:path>
              </a:pathLst>
            </a:custGeom>
            <a:solidFill>
              <a:srgbClr val="5C5C84"/>
            </a:solidFill>
          </p:spPr>
          <p:txBody>
            <a:bodyPr/>
            <a:lstStyle/>
            <a:p>
              <a:endParaRPr lang="fr-FR" sz="1687"/>
            </a:p>
          </p:txBody>
        </p:sp>
        <p:sp>
          <p:nvSpPr>
            <p:cNvPr id="17" name="TextBox 5">
              <a:extLst>
                <a:ext uri="{FF2B5EF4-FFF2-40B4-BE49-F238E27FC236}">
                  <a16:creationId xmlns:a16="http://schemas.microsoft.com/office/drawing/2014/main" id="{F4A36626-7497-3172-C3CD-5FE8AED321E2}"/>
                </a:ext>
              </a:extLst>
            </p:cNvPr>
            <p:cNvSpPr txBox="1"/>
            <p:nvPr/>
          </p:nvSpPr>
          <p:spPr>
            <a:xfrm>
              <a:off x="0" y="-47625"/>
              <a:ext cx="526635" cy="277809"/>
            </a:xfrm>
            <a:prstGeom prst="rect">
              <a:avLst/>
            </a:prstGeom>
          </p:spPr>
          <p:txBody>
            <a:bodyPr lIns="47625" tIns="47625" rIns="47625" bIns="47625" rtlCol="0" anchor="ctr"/>
            <a:lstStyle/>
            <a:p>
              <a:pPr algn="ctr">
                <a:lnSpc>
                  <a:spcPts val="1636"/>
                </a:lnSpc>
              </a:pPr>
              <a:endParaRPr sz="1687"/>
            </a:p>
          </p:txBody>
        </p:sp>
      </p:grpSp>
      <p:grpSp>
        <p:nvGrpSpPr>
          <p:cNvPr id="18" name="Group 6">
            <a:extLst>
              <a:ext uri="{FF2B5EF4-FFF2-40B4-BE49-F238E27FC236}">
                <a16:creationId xmlns:a16="http://schemas.microsoft.com/office/drawing/2014/main" id="{F98C89AD-DC83-A07C-DCF8-72894F126B79}"/>
              </a:ext>
            </a:extLst>
          </p:cNvPr>
          <p:cNvGrpSpPr/>
          <p:nvPr/>
        </p:nvGrpSpPr>
        <p:grpSpPr>
          <a:xfrm>
            <a:off x="1917595" y="4924307"/>
            <a:ext cx="1146281" cy="631624"/>
            <a:chOff x="0" y="0"/>
            <a:chExt cx="526635" cy="290187"/>
          </a:xfrm>
        </p:grpSpPr>
        <p:sp>
          <p:nvSpPr>
            <p:cNvPr id="19" name="Freeform 7">
              <a:extLst>
                <a:ext uri="{FF2B5EF4-FFF2-40B4-BE49-F238E27FC236}">
                  <a16:creationId xmlns:a16="http://schemas.microsoft.com/office/drawing/2014/main" id="{0C46EE65-2B8B-DF25-C9CD-7B6F0CEAA0B6}"/>
                </a:ext>
              </a:extLst>
            </p:cNvPr>
            <p:cNvSpPr/>
            <p:nvPr/>
          </p:nvSpPr>
          <p:spPr>
            <a:xfrm>
              <a:off x="0" y="0"/>
              <a:ext cx="526635" cy="290187"/>
            </a:xfrm>
            <a:custGeom>
              <a:avLst/>
              <a:gdLst/>
              <a:ahLst/>
              <a:cxnLst/>
              <a:rect l="l" t="t" r="r" b="b"/>
              <a:pathLst>
                <a:path w="526635" h="290187">
                  <a:moveTo>
                    <a:pt x="0" y="0"/>
                  </a:moveTo>
                  <a:lnTo>
                    <a:pt x="526635" y="0"/>
                  </a:lnTo>
                  <a:lnTo>
                    <a:pt x="526635" y="290187"/>
                  </a:lnTo>
                  <a:lnTo>
                    <a:pt x="0" y="290187"/>
                  </a:lnTo>
                  <a:close/>
                </a:path>
              </a:pathLst>
            </a:custGeom>
            <a:solidFill>
              <a:srgbClr val="494981"/>
            </a:solidFill>
          </p:spPr>
          <p:txBody>
            <a:bodyPr/>
            <a:lstStyle/>
            <a:p>
              <a:endParaRPr lang="fr-FR" sz="1687"/>
            </a:p>
          </p:txBody>
        </p:sp>
        <p:sp>
          <p:nvSpPr>
            <p:cNvPr id="20" name="TextBox 8">
              <a:extLst>
                <a:ext uri="{FF2B5EF4-FFF2-40B4-BE49-F238E27FC236}">
                  <a16:creationId xmlns:a16="http://schemas.microsoft.com/office/drawing/2014/main" id="{42F4D7A3-C540-8E93-CE55-1FC346D02BC7}"/>
                </a:ext>
              </a:extLst>
            </p:cNvPr>
            <p:cNvSpPr txBox="1"/>
            <p:nvPr/>
          </p:nvSpPr>
          <p:spPr>
            <a:xfrm>
              <a:off x="0" y="-47625"/>
              <a:ext cx="526635" cy="337812"/>
            </a:xfrm>
            <a:prstGeom prst="rect">
              <a:avLst/>
            </a:prstGeom>
          </p:spPr>
          <p:txBody>
            <a:bodyPr lIns="47625" tIns="47625" rIns="47625" bIns="47625" rtlCol="0" anchor="ctr"/>
            <a:lstStyle/>
            <a:p>
              <a:pPr algn="ctr">
                <a:lnSpc>
                  <a:spcPts val="1636"/>
                </a:lnSpc>
              </a:pPr>
              <a:endParaRPr sz="1687"/>
            </a:p>
          </p:txBody>
        </p:sp>
      </p:grpSp>
      <p:grpSp>
        <p:nvGrpSpPr>
          <p:cNvPr id="21" name="Group 9">
            <a:extLst>
              <a:ext uri="{FF2B5EF4-FFF2-40B4-BE49-F238E27FC236}">
                <a16:creationId xmlns:a16="http://schemas.microsoft.com/office/drawing/2014/main" id="{3DA3EA5E-902A-BB8D-3011-4DCCFD758BA4}"/>
              </a:ext>
            </a:extLst>
          </p:cNvPr>
          <p:cNvGrpSpPr/>
          <p:nvPr/>
        </p:nvGrpSpPr>
        <p:grpSpPr>
          <a:xfrm>
            <a:off x="3234781" y="4773613"/>
            <a:ext cx="1146281" cy="782319"/>
            <a:chOff x="0" y="0"/>
            <a:chExt cx="526635" cy="359420"/>
          </a:xfrm>
        </p:grpSpPr>
        <p:sp>
          <p:nvSpPr>
            <p:cNvPr id="22" name="Freeform 10">
              <a:extLst>
                <a:ext uri="{FF2B5EF4-FFF2-40B4-BE49-F238E27FC236}">
                  <a16:creationId xmlns:a16="http://schemas.microsoft.com/office/drawing/2014/main" id="{A793DB7A-5ACC-0E66-222C-4086B5F43C71}"/>
                </a:ext>
              </a:extLst>
            </p:cNvPr>
            <p:cNvSpPr/>
            <p:nvPr/>
          </p:nvSpPr>
          <p:spPr>
            <a:xfrm>
              <a:off x="0" y="0"/>
              <a:ext cx="526635" cy="359420"/>
            </a:xfrm>
            <a:custGeom>
              <a:avLst/>
              <a:gdLst/>
              <a:ahLst/>
              <a:cxnLst/>
              <a:rect l="l" t="t" r="r" b="b"/>
              <a:pathLst>
                <a:path w="526635" h="359420">
                  <a:moveTo>
                    <a:pt x="0" y="0"/>
                  </a:moveTo>
                  <a:lnTo>
                    <a:pt x="526635" y="0"/>
                  </a:lnTo>
                  <a:lnTo>
                    <a:pt x="526635" y="359420"/>
                  </a:lnTo>
                  <a:lnTo>
                    <a:pt x="0" y="359420"/>
                  </a:lnTo>
                  <a:close/>
                </a:path>
              </a:pathLst>
            </a:custGeom>
            <a:solidFill>
              <a:srgbClr val="333371"/>
            </a:solidFill>
          </p:spPr>
          <p:txBody>
            <a:bodyPr/>
            <a:lstStyle/>
            <a:p>
              <a:endParaRPr lang="fr-FR" sz="1687"/>
            </a:p>
          </p:txBody>
        </p:sp>
        <p:sp>
          <p:nvSpPr>
            <p:cNvPr id="23" name="TextBox 11">
              <a:extLst>
                <a:ext uri="{FF2B5EF4-FFF2-40B4-BE49-F238E27FC236}">
                  <a16:creationId xmlns:a16="http://schemas.microsoft.com/office/drawing/2014/main" id="{802B5B5E-F168-C5A0-87FF-F2D1BC8B4F1B}"/>
                </a:ext>
              </a:extLst>
            </p:cNvPr>
            <p:cNvSpPr txBox="1"/>
            <p:nvPr/>
          </p:nvSpPr>
          <p:spPr>
            <a:xfrm>
              <a:off x="0" y="-47625"/>
              <a:ext cx="526635" cy="407045"/>
            </a:xfrm>
            <a:prstGeom prst="rect">
              <a:avLst/>
            </a:prstGeom>
          </p:spPr>
          <p:txBody>
            <a:bodyPr lIns="47625" tIns="47625" rIns="47625" bIns="47625" rtlCol="0" anchor="ctr"/>
            <a:lstStyle/>
            <a:p>
              <a:pPr algn="ctr">
                <a:lnSpc>
                  <a:spcPts val="1636"/>
                </a:lnSpc>
              </a:pPr>
              <a:endParaRPr sz="1687"/>
            </a:p>
          </p:txBody>
        </p:sp>
      </p:grpSp>
      <p:grpSp>
        <p:nvGrpSpPr>
          <p:cNvPr id="24" name="Group 12">
            <a:extLst>
              <a:ext uri="{FF2B5EF4-FFF2-40B4-BE49-F238E27FC236}">
                <a16:creationId xmlns:a16="http://schemas.microsoft.com/office/drawing/2014/main" id="{F27BA941-C69D-A66A-ABEE-D66E40B6CB4A}"/>
              </a:ext>
            </a:extLst>
          </p:cNvPr>
          <p:cNvGrpSpPr/>
          <p:nvPr/>
        </p:nvGrpSpPr>
        <p:grpSpPr>
          <a:xfrm>
            <a:off x="4503920" y="4562641"/>
            <a:ext cx="1146281" cy="993291"/>
            <a:chOff x="0" y="0"/>
            <a:chExt cx="526635" cy="456347"/>
          </a:xfrm>
        </p:grpSpPr>
        <p:sp>
          <p:nvSpPr>
            <p:cNvPr id="25" name="Freeform 13">
              <a:extLst>
                <a:ext uri="{FF2B5EF4-FFF2-40B4-BE49-F238E27FC236}">
                  <a16:creationId xmlns:a16="http://schemas.microsoft.com/office/drawing/2014/main" id="{E7D110DE-872C-76DB-6FDB-3662017A7C10}"/>
                </a:ext>
              </a:extLst>
            </p:cNvPr>
            <p:cNvSpPr/>
            <p:nvPr/>
          </p:nvSpPr>
          <p:spPr>
            <a:xfrm>
              <a:off x="0" y="0"/>
              <a:ext cx="526635" cy="456347"/>
            </a:xfrm>
            <a:custGeom>
              <a:avLst/>
              <a:gdLst/>
              <a:ahLst/>
              <a:cxnLst/>
              <a:rect l="l" t="t" r="r" b="b"/>
              <a:pathLst>
                <a:path w="526635" h="456347">
                  <a:moveTo>
                    <a:pt x="0" y="0"/>
                  </a:moveTo>
                  <a:lnTo>
                    <a:pt x="526635" y="0"/>
                  </a:lnTo>
                  <a:lnTo>
                    <a:pt x="526635" y="456347"/>
                  </a:lnTo>
                  <a:lnTo>
                    <a:pt x="0" y="456347"/>
                  </a:lnTo>
                  <a:close/>
                </a:path>
              </a:pathLst>
            </a:custGeom>
            <a:solidFill>
              <a:srgbClr val="44B37E"/>
            </a:solidFill>
          </p:spPr>
          <p:txBody>
            <a:bodyPr/>
            <a:lstStyle/>
            <a:p>
              <a:endParaRPr lang="fr-FR" sz="1687"/>
            </a:p>
          </p:txBody>
        </p:sp>
        <p:sp>
          <p:nvSpPr>
            <p:cNvPr id="26" name="TextBox 14">
              <a:extLst>
                <a:ext uri="{FF2B5EF4-FFF2-40B4-BE49-F238E27FC236}">
                  <a16:creationId xmlns:a16="http://schemas.microsoft.com/office/drawing/2014/main" id="{DB14F712-D0DC-5991-C436-01EEC710C044}"/>
                </a:ext>
              </a:extLst>
            </p:cNvPr>
            <p:cNvSpPr txBox="1"/>
            <p:nvPr/>
          </p:nvSpPr>
          <p:spPr>
            <a:xfrm>
              <a:off x="0" y="-47625"/>
              <a:ext cx="526635" cy="503972"/>
            </a:xfrm>
            <a:prstGeom prst="rect">
              <a:avLst/>
            </a:prstGeom>
          </p:spPr>
          <p:txBody>
            <a:bodyPr lIns="47625" tIns="47625" rIns="47625" bIns="47625" rtlCol="0" anchor="ctr"/>
            <a:lstStyle/>
            <a:p>
              <a:pPr algn="ctr">
                <a:lnSpc>
                  <a:spcPts val="1636"/>
                </a:lnSpc>
              </a:pPr>
              <a:endParaRPr sz="1687"/>
            </a:p>
          </p:txBody>
        </p:sp>
      </p:grpSp>
      <p:grpSp>
        <p:nvGrpSpPr>
          <p:cNvPr id="27" name="Group 15">
            <a:extLst>
              <a:ext uri="{FF2B5EF4-FFF2-40B4-BE49-F238E27FC236}">
                <a16:creationId xmlns:a16="http://schemas.microsoft.com/office/drawing/2014/main" id="{E0203038-A8C5-271D-7EE2-9B4C20065EF4}"/>
              </a:ext>
            </a:extLst>
          </p:cNvPr>
          <p:cNvGrpSpPr/>
          <p:nvPr/>
        </p:nvGrpSpPr>
        <p:grpSpPr>
          <a:xfrm>
            <a:off x="5819131" y="4261253"/>
            <a:ext cx="1146281" cy="1294679"/>
            <a:chOff x="0" y="0"/>
            <a:chExt cx="526635" cy="594814"/>
          </a:xfrm>
        </p:grpSpPr>
        <p:sp>
          <p:nvSpPr>
            <p:cNvPr id="28" name="Freeform 16">
              <a:extLst>
                <a:ext uri="{FF2B5EF4-FFF2-40B4-BE49-F238E27FC236}">
                  <a16:creationId xmlns:a16="http://schemas.microsoft.com/office/drawing/2014/main" id="{769730A3-BE81-21CF-6160-74FBD1AB98CB}"/>
                </a:ext>
              </a:extLst>
            </p:cNvPr>
            <p:cNvSpPr/>
            <p:nvPr/>
          </p:nvSpPr>
          <p:spPr>
            <a:xfrm>
              <a:off x="0" y="0"/>
              <a:ext cx="526635" cy="594813"/>
            </a:xfrm>
            <a:custGeom>
              <a:avLst/>
              <a:gdLst/>
              <a:ahLst/>
              <a:cxnLst/>
              <a:rect l="l" t="t" r="r" b="b"/>
              <a:pathLst>
                <a:path w="526635" h="594813">
                  <a:moveTo>
                    <a:pt x="0" y="0"/>
                  </a:moveTo>
                  <a:lnTo>
                    <a:pt x="526635" y="0"/>
                  </a:lnTo>
                  <a:lnTo>
                    <a:pt x="526635" y="594813"/>
                  </a:lnTo>
                  <a:lnTo>
                    <a:pt x="0" y="594813"/>
                  </a:lnTo>
                  <a:close/>
                </a:path>
              </a:pathLst>
            </a:custGeom>
            <a:solidFill>
              <a:srgbClr val="00BF63"/>
            </a:solidFill>
          </p:spPr>
          <p:txBody>
            <a:bodyPr/>
            <a:lstStyle/>
            <a:p>
              <a:endParaRPr lang="fr-FR" sz="1687"/>
            </a:p>
          </p:txBody>
        </p:sp>
        <p:sp>
          <p:nvSpPr>
            <p:cNvPr id="29" name="TextBox 17">
              <a:extLst>
                <a:ext uri="{FF2B5EF4-FFF2-40B4-BE49-F238E27FC236}">
                  <a16:creationId xmlns:a16="http://schemas.microsoft.com/office/drawing/2014/main" id="{37C713CF-1B15-8B3D-794B-6BDC92F83607}"/>
                </a:ext>
              </a:extLst>
            </p:cNvPr>
            <p:cNvSpPr txBox="1"/>
            <p:nvPr/>
          </p:nvSpPr>
          <p:spPr>
            <a:xfrm>
              <a:off x="0" y="-47625"/>
              <a:ext cx="526635" cy="642439"/>
            </a:xfrm>
            <a:prstGeom prst="rect">
              <a:avLst/>
            </a:prstGeom>
          </p:spPr>
          <p:txBody>
            <a:bodyPr lIns="47625" tIns="47625" rIns="47625" bIns="47625" rtlCol="0" anchor="ctr"/>
            <a:lstStyle/>
            <a:p>
              <a:pPr algn="ctr">
                <a:lnSpc>
                  <a:spcPts val="1636"/>
                </a:lnSpc>
              </a:pPr>
              <a:endParaRPr sz="1687"/>
            </a:p>
          </p:txBody>
        </p:sp>
      </p:grpSp>
      <p:grpSp>
        <p:nvGrpSpPr>
          <p:cNvPr id="30" name="Group 18">
            <a:extLst>
              <a:ext uri="{FF2B5EF4-FFF2-40B4-BE49-F238E27FC236}">
                <a16:creationId xmlns:a16="http://schemas.microsoft.com/office/drawing/2014/main" id="{3AC02972-AE41-C260-ED59-219FB8F76E2D}"/>
              </a:ext>
            </a:extLst>
          </p:cNvPr>
          <p:cNvGrpSpPr/>
          <p:nvPr/>
        </p:nvGrpSpPr>
        <p:grpSpPr>
          <a:xfrm>
            <a:off x="7134342" y="3768794"/>
            <a:ext cx="1274795" cy="1787137"/>
            <a:chOff x="0" y="0"/>
            <a:chExt cx="585679" cy="821063"/>
          </a:xfrm>
        </p:grpSpPr>
        <p:sp>
          <p:nvSpPr>
            <p:cNvPr id="31" name="Freeform 19">
              <a:extLst>
                <a:ext uri="{FF2B5EF4-FFF2-40B4-BE49-F238E27FC236}">
                  <a16:creationId xmlns:a16="http://schemas.microsoft.com/office/drawing/2014/main" id="{CE567458-2935-2EBF-6AFD-0857DCA3DBF2}"/>
                </a:ext>
              </a:extLst>
            </p:cNvPr>
            <p:cNvSpPr/>
            <p:nvPr/>
          </p:nvSpPr>
          <p:spPr>
            <a:xfrm>
              <a:off x="0" y="0"/>
              <a:ext cx="585679" cy="821063"/>
            </a:xfrm>
            <a:custGeom>
              <a:avLst/>
              <a:gdLst/>
              <a:ahLst/>
              <a:cxnLst/>
              <a:rect l="l" t="t" r="r" b="b"/>
              <a:pathLst>
                <a:path w="585679" h="821063">
                  <a:moveTo>
                    <a:pt x="0" y="0"/>
                  </a:moveTo>
                  <a:lnTo>
                    <a:pt x="585679" y="0"/>
                  </a:lnTo>
                  <a:lnTo>
                    <a:pt x="585679" y="821063"/>
                  </a:lnTo>
                  <a:lnTo>
                    <a:pt x="0" y="821063"/>
                  </a:lnTo>
                  <a:close/>
                </a:path>
              </a:pathLst>
            </a:custGeom>
            <a:solidFill>
              <a:srgbClr val="026134"/>
            </a:solidFill>
          </p:spPr>
          <p:txBody>
            <a:bodyPr/>
            <a:lstStyle/>
            <a:p>
              <a:endParaRPr lang="fr-FR" sz="1687"/>
            </a:p>
          </p:txBody>
        </p:sp>
        <p:sp>
          <p:nvSpPr>
            <p:cNvPr id="32" name="TextBox 20">
              <a:extLst>
                <a:ext uri="{FF2B5EF4-FFF2-40B4-BE49-F238E27FC236}">
                  <a16:creationId xmlns:a16="http://schemas.microsoft.com/office/drawing/2014/main" id="{60673C33-E42F-3690-F26D-7C9797DB8912}"/>
                </a:ext>
              </a:extLst>
            </p:cNvPr>
            <p:cNvSpPr txBox="1"/>
            <p:nvPr/>
          </p:nvSpPr>
          <p:spPr>
            <a:xfrm>
              <a:off x="0" y="-47625"/>
              <a:ext cx="585679" cy="868688"/>
            </a:xfrm>
            <a:prstGeom prst="rect">
              <a:avLst/>
            </a:prstGeom>
          </p:spPr>
          <p:txBody>
            <a:bodyPr lIns="47625" tIns="47625" rIns="47625" bIns="47625" rtlCol="0" anchor="ctr"/>
            <a:lstStyle/>
            <a:p>
              <a:pPr algn="ctr">
                <a:lnSpc>
                  <a:spcPts val="1636"/>
                </a:lnSpc>
              </a:pPr>
              <a:endParaRPr sz="1687"/>
            </a:p>
          </p:txBody>
        </p:sp>
      </p:grpSp>
      <p:sp>
        <p:nvSpPr>
          <p:cNvPr id="33" name="Freeform 21">
            <a:extLst>
              <a:ext uri="{FF2B5EF4-FFF2-40B4-BE49-F238E27FC236}">
                <a16:creationId xmlns:a16="http://schemas.microsoft.com/office/drawing/2014/main" id="{54BD4864-1154-8388-92E8-A2598BF9ECB1}"/>
              </a:ext>
            </a:extLst>
          </p:cNvPr>
          <p:cNvSpPr/>
          <p:nvPr/>
        </p:nvSpPr>
        <p:spPr>
          <a:xfrm>
            <a:off x="1385790" y="4445308"/>
            <a:ext cx="824511" cy="328306"/>
          </a:xfrm>
          <a:custGeom>
            <a:avLst/>
            <a:gdLst/>
            <a:ahLst/>
            <a:cxnLst/>
            <a:rect l="l" t="t" r="r" b="b"/>
            <a:pathLst>
              <a:path w="879479" h="350193">
                <a:moveTo>
                  <a:pt x="0" y="0"/>
                </a:moveTo>
                <a:lnTo>
                  <a:pt x="879479" y="0"/>
                </a:lnTo>
                <a:lnTo>
                  <a:pt x="879479" y="350193"/>
                </a:lnTo>
                <a:lnTo>
                  <a:pt x="0" y="350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sz="1687"/>
          </a:p>
        </p:txBody>
      </p:sp>
      <p:sp>
        <p:nvSpPr>
          <p:cNvPr id="34" name="Freeform 22">
            <a:extLst>
              <a:ext uri="{FF2B5EF4-FFF2-40B4-BE49-F238E27FC236}">
                <a16:creationId xmlns:a16="http://schemas.microsoft.com/office/drawing/2014/main" id="{C048B06B-2E8A-6B59-D450-12F28A8051EE}"/>
              </a:ext>
            </a:extLst>
          </p:cNvPr>
          <p:cNvSpPr/>
          <p:nvPr/>
        </p:nvSpPr>
        <p:spPr>
          <a:xfrm>
            <a:off x="2684015" y="4281155"/>
            <a:ext cx="824511" cy="328306"/>
          </a:xfrm>
          <a:custGeom>
            <a:avLst/>
            <a:gdLst/>
            <a:ahLst/>
            <a:cxnLst/>
            <a:rect l="l" t="t" r="r" b="b"/>
            <a:pathLst>
              <a:path w="879479" h="350193">
                <a:moveTo>
                  <a:pt x="0" y="0"/>
                </a:moveTo>
                <a:lnTo>
                  <a:pt x="879479" y="0"/>
                </a:lnTo>
                <a:lnTo>
                  <a:pt x="879479" y="350192"/>
                </a:lnTo>
                <a:lnTo>
                  <a:pt x="0" y="350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sz="1687"/>
          </a:p>
        </p:txBody>
      </p:sp>
      <p:sp>
        <p:nvSpPr>
          <p:cNvPr id="35" name="Freeform 23">
            <a:extLst>
              <a:ext uri="{FF2B5EF4-FFF2-40B4-BE49-F238E27FC236}">
                <a16:creationId xmlns:a16="http://schemas.microsoft.com/office/drawing/2014/main" id="{9354EE0E-8E1F-5C6A-A003-3C46B5CF17C5}"/>
              </a:ext>
            </a:extLst>
          </p:cNvPr>
          <p:cNvSpPr/>
          <p:nvPr/>
        </p:nvSpPr>
        <p:spPr>
          <a:xfrm>
            <a:off x="3968808" y="4097100"/>
            <a:ext cx="824511" cy="328306"/>
          </a:xfrm>
          <a:custGeom>
            <a:avLst/>
            <a:gdLst/>
            <a:ahLst/>
            <a:cxnLst/>
            <a:rect l="l" t="t" r="r" b="b"/>
            <a:pathLst>
              <a:path w="879479" h="350193">
                <a:moveTo>
                  <a:pt x="0" y="0"/>
                </a:moveTo>
                <a:lnTo>
                  <a:pt x="879479" y="0"/>
                </a:lnTo>
                <a:lnTo>
                  <a:pt x="879479" y="350193"/>
                </a:lnTo>
                <a:lnTo>
                  <a:pt x="0" y="350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sz="1687"/>
          </a:p>
        </p:txBody>
      </p:sp>
      <p:sp>
        <p:nvSpPr>
          <p:cNvPr id="36" name="Freeform 24">
            <a:extLst>
              <a:ext uri="{FF2B5EF4-FFF2-40B4-BE49-F238E27FC236}">
                <a16:creationId xmlns:a16="http://schemas.microsoft.com/office/drawing/2014/main" id="{0906D393-D23E-E4C6-26EC-F839CDBFDA33}"/>
              </a:ext>
            </a:extLst>
          </p:cNvPr>
          <p:cNvSpPr/>
          <p:nvPr/>
        </p:nvSpPr>
        <p:spPr>
          <a:xfrm>
            <a:off x="5237946" y="3768794"/>
            <a:ext cx="824511" cy="328306"/>
          </a:xfrm>
          <a:custGeom>
            <a:avLst/>
            <a:gdLst/>
            <a:ahLst/>
            <a:cxnLst/>
            <a:rect l="l" t="t" r="r" b="b"/>
            <a:pathLst>
              <a:path w="879479" h="350193">
                <a:moveTo>
                  <a:pt x="0" y="0"/>
                </a:moveTo>
                <a:lnTo>
                  <a:pt x="879479" y="0"/>
                </a:lnTo>
                <a:lnTo>
                  <a:pt x="879479" y="350192"/>
                </a:lnTo>
                <a:lnTo>
                  <a:pt x="0" y="350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sz="1687"/>
          </a:p>
        </p:txBody>
      </p:sp>
      <p:sp>
        <p:nvSpPr>
          <p:cNvPr id="37" name="Freeform 25">
            <a:extLst>
              <a:ext uri="{FF2B5EF4-FFF2-40B4-BE49-F238E27FC236}">
                <a16:creationId xmlns:a16="http://schemas.microsoft.com/office/drawing/2014/main" id="{463498A1-9B35-1D61-DA66-2649B8FA3D4C}"/>
              </a:ext>
            </a:extLst>
          </p:cNvPr>
          <p:cNvSpPr/>
          <p:nvPr/>
        </p:nvSpPr>
        <p:spPr>
          <a:xfrm>
            <a:off x="6553156" y="3335220"/>
            <a:ext cx="824511" cy="328306"/>
          </a:xfrm>
          <a:custGeom>
            <a:avLst/>
            <a:gdLst/>
            <a:ahLst/>
            <a:cxnLst/>
            <a:rect l="l" t="t" r="r" b="b"/>
            <a:pathLst>
              <a:path w="879479" h="350193">
                <a:moveTo>
                  <a:pt x="0" y="0"/>
                </a:moveTo>
                <a:lnTo>
                  <a:pt x="879479" y="0"/>
                </a:lnTo>
                <a:lnTo>
                  <a:pt x="879479" y="350193"/>
                </a:lnTo>
                <a:lnTo>
                  <a:pt x="0" y="350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sz="1687"/>
          </a:p>
        </p:txBody>
      </p:sp>
      <p:sp>
        <p:nvSpPr>
          <p:cNvPr id="38" name="TextBox 26">
            <a:extLst>
              <a:ext uri="{FF2B5EF4-FFF2-40B4-BE49-F238E27FC236}">
                <a16:creationId xmlns:a16="http://schemas.microsoft.com/office/drawing/2014/main" id="{74AC7861-AA4C-1208-3666-472F6D768C6D}"/>
              </a:ext>
            </a:extLst>
          </p:cNvPr>
          <p:cNvSpPr txBox="1"/>
          <p:nvPr/>
        </p:nvSpPr>
        <p:spPr>
          <a:xfrm>
            <a:off x="8669942" y="4314780"/>
            <a:ext cx="2396400" cy="824713"/>
          </a:xfrm>
          <a:prstGeom prst="rect">
            <a:avLst/>
          </a:prstGeom>
        </p:spPr>
        <p:txBody>
          <a:bodyPr wrap="square" lIns="0" tIns="0" rIns="0" bIns="0" rtlCol="0" anchor="t">
            <a:spAutoFit/>
          </a:bodyPr>
          <a:lstStyle/>
          <a:p>
            <a:pPr>
              <a:lnSpc>
                <a:spcPts val="2231"/>
              </a:lnSpc>
              <a:spcBef>
                <a:spcPct val="0"/>
              </a:spcBef>
            </a:pPr>
            <a:r>
              <a:rPr lang="en-US" sz="1593" dirty="0">
                <a:solidFill>
                  <a:srgbClr val="333371"/>
                </a:solidFill>
                <a:latin typeface="Muli Regular"/>
                <a:ea typeface="Muli Regular"/>
                <a:cs typeface="Muli Regular"/>
                <a:sym typeface="Muli Regular"/>
              </a:rPr>
              <a:t>Une </a:t>
            </a:r>
            <a:r>
              <a:rPr lang="en-US" sz="1593" dirty="0" err="1">
                <a:solidFill>
                  <a:srgbClr val="333371"/>
                </a:solidFill>
                <a:latin typeface="Muli Regular"/>
                <a:ea typeface="Muli Regular"/>
                <a:cs typeface="Muli Regular"/>
                <a:sym typeface="Muli Regular"/>
              </a:rPr>
              <a:t>offre</a:t>
            </a:r>
            <a:r>
              <a:rPr lang="en-US" sz="1593" dirty="0">
                <a:solidFill>
                  <a:srgbClr val="333371"/>
                </a:solidFill>
                <a:latin typeface="Muli Regular"/>
                <a:ea typeface="Muli Regular"/>
                <a:cs typeface="Muli Regular"/>
                <a:sym typeface="Muli Regular"/>
              </a:rPr>
              <a:t> </a:t>
            </a:r>
            <a:r>
              <a:rPr lang="en-US" sz="1593" dirty="0" err="1">
                <a:solidFill>
                  <a:srgbClr val="333371"/>
                </a:solidFill>
                <a:latin typeface="Muli Regular"/>
                <a:ea typeface="Muli Regular"/>
                <a:cs typeface="Muli Regular"/>
                <a:sym typeface="Muli Regular"/>
              </a:rPr>
              <a:t>adaptée</a:t>
            </a:r>
            <a:r>
              <a:rPr lang="en-US" sz="1593" dirty="0">
                <a:solidFill>
                  <a:srgbClr val="333371"/>
                </a:solidFill>
                <a:latin typeface="Muli Regular"/>
                <a:ea typeface="Muli Regular"/>
                <a:cs typeface="Muli Regular"/>
                <a:sym typeface="Muli Regular"/>
              </a:rPr>
              <a:t> aux </a:t>
            </a:r>
            <a:r>
              <a:rPr lang="en-US" sz="1593" dirty="0" err="1">
                <a:solidFill>
                  <a:srgbClr val="333371"/>
                </a:solidFill>
                <a:latin typeface="Muli Regular"/>
                <a:ea typeface="Muli Regular"/>
                <a:cs typeface="Muli Regular"/>
                <a:sym typeface="Muli Regular"/>
              </a:rPr>
              <a:t>besoins</a:t>
            </a:r>
            <a:r>
              <a:rPr lang="en-US" sz="1593" dirty="0">
                <a:solidFill>
                  <a:srgbClr val="333371"/>
                </a:solidFill>
                <a:latin typeface="Muli Regular"/>
                <a:ea typeface="Muli Regular"/>
                <a:cs typeface="Muli Regular"/>
                <a:sym typeface="Muli Regular"/>
              </a:rPr>
              <a:t> </a:t>
            </a:r>
            <a:r>
              <a:rPr lang="en-US" sz="1593" dirty="0" err="1">
                <a:solidFill>
                  <a:srgbClr val="333371"/>
                </a:solidFill>
                <a:latin typeface="Muli Regular"/>
                <a:ea typeface="Muli Regular"/>
                <a:cs typeface="Muli Regular"/>
                <a:sym typeface="Muli Regular"/>
              </a:rPr>
              <a:t>réels</a:t>
            </a:r>
            <a:r>
              <a:rPr lang="en-US" sz="1593" dirty="0">
                <a:solidFill>
                  <a:srgbClr val="333371"/>
                </a:solidFill>
                <a:latin typeface="Muli Regular"/>
                <a:ea typeface="Muli Regular"/>
                <a:cs typeface="Muli Regular"/>
                <a:sym typeface="Muli Regular"/>
              </a:rPr>
              <a:t> des </a:t>
            </a:r>
            <a:r>
              <a:rPr lang="en-US" sz="1593" dirty="0" err="1">
                <a:solidFill>
                  <a:srgbClr val="333371"/>
                </a:solidFill>
                <a:latin typeface="Muli Regular"/>
                <a:ea typeface="Muli Regular"/>
                <a:cs typeface="Muli Regular"/>
                <a:sym typeface="Muli Regular"/>
              </a:rPr>
              <a:t>entreprises</a:t>
            </a:r>
            <a:endParaRPr lang="en-US" sz="1593" dirty="0">
              <a:solidFill>
                <a:srgbClr val="333371"/>
              </a:solidFill>
              <a:latin typeface="Muli Regular"/>
              <a:ea typeface="Muli Regular"/>
              <a:cs typeface="Muli Regular"/>
              <a:sym typeface="Muli Regular"/>
            </a:endParaRPr>
          </a:p>
        </p:txBody>
      </p:sp>
      <p:sp>
        <p:nvSpPr>
          <p:cNvPr id="39" name="TextBox 27">
            <a:extLst>
              <a:ext uri="{FF2B5EF4-FFF2-40B4-BE49-F238E27FC236}">
                <a16:creationId xmlns:a16="http://schemas.microsoft.com/office/drawing/2014/main" id="{0AB56C8F-B002-E62D-7AD4-1166B2DFAF21}"/>
              </a:ext>
            </a:extLst>
          </p:cNvPr>
          <p:cNvSpPr txBox="1"/>
          <p:nvPr/>
        </p:nvSpPr>
        <p:spPr>
          <a:xfrm rot="-5400000">
            <a:off x="-1057978" y="5408476"/>
            <a:ext cx="2059169" cy="133370"/>
          </a:xfrm>
          <a:prstGeom prst="rect">
            <a:avLst/>
          </a:prstGeom>
        </p:spPr>
        <p:txBody>
          <a:bodyPr lIns="0" tIns="0" rIns="0" bIns="0" rtlCol="0" anchor="t">
            <a:spAutoFit/>
          </a:bodyPr>
          <a:lstStyle/>
          <a:p>
            <a:pPr>
              <a:lnSpc>
                <a:spcPts val="1080"/>
              </a:lnSpc>
            </a:pPr>
            <a:r>
              <a:rPr lang="en-US" sz="900" spc="90">
                <a:solidFill>
                  <a:srgbClr val="FFFFFF"/>
                </a:solidFill>
                <a:latin typeface="Muli Bold"/>
                <a:ea typeface="Muli Bold"/>
                <a:cs typeface="Muli Bold"/>
                <a:sym typeface="Muli Bold"/>
              </a:rPr>
              <a:t>CARNOT ICÉEL 2024</a:t>
            </a:r>
          </a:p>
        </p:txBody>
      </p:sp>
      <p:sp>
        <p:nvSpPr>
          <p:cNvPr id="40" name="TextBox 29">
            <a:extLst>
              <a:ext uri="{FF2B5EF4-FFF2-40B4-BE49-F238E27FC236}">
                <a16:creationId xmlns:a16="http://schemas.microsoft.com/office/drawing/2014/main" id="{BAF360F8-48A9-D75B-4FFD-6956F5227FF3}"/>
              </a:ext>
            </a:extLst>
          </p:cNvPr>
          <p:cNvSpPr txBox="1"/>
          <p:nvPr/>
        </p:nvSpPr>
        <p:spPr>
          <a:xfrm>
            <a:off x="387533" y="5659592"/>
            <a:ext cx="1598835" cy="642420"/>
          </a:xfrm>
          <a:prstGeom prst="rect">
            <a:avLst/>
          </a:prstGeom>
        </p:spPr>
        <p:txBody>
          <a:bodyPr wrap="square" lIns="0" tIns="0" rIns="0" bIns="0" rtlCol="0" anchor="t">
            <a:spAutoFit/>
          </a:bodyPr>
          <a:lstStyle/>
          <a:p>
            <a:pPr algn="ctr">
              <a:lnSpc>
                <a:spcPts val="1706"/>
              </a:lnSpc>
            </a:pPr>
            <a:r>
              <a:rPr lang="en-US" sz="1400" dirty="0">
                <a:solidFill>
                  <a:srgbClr val="494981"/>
                </a:solidFill>
                <a:latin typeface="Muli"/>
                <a:ea typeface="Muli"/>
                <a:cs typeface="Muli"/>
                <a:sym typeface="Muli"/>
              </a:rPr>
              <a:t>Etude </a:t>
            </a:r>
            <a:r>
              <a:rPr lang="en-US" sz="1400" dirty="0" err="1">
                <a:solidFill>
                  <a:srgbClr val="494981"/>
                </a:solidFill>
                <a:latin typeface="Muli"/>
                <a:ea typeface="Muli"/>
                <a:cs typeface="Muli"/>
                <a:sym typeface="Muli"/>
              </a:rPr>
              <a:t>biblio</a:t>
            </a:r>
            <a:endParaRPr lang="en-US" sz="1400" dirty="0">
              <a:solidFill>
                <a:srgbClr val="494981"/>
              </a:solidFill>
              <a:latin typeface="Muli"/>
              <a:ea typeface="Muli"/>
              <a:cs typeface="Muli"/>
              <a:sym typeface="Muli"/>
            </a:endParaRPr>
          </a:p>
          <a:p>
            <a:pPr algn="ctr">
              <a:lnSpc>
                <a:spcPts val="1706"/>
              </a:lnSpc>
            </a:pPr>
            <a:r>
              <a:rPr lang="en-US" sz="1400" dirty="0">
                <a:solidFill>
                  <a:srgbClr val="494981"/>
                </a:solidFill>
                <a:latin typeface="Muli"/>
                <a:ea typeface="Muli"/>
                <a:cs typeface="Muli"/>
                <a:sym typeface="Muli"/>
              </a:rPr>
              <a:t>Etude de </a:t>
            </a:r>
            <a:r>
              <a:rPr lang="en-US" sz="1400" dirty="0" err="1">
                <a:solidFill>
                  <a:srgbClr val="494981"/>
                </a:solidFill>
                <a:latin typeface="Muli"/>
                <a:ea typeface="Muli"/>
                <a:cs typeface="Muli"/>
                <a:sym typeface="Muli"/>
              </a:rPr>
              <a:t>faisabilité</a:t>
            </a:r>
            <a:endParaRPr lang="en-US" sz="1400" dirty="0">
              <a:solidFill>
                <a:srgbClr val="494981"/>
              </a:solidFill>
              <a:latin typeface="Muli"/>
              <a:ea typeface="Muli"/>
              <a:cs typeface="Muli"/>
              <a:sym typeface="Muli"/>
            </a:endParaRPr>
          </a:p>
          <a:p>
            <a:pPr algn="ctr">
              <a:lnSpc>
                <a:spcPts val="1706"/>
              </a:lnSpc>
            </a:pPr>
            <a:r>
              <a:rPr lang="en-US" sz="1400" dirty="0">
                <a:solidFill>
                  <a:srgbClr val="494981"/>
                </a:solidFill>
                <a:latin typeface="Muli"/>
                <a:ea typeface="Muli"/>
                <a:cs typeface="Muli"/>
                <a:sym typeface="Muli"/>
              </a:rPr>
              <a:t>Prestation</a:t>
            </a:r>
          </a:p>
        </p:txBody>
      </p:sp>
      <p:sp>
        <p:nvSpPr>
          <p:cNvPr id="41" name="TextBox 30">
            <a:extLst>
              <a:ext uri="{FF2B5EF4-FFF2-40B4-BE49-F238E27FC236}">
                <a16:creationId xmlns:a16="http://schemas.microsoft.com/office/drawing/2014/main" id="{56129C2A-FA1A-F9F9-95E3-2D308FF72A3D}"/>
              </a:ext>
            </a:extLst>
          </p:cNvPr>
          <p:cNvSpPr txBox="1"/>
          <p:nvPr/>
        </p:nvSpPr>
        <p:spPr>
          <a:xfrm>
            <a:off x="1971767" y="5627276"/>
            <a:ext cx="965962" cy="424412"/>
          </a:xfrm>
          <a:prstGeom prst="rect">
            <a:avLst/>
          </a:prstGeom>
        </p:spPr>
        <p:txBody>
          <a:bodyPr wrap="square" lIns="0" tIns="0" rIns="0" bIns="0" rtlCol="0" anchor="t">
            <a:spAutoFit/>
          </a:bodyPr>
          <a:lstStyle/>
          <a:p>
            <a:pPr algn="ctr">
              <a:lnSpc>
                <a:spcPts val="1706"/>
              </a:lnSpc>
            </a:pPr>
            <a:r>
              <a:rPr lang="en-US" sz="1400">
                <a:solidFill>
                  <a:srgbClr val="494981"/>
                </a:solidFill>
                <a:latin typeface="Muli"/>
                <a:ea typeface="Muli"/>
                <a:cs typeface="Muli"/>
                <a:sym typeface="Muli"/>
              </a:rPr>
              <a:t>Thèse CIFRE</a:t>
            </a:r>
          </a:p>
        </p:txBody>
      </p:sp>
      <p:sp>
        <p:nvSpPr>
          <p:cNvPr id="42" name="TextBox 31">
            <a:extLst>
              <a:ext uri="{FF2B5EF4-FFF2-40B4-BE49-F238E27FC236}">
                <a16:creationId xmlns:a16="http://schemas.microsoft.com/office/drawing/2014/main" id="{72B972B6-8BD7-BEC9-0323-C37ECB96AA7D}"/>
              </a:ext>
            </a:extLst>
          </p:cNvPr>
          <p:cNvSpPr txBox="1"/>
          <p:nvPr/>
        </p:nvSpPr>
        <p:spPr>
          <a:xfrm>
            <a:off x="3153011" y="5627276"/>
            <a:ext cx="1196279" cy="642420"/>
          </a:xfrm>
          <a:prstGeom prst="rect">
            <a:avLst/>
          </a:prstGeom>
        </p:spPr>
        <p:txBody>
          <a:bodyPr wrap="square" lIns="0" tIns="0" rIns="0" bIns="0" rtlCol="0" anchor="t">
            <a:spAutoFit/>
          </a:bodyPr>
          <a:lstStyle/>
          <a:p>
            <a:pPr algn="ctr">
              <a:lnSpc>
                <a:spcPts val="1706"/>
              </a:lnSpc>
            </a:pPr>
            <a:r>
              <a:rPr lang="en-US" sz="1400" dirty="0" err="1">
                <a:solidFill>
                  <a:srgbClr val="494981"/>
                </a:solidFill>
                <a:latin typeface="Muli"/>
                <a:ea typeface="Muli"/>
                <a:cs typeface="Muli"/>
                <a:sym typeface="Muli"/>
              </a:rPr>
              <a:t>Projet</a:t>
            </a:r>
            <a:r>
              <a:rPr lang="en-US" sz="1400" dirty="0">
                <a:solidFill>
                  <a:srgbClr val="494981"/>
                </a:solidFill>
                <a:latin typeface="Muli"/>
                <a:ea typeface="Muli"/>
                <a:cs typeface="Muli"/>
                <a:sym typeface="Muli"/>
              </a:rPr>
              <a:t> </a:t>
            </a:r>
            <a:r>
              <a:rPr lang="en-US" sz="1400" dirty="0" err="1">
                <a:solidFill>
                  <a:srgbClr val="494981"/>
                </a:solidFill>
                <a:latin typeface="Muli"/>
                <a:ea typeface="Muli"/>
                <a:cs typeface="Muli"/>
                <a:sym typeface="Muli"/>
              </a:rPr>
              <a:t>industriel</a:t>
            </a:r>
            <a:endParaRPr lang="en-US" sz="1400" dirty="0">
              <a:solidFill>
                <a:srgbClr val="494981"/>
              </a:solidFill>
              <a:latin typeface="Muli"/>
              <a:ea typeface="Muli"/>
              <a:cs typeface="Muli"/>
              <a:sym typeface="Muli"/>
            </a:endParaRPr>
          </a:p>
          <a:p>
            <a:pPr algn="ctr">
              <a:lnSpc>
                <a:spcPts val="1706"/>
              </a:lnSpc>
            </a:pPr>
            <a:r>
              <a:rPr lang="en-US" sz="1400" dirty="0" err="1">
                <a:solidFill>
                  <a:srgbClr val="494981"/>
                </a:solidFill>
                <a:latin typeface="Muli"/>
                <a:ea typeface="Muli"/>
                <a:cs typeface="Muli"/>
                <a:sym typeface="Muli"/>
              </a:rPr>
              <a:t>collaboratif</a:t>
            </a:r>
            <a:endParaRPr lang="en-US" sz="1400" dirty="0">
              <a:solidFill>
                <a:srgbClr val="494981"/>
              </a:solidFill>
              <a:latin typeface="Muli"/>
              <a:ea typeface="Muli"/>
              <a:cs typeface="Muli"/>
              <a:sym typeface="Muli"/>
            </a:endParaRPr>
          </a:p>
        </p:txBody>
      </p:sp>
      <p:sp>
        <p:nvSpPr>
          <p:cNvPr id="43" name="TextBox 32">
            <a:extLst>
              <a:ext uri="{FF2B5EF4-FFF2-40B4-BE49-F238E27FC236}">
                <a16:creationId xmlns:a16="http://schemas.microsoft.com/office/drawing/2014/main" id="{CF240EEC-3E15-C3C0-78D1-B2CF8E0E1636}"/>
              </a:ext>
            </a:extLst>
          </p:cNvPr>
          <p:cNvSpPr txBox="1"/>
          <p:nvPr/>
        </p:nvSpPr>
        <p:spPr>
          <a:xfrm>
            <a:off x="4449054" y="5611797"/>
            <a:ext cx="1196279" cy="642420"/>
          </a:xfrm>
          <a:prstGeom prst="rect">
            <a:avLst/>
          </a:prstGeom>
        </p:spPr>
        <p:txBody>
          <a:bodyPr wrap="square" lIns="0" tIns="0" rIns="0" bIns="0" rtlCol="0" anchor="t">
            <a:spAutoFit/>
          </a:bodyPr>
          <a:lstStyle/>
          <a:p>
            <a:pPr algn="ctr">
              <a:lnSpc>
                <a:spcPts val="1706"/>
              </a:lnSpc>
            </a:pPr>
            <a:r>
              <a:rPr lang="en-US" sz="1400">
                <a:solidFill>
                  <a:srgbClr val="494981"/>
                </a:solidFill>
                <a:latin typeface="Muli"/>
                <a:ea typeface="Muli"/>
                <a:cs typeface="Muli"/>
                <a:sym typeface="Muli"/>
              </a:rPr>
              <a:t>Projet industriel</a:t>
            </a:r>
          </a:p>
          <a:p>
            <a:pPr algn="ctr">
              <a:lnSpc>
                <a:spcPts val="1706"/>
              </a:lnSpc>
            </a:pPr>
            <a:r>
              <a:rPr lang="en-US" sz="1400">
                <a:solidFill>
                  <a:srgbClr val="494981"/>
                </a:solidFill>
                <a:latin typeface="Muli"/>
                <a:ea typeface="Muli"/>
                <a:cs typeface="Muli"/>
                <a:sym typeface="Muli"/>
              </a:rPr>
              <a:t>partenariaux</a:t>
            </a:r>
          </a:p>
        </p:txBody>
      </p:sp>
      <p:sp>
        <p:nvSpPr>
          <p:cNvPr id="44" name="TextBox 33">
            <a:extLst>
              <a:ext uri="{FF2B5EF4-FFF2-40B4-BE49-F238E27FC236}">
                <a16:creationId xmlns:a16="http://schemas.microsoft.com/office/drawing/2014/main" id="{9BD4293A-0FD0-9AB8-1436-55FC7375C0DE}"/>
              </a:ext>
            </a:extLst>
          </p:cNvPr>
          <p:cNvSpPr txBox="1"/>
          <p:nvPr/>
        </p:nvSpPr>
        <p:spPr>
          <a:xfrm>
            <a:off x="5948717" y="5611797"/>
            <a:ext cx="814121" cy="424412"/>
          </a:xfrm>
          <a:prstGeom prst="rect">
            <a:avLst/>
          </a:prstGeom>
        </p:spPr>
        <p:txBody>
          <a:bodyPr wrap="square" lIns="0" tIns="0" rIns="0" bIns="0" rtlCol="0" anchor="t">
            <a:spAutoFit/>
          </a:bodyPr>
          <a:lstStyle/>
          <a:p>
            <a:pPr algn="ctr">
              <a:lnSpc>
                <a:spcPts val="1706"/>
              </a:lnSpc>
            </a:pPr>
            <a:r>
              <a:rPr lang="en-US" sz="1400" dirty="0" err="1">
                <a:solidFill>
                  <a:srgbClr val="494981"/>
                </a:solidFill>
                <a:latin typeface="Muli"/>
                <a:ea typeface="Muli"/>
                <a:cs typeface="Muli"/>
                <a:sym typeface="Muli"/>
              </a:rPr>
              <a:t>LabCom</a:t>
            </a:r>
            <a:endParaRPr lang="en-US" sz="1400" dirty="0">
              <a:solidFill>
                <a:srgbClr val="494981"/>
              </a:solidFill>
              <a:latin typeface="Muli"/>
              <a:ea typeface="Muli"/>
              <a:cs typeface="Muli"/>
              <a:sym typeface="Muli"/>
            </a:endParaRPr>
          </a:p>
          <a:p>
            <a:pPr algn="ctr">
              <a:lnSpc>
                <a:spcPts val="1706"/>
              </a:lnSpc>
            </a:pPr>
            <a:r>
              <a:rPr lang="en-US" sz="1400" dirty="0" err="1">
                <a:solidFill>
                  <a:srgbClr val="494981"/>
                </a:solidFill>
                <a:latin typeface="Muli"/>
                <a:ea typeface="Muli"/>
                <a:cs typeface="Muli"/>
                <a:sym typeface="Muli"/>
              </a:rPr>
              <a:t>Chaire</a:t>
            </a:r>
            <a:endParaRPr lang="en-US" sz="1400" dirty="0">
              <a:solidFill>
                <a:srgbClr val="494981"/>
              </a:solidFill>
              <a:latin typeface="Muli"/>
              <a:ea typeface="Muli"/>
              <a:cs typeface="Muli"/>
              <a:sym typeface="Muli"/>
            </a:endParaRPr>
          </a:p>
        </p:txBody>
      </p:sp>
      <p:sp>
        <p:nvSpPr>
          <p:cNvPr id="45" name="TextBox 34">
            <a:extLst>
              <a:ext uri="{FF2B5EF4-FFF2-40B4-BE49-F238E27FC236}">
                <a16:creationId xmlns:a16="http://schemas.microsoft.com/office/drawing/2014/main" id="{98FD6A01-576C-A5E1-E73D-D3003E57A2DB}"/>
              </a:ext>
            </a:extLst>
          </p:cNvPr>
          <p:cNvSpPr txBox="1"/>
          <p:nvPr/>
        </p:nvSpPr>
        <p:spPr>
          <a:xfrm>
            <a:off x="7261243" y="5611797"/>
            <a:ext cx="1098987" cy="424412"/>
          </a:xfrm>
          <a:prstGeom prst="rect">
            <a:avLst/>
          </a:prstGeom>
        </p:spPr>
        <p:txBody>
          <a:bodyPr wrap="square" lIns="0" tIns="0" rIns="0" bIns="0" rtlCol="0" anchor="t">
            <a:spAutoFit/>
          </a:bodyPr>
          <a:lstStyle/>
          <a:p>
            <a:pPr algn="ctr">
              <a:lnSpc>
                <a:spcPts val="1706"/>
              </a:lnSpc>
            </a:pPr>
            <a:r>
              <a:rPr lang="en-US" sz="1400" dirty="0" err="1">
                <a:solidFill>
                  <a:srgbClr val="494981"/>
                </a:solidFill>
                <a:latin typeface="Muli"/>
                <a:ea typeface="Muli"/>
                <a:cs typeface="Muli"/>
                <a:sym typeface="Muli"/>
              </a:rPr>
              <a:t>Partenariats</a:t>
            </a:r>
            <a:endParaRPr lang="en-US" sz="1400" dirty="0">
              <a:solidFill>
                <a:srgbClr val="494981"/>
              </a:solidFill>
              <a:latin typeface="Muli"/>
              <a:ea typeface="Muli"/>
              <a:cs typeface="Muli"/>
              <a:sym typeface="Muli"/>
            </a:endParaRPr>
          </a:p>
          <a:p>
            <a:pPr algn="ctr">
              <a:lnSpc>
                <a:spcPts val="1706"/>
              </a:lnSpc>
            </a:pPr>
            <a:r>
              <a:rPr lang="en-US" sz="1400" dirty="0" err="1">
                <a:solidFill>
                  <a:srgbClr val="494981"/>
                </a:solidFill>
                <a:latin typeface="Muli"/>
                <a:ea typeface="Muli"/>
                <a:cs typeface="Muli"/>
                <a:sym typeface="Muli"/>
              </a:rPr>
              <a:t>stratégiques</a:t>
            </a:r>
            <a:endParaRPr lang="en-US" sz="1400" dirty="0">
              <a:solidFill>
                <a:srgbClr val="494981"/>
              </a:solidFill>
              <a:latin typeface="Muli"/>
              <a:ea typeface="Muli"/>
              <a:cs typeface="Muli"/>
              <a:sym typeface="Muli"/>
            </a:endParaRPr>
          </a:p>
        </p:txBody>
      </p:sp>
    </p:spTree>
    <p:extLst>
      <p:ext uri="{BB962C8B-B14F-4D97-AF65-F5344CB8AC3E}">
        <p14:creationId xmlns:p14="http://schemas.microsoft.com/office/powerpoint/2010/main" val="3549174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B94854-2EFC-420C-8DC5-E41D3834C70D}"/>
              </a:ext>
            </a:extLst>
          </p:cNvPr>
          <p:cNvSpPr>
            <a:spLocks noGrp="1"/>
          </p:cNvSpPr>
          <p:nvPr>
            <p:ph type="title"/>
          </p:nvPr>
        </p:nvSpPr>
        <p:spPr/>
        <p:txBody>
          <a:bodyPr/>
          <a:lstStyle/>
          <a:p>
            <a:r>
              <a:rPr lang="fr-FR" b="1" dirty="0">
                <a:solidFill>
                  <a:schemeClr val="accent1"/>
                </a:solidFill>
              </a:rPr>
              <a:t>Conclusion</a:t>
            </a:r>
          </a:p>
        </p:txBody>
      </p:sp>
      <p:sp>
        <p:nvSpPr>
          <p:cNvPr id="3" name="Espace réservé du contenu 2">
            <a:extLst>
              <a:ext uri="{FF2B5EF4-FFF2-40B4-BE49-F238E27FC236}">
                <a16:creationId xmlns:a16="http://schemas.microsoft.com/office/drawing/2014/main" id="{9E91D72B-BDBE-44F3-8F80-EDDD74AFD3C4}"/>
              </a:ext>
            </a:extLst>
          </p:cNvPr>
          <p:cNvSpPr>
            <a:spLocks noGrp="1"/>
          </p:cNvSpPr>
          <p:nvPr>
            <p:ph idx="1"/>
          </p:nvPr>
        </p:nvSpPr>
        <p:spPr/>
        <p:txBody>
          <a:bodyPr>
            <a:normAutofit lnSpcReduction="10000"/>
          </a:bodyPr>
          <a:lstStyle/>
          <a:p>
            <a:pPr marL="0" indent="0">
              <a:buNone/>
            </a:pPr>
            <a:r>
              <a:rPr lang="fr-FR" b="1" dirty="0"/>
              <a:t>Le PUI comme levier de développement économique territorial</a:t>
            </a:r>
            <a:endParaRPr lang="fr-FR" dirty="0"/>
          </a:p>
          <a:p>
            <a:pPr>
              <a:buFont typeface="Arial" panose="020B0604020202020204" pitchFamily="34" charset="0"/>
              <a:buChar char="•"/>
            </a:pPr>
            <a:r>
              <a:rPr lang="fr-FR" dirty="0"/>
              <a:t>L’innovation au service des besoins concrets des PME/ETI</a:t>
            </a:r>
          </a:p>
          <a:p>
            <a:pPr>
              <a:buFont typeface="Arial" panose="020B0604020202020204" pitchFamily="34" charset="0"/>
              <a:buChar char="•"/>
            </a:pPr>
            <a:r>
              <a:rPr lang="fr-FR" dirty="0"/>
              <a:t>Détection plus précoce des projets</a:t>
            </a:r>
          </a:p>
          <a:p>
            <a:pPr>
              <a:buFont typeface="Arial" panose="020B0604020202020204" pitchFamily="34" charset="0"/>
              <a:buChar char="•"/>
            </a:pPr>
            <a:r>
              <a:rPr lang="fr-FR" dirty="0"/>
              <a:t>Accompagnement unifié de bout en bout</a:t>
            </a:r>
          </a:p>
          <a:p>
            <a:pPr marL="0" indent="0">
              <a:buNone/>
            </a:pPr>
            <a:endParaRPr lang="fr-FR" dirty="0"/>
          </a:p>
          <a:p>
            <a:pPr marL="0" indent="0">
              <a:buNone/>
            </a:pPr>
            <a:r>
              <a:rPr lang="fr-FR" b="1" dirty="0">
                <a:sym typeface="Wingdings" panose="05000000000000000000" pitchFamily="2" charset="2"/>
              </a:rPr>
              <a:t>Ambitions:</a:t>
            </a:r>
          </a:p>
          <a:p>
            <a:pPr marL="0" indent="0">
              <a:buNone/>
            </a:pPr>
            <a:r>
              <a:rPr lang="fr-FR" dirty="0">
                <a:sym typeface="Wingdings" panose="05000000000000000000" pitchFamily="2" charset="2"/>
              </a:rPr>
              <a:t></a:t>
            </a:r>
            <a:r>
              <a:rPr lang="fr-FR" dirty="0"/>
              <a:t>Plus d’entreprises qui innovent</a:t>
            </a:r>
          </a:p>
          <a:p>
            <a:pPr marL="0" indent="0">
              <a:buNone/>
            </a:pPr>
            <a:r>
              <a:rPr lang="fr-FR" dirty="0">
                <a:sym typeface="Wingdings" panose="05000000000000000000" pitchFamily="2" charset="2"/>
              </a:rPr>
              <a:t></a:t>
            </a:r>
            <a:r>
              <a:rPr lang="fr-FR" dirty="0"/>
              <a:t>Une dynamique de réindustrialisation renforcée</a:t>
            </a:r>
          </a:p>
          <a:p>
            <a:pPr marL="0" indent="0">
              <a:buNone/>
            </a:pPr>
            <a:r>
              <a:rPr lang="fr-FR" dirty="0">
                <a:sym typeface="Wingdings" panose="05000000000000000000" pitchFamily="2" charset="2"/>
              </a:rPr>
              <a:t></a:t>
            </a:r>
            <a:r>
              <a:rPr lang="fr-FR" dirty="0"/>
              <a:t>La recherche comme moteur économique du territoire</a:t>
            </a:r>
          </a:p>
          <a:p>
            <a:endParaRPr lang="fr-FR" dirty="0"/>
          </a:p>
        </p:txBody>
      </p:sp>
      <p:sp>
        <p:nvSpPr>
          <p:cNvPr id="4" name="Espace réservé de la date 3">
            <a:extLst>
              <a:ext uri="{FF2B5EF4-FFF2-40B4-BE49-F238E27FC236}">
                <a16:creationId xmlns:a16="http://schemas.microsoft.com/office/drawing/2014/main" id="{E1927236-B896-4151-B390-7C78286A45AD}"/>
              </a:ext>
            </a:extLst>
          </p:cNvPr>
          <p:cNvSpPr>
            <a:spLocks noGrp="1"/>
          </p:cNvSpPr>
          <p:nvPr>
            <p:ph type="dt" sz="half" idx="10"/>
          </p:nvPr>
        </p:nvSpPr>
        <p:spPr/>
        <p:txBody>
          <a:bodyPr/>
          <a:lstStyle/>
          <a:p>
            <a:r>
              <a:rPr lang="fr-FR"/>
              <a:t>10-11/12/2025</a:t>
            </a:r>
          </a:p>
        </p:txBody>
      </p:sp>
      <p:sp>
        <p:nvSpPr>
          <p:cNvPr id="5" name="Espace réservé du pied de page 4">
            <a:extLst>
              <a:ext uri="{FF2B5EF4-FFF2-40B4-BE49-F238E27FC236}">
                <a16:creationId xmlns:a16="http://schemas.microsoft.com/office/drawing/2014/main" id="{89027B19-DF65-4E06-8519-C5B0B4B801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6378BA-A90D-4D80-AAC1-DF46273A90E6}"/>
              </a:ext>
            </a:extLst>
          </p:cNvPr>
          <p:cNvSpPr>
            <a:spLocks noGrp="1"/>
          </p:cNvSpPr>
          <p:nvPr>
            <p:ph type="sldNum" sz="quarter" idx="12"/>
          </p:nvPr>
        </p:nvSpPr>
        <p:spPr/>
        <p:txBody>
          <a:bodyPr/>
          <a:lstStyle/>
          <a:p>
            <a:fld id="{A5EA176D-CFC3-9B4D-AA96-832AD378EFB0}" type="slidenum">
              <a:rPr lang="fr-FR" smtClean="0"/>
              <a:t>18</a:t>
            </a:fld>
            <a:endParaRPr lang="fr-FR"/>
          </a:p>
        </p:txBody>
      </p:sp>
      <p:sp>
        <p:nvSpPr>
          <p:cNvPr id="7" name="Espace réservé de la date 3">
            <a:extLst>
              <a:ext uri="{FF2B5EF4-FFF2-40B4-BE49-F238E27FC236}">
                <a16:creationId xmlns:a16="http://schemas.microsoft.com/office/drawing/2014/main" id="{BFE0A45E-95FC-47E8-8124-A2798D558B35}"/>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p>
        </p:txBody>
      </p:sp>
      <p:sp>
        <p:nvSpPr>
          <p:cNvPr id="8" name="Espace réservé du numéro de diapositive 5">
            <a:extLst>
              <a:ext uri="{FF2B5EF4-FFF2-40B4-BE49-F238E27FC236}">
                <a16:creationId xmlns:a16="http://schemas.microsoft.com/office/drawing/2014/main" id="{590C8FC7-94B6-49E2-9144-711069B9893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18</a:t>
            </a:fld>
            <a:endParaRPr lang="fr-FR"/>
          </a:p>
        </p:txBody>
      </p:sp>
      <p:pic>
        <p:nvPicPr>
          <p:cNvPr id="9" name="Image 8" descr="Une image contenant capture d’écran&#10;&#10;Le contenu généré par l’IA peut être incorrect.">
            <a:extLst>
              <a:ext uri="{FF2B5EF4-FFF2-40B4-BE49-F238E27FC236}">
                <a16:creationId xmlns:a16="http://schemas.microsoft.com/office/drawing/2014/main" id="{5B4673FA-84B7-4F66-ADC8-16583B8642E7}"/>
              </a:ext>
            </a:extLst>
          </p:cNvPr>
          <p:cNvPicPr>
            <a:picLocks noChangeAspect="1"/>
          </p:cNvPicPr>
          <p:nvPr/>
        </p:nvPicPr>
        <p:blipFill>
          <a:blip r:embed="rId3"/>
          <a:stretch>
            <a:fillRect/>
          </a:stretch>
        </p:blipFill>
        <p:spPr>
          <a:xfrm>
            <a:off x="11183353" y="0"/>
            <a:ext cx="1104900" cy="6858000"/>
          </a:xfrm>
          <a:prstGeom prst="rect">
            <a:avLst/>
          </a:prstGeom>
        </p:spPr>
      </p:pic>
      <p:sp>
        <p:nvSpPr>
          <p:cNvPr id="10" name="Espace réservé de la date 7">
            <a:extLst>
              <a:ext uri="{FF2B5EF4-FFF2-40B4-BE49-F238E27FC236}">
                <a16:creationId xmlns:a16="http://schemas.microsoft.com/office/drawing/2014/main" id="{FC64D8D3-7A9C-4AEF-88BA-46739434F214}"/>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endParaRPr lang="fr-FR" dirty="0"/>
          </a:p>
        </p:txBody>
      </p:sp>
      <p:sp>
        <p:nvSpPr>
          <p:cNvPr id="11" name="Espace réservé du pied de page 8">
            <a:extLst>
              <a:ext uri="{FF2B5EF4-FFF2-40B4-BE49-F238E27FC236}">
                <a16:creationId xmlns:a16="http://schemas.microsoft.com/office/drawing/2014/main" id="{3E48C6D5-BDAC-4AE8-9AC0-7427BE1AE210}"/>
              </a:ext>
            </a:extLst>
          </p:cNvPr>
          <p:cNvSpPr txBox="1">
            <a:spLocks/>
          </p:cNvSpPr>
          <p:nvPr/>
        </p:nvSpPr>
        <p:spPr>
          <a:xfrm>
            <a:off x="4175864" y="6356350"/>
            <a:ext cx="3840271"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Colloque ScIences et Industries</a:t>
            </a:r>
            <a:endParaRPr lang="fr-FR" dirty="0"/>
          </a:p>
        </p:txBody>
      </p:sp>
      <p:sp>
        <p:nvSpPr>
          <p:cNvPr id="12" name="Espace réservé du numéro de diapositive 9">
            <a:extLst>
              <a:ext uri="{FF2B5EF4-FFF2-40B4-BE49-F238E27FC236}">
                <a16:creationId xmlns:a16="http://schemas.microsoft.com/office/drawing/2014/main" id="{7B290844-D63E-4F97-A918-640EAAA6F6F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18</a:t>
            </a:fld>
            <a:endParaRPr lang="fr-FR"/>
          </a:p>
        </p:txBody>
      </p:sp>
      <p:sp>
        <p:nvSpPr>
          <p:cNvPr id="13" name="ZoneTexte 12">
            <a:extLst>
              <a:ext uri="{FF2B5EF4-FFF2-40B4-BE49-F238E27FC236}">
                <a16:creationId xmlns:a16="http://schemas.microsoft.com/office/drawing/2014/main" id="{E2F3A36F-D42C-4409-A98C-198658032844}"/>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spTree>
    <p:extLst>
      <p:ext uri="{BB962C8B-B14F-4D97-AF65-F5344CB8AC3E}">
        <p14:creationId xmlns:p14="http://schemas.microsoft.com/office/powerpoint/2010/main" val="372204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99345-6AE3-4965-8B33-F6B609A00A1D}"/>
              </a:ext>
            </a:extLst>
          </p:cNvPr>
          <p:cNvSpPr>
            <a:spLocks noGrp="1"/>
          </p:cNvSpPr>
          <p:nvPr>
            <p:ph type="title"/>
          </p:nvPr>
        </p:nvSpPr>
        <p:spPr/>
        <p:txBody>
          <a:bodyPr/>
          <a:lstStyle/>
          <a:p>
            <a:r>
              <a:rPr lang="fr-FR" b="1" dirty="0">
                <a:solidFill>
                  <a:schemeClr val="accent1"/>
                </a:solidFill>
              </a:rPr>
              <a:t>Introduction</a:t>
            </a:r>
          </a:p>
        </p:txBody>
      </p:sp>
      <p:sp>
        <p:nvSpPr>
          <p:cNvPr id="3" name="Espace réservé du contenu 2">
            <a:extLst>
              <a:ext uri="{FF2B5EF4-FFF2-40B4-BE49-F238E27FC236}">
                <a16:creationId xmlns:a16="http://schemas.microsoft.com/office/drawing/2014/main" id="{D4AFD8D0-4066-440B-9914-5A7F6E9E5852}"/>
              </a:ext>
            </a:extLst>
          </p:cNvPr>
          <p:cNvSpPr>
            <a:spLocks noGrp="1"/>
          </p:cNvSpPr>
          <p:nvPr>
            <p:ph idx="1"/>
          </p:nvPr>
        </p:nvSpPr>
        <p:spPr>
          <a:xfrm>
            <a:off x="502534" y="1847850"/>
            <a:ext cx="8780362" cy="4351338"/>
          </a:xfrm>
        </p:spPr>
        <p:txBody>
          <a:bodyPr>
            <a:normAutofit lnSpcReduction="10000"/>
          </a:bodyPr>
          <a:lstStyle/>
          <a:p>
            <a:pPr marL="0" indent="0">
              <a:buNone/>
            </a:pPr>
            <a:r>
              <a:rPr lang="fr-FR" sz="3000" b="1" dirty="0"/>
              <a:t>Les Pôles Universitaires d’Innovation : l’excellence de la recherche au service des territoires</a:t>
            </a:r>
            <a:endParaRPr lang="fr-FR" sz="3000" dirty="0"/>
          </a:p>
          <a:p>
            <a:pPr lvl="1"/>
            <a:r>
              <a:rPr lang="fr-FR" sz="2600" dirty="0"/>
              <a:t>Panorama international des modèles de recherche partenariale</a:t>
            </a:r>
          </a:p>
          <a:p>
            <a:pPr lvl="1"/>
            <a:r>
              <a:rPr lang="fr-FR" sz="2600" dirty="0"/>
              <a:t>Enjeux de souveraineté, de réindustrialisation, de compétitivité et de transition</a:t>
            </a:r>
          </a:p>
          <a:p>
            <a:pPr lvl="1"/>
            <a:r>
              <a:rPr lang="fr-FR" sz="2600" dirty="0"/>
              <a:t>Rôle central de la recherche pour accélérer l’innovation</a:t>
            </a:r>
          </a:p>
          <a:p>
            <a:pPr lvl="1"/>
            <a:r>
              <a:rPr lang="fr-FR" sz="2600" dirty="0"/>
              <a:t>Les PUI : une réponse territoriale française</a:t>
            </a:r>
          </a:p>
          <a:p>
            <a:pPr lvl="2"/>
            <a:r>
              <a:rPr lang="fr-FR" sz="2200" b="1" dirty="0"/>
              <a:t>Le PUI </a:t>
            </a:r>
            <a:r>
              <a:rPr lang="fr-FR" sz="2200" b="1" dirty="0" err="1"/>
              <a:t>Unys</a:t>
            </a:r>
            <a:r>
              <a:rPr lang="fr-FR" sz="2200" b="1" dirty="0"/>
              <a:t> </a:t>
            </a:r>
            <a:r>
              <a:rPr lang="fr-FR" sz="2200" dirty="0"/>
              <a:t>en lorraine : un écosystème structuré et complet pour la R&amp;D partenariale</a:t>
            </a:r>
          </a:p>
          <a:p>
            <a:endParaRPr lang="fr-FR" sz="3600" dirty="0"/>
          </a:p>
        </p:txBody>
      </p:sp>
      <p:sp>
        <p:nvSpPr>
          <p:cNvPr id="4" name="Espace réservé de la date 3">
            <a:extLst>
              <a:ext uri="{FF2B5EF4-FFF2-40B4-BE49-F238E27FC236}">
                <a16:creationId xmlns:a16="http://schemas.microsoft.com/office/drawing/2014/main" id="{451924FC-70EF-48A6-A49B-303A7D01210A}"/>
              </a:ext>
            </a:extLst>
          </p:cNvPr>
          <p:cNvSpPr>
            <a:spLocks noGrp="1"/>
          </p:cNvSpPr>
          <p:nvPr>
            <p:ph type="dt" sz="half" idx="10"/>
          </p:nvPr>
        </p:nvSpPr>
        <p:spPr/>
        <p:txBody>
          <a:bodyPr/>
          <a:lstStyle/>
          <a:p>
            <a:r>
              <a:rPr lang="fr-FR" dirty="0"/>
              <a:t>10-11/12/2025</a:t>
            </a:r>
          </a:p>
        </p:txBody>
      </p:sp>
      <p:sp>
        <p:nvSpPr>
          <p:cNvPr id="5" name="Espace réservé du pied de page 4">
            <a:extLst>
              <a:ext uri="{FF2B5EF4-FFF2-40B4-BE49-F238E27FC236}">
                <a16:creationId xmlns:a16="http://schemas.microsoft.com/office/drawing/2014/main" id="{41E57BE9-5D58-4776-8719-3A3F3A55F7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19ED0D-2432-4C6A-B2D2-ED4D068683AF}"/>
              </a:ext>
            </a:extLst>
          </p:cNvPr>
          <p:cNvSpPr>
            <a:spLocks noGrp="1"/>
          </p:cNvSpPr>
          <p:nvPr>
            <p:ph type="sldNum" sz="quarter" idx="12"/>
          </p:nvPr>
        </p:nvSpPr>
        <p:spPr/>
        <p:txBody>
          <a:bodyPr/>
          <a:lstStyle/>
          <a:p>
            <a:fld id="{A5EA176D-CFC3-9B4D-AA96-832AD378EFB0}" type="slidenum">
              <a:rPr lang="fr-FR" smtClean="0"/>
              <a:t>2</a:t>
            </a:fld>
            <a:endParaRPr lang="fr-FR"/>
          </a:p>
        </p:txBody>
      </p:sp>
      <p:pic>
        <p:nvPicPr>
          <p:cNvPr id="7" name="Image 6" descr="Une image contenant capture d’écran&#10;&#10;Le contenu généré par l’IA peut être incorrect.">
            <a:extLst>
              <a:ext uri="{FF2B5EF4-FFF2-40B4-BE49-F238E27FC236}">
                <a16:creationId xmlns:a16="http://schemas.microsoft.com/office/drawing/2014/main" id="{684F510B-A185-43F5-A31D-34C2B5E18CFA}"/>
              </a:ext>
            </a:extLst>
          </p:cNvPr>
          <p:cNvPicPr>
            <a:picLocks noChangeAspect="1"/>
          </p:cNvPicPr>
          <p:nvPr/>
        </p:nvPicPr>
        <p:blipFill>
          <a:blip r:embed="rId3"/>
          <a:stretch>
            <a:fillRect/>
          </a:stretch>
        </p:blipFill>
        <p:spPr>
          <a:xfrm>
            <a:off x="11183353" y="0"/>
            <a:ext cx="1104900" cy="6858000"/>
          </a:xfrm>
          <a:prstGeom prst="rect">
            <a:avLst/>
          </a:prstGeom>
        </p:spPr>
      </p:pic>
      <p:sp>
        <p:nvSpPr>
          <p:cNvPr id="8" name="Espace réservé de la date 7">
            <a:extLst>
              <a:ext uri="{FF2B5EF4-FFF2-40B4-BE49-F238E27FC236}">
                <a16:creationId xmlns:a16="http://schemas.microsoft.com/office/drawing/2014/main" id="{B5B3C4BF-CC5B-4916-A5E6-7149DBEC371A}"/>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endParaRPr lang="fr-FR" dirty="0"/>
          </a:p>
        </p:txBody>
      </p:sp>
      <p:sp>
        <p:nvSpPr>
          <p:cNvPr id="9" name="Espace réservé du pied de page 8">
            <a:extLst>
              <a:ext uri="{FF2B5EF4-FFF2-40B4-BE49-F238E27FC236}">
                <a16:creationId xmlns:a16="http://schemas.microsoft.com/office/drawing/2014/main" id="{9CD4C62D-47F7-4BF2-A69F-C0E8610190AD}"/>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Colloque </a:t>
            </a:r>
            <a:r>
              <a:rPr lang="fr-FR" dirty="0" err="1"/>
              <a:t>ScIences</a:t>
            </a:r>
            <a:r>
              <a:rPr lang="fr-FR" dirty="0"/>
              <a:t> et Industries</a:t>
            </a:r>
          </a:p>
        </p:txBody>
      </p:sp>
      <p:sp>
        <p:nvSpPr>
          <p:cNvPr id="10" name="Espace réservé du numéro de diapositive 9">
            <a:extLst>
              <a:ext uri="{FF2B5EF4-FFF2-40B4-BE49-F238E27FC236}">
                <a16:creationId xmlns:a16="http://schemas.microsoft.com/office/drawing/2014/main" id="{2D87AF2A-7CC6-4566-8D1C-9CC37F2BCFD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2</a:t>
            </a:fld>
            <a:endParaRPr lang="fr-FR"/>
          </a:p>
        </p:txBody>
      </p:sp>
      <p:sp>
        <p:nvSpPr>
          <p:cNvPr id="11" name="ZoneTexte 10">
            <a:extLst>
              <a:ext uri="{FF2B5EF4-FFF2-40B4-BE49-F238E27FC236}">
                <a16:creationId xmlns:a16="http://schemas.microsoft.com/office/drawing/2014/main" id="{68249A99-F513-4813-8DBF-086B7A26D57F}"/>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pic>
        <p:nvPicPr>
          <p:cNvPr id="12" name="Image 11">
            <a:extLst>
              <a:ext uri="{FF2B5EF4-FFF2-40B4-BE49-F238E27FC236}">
                <a16:creationId xmlns:a16="http://schemas.microsoft.com/office/drawing/2014/main" id="{8BE2812F-8F48-43A1-BD03-899A4F242FB7}"/>
              </a:ext>
            </a:extLst>
          </p:cNvPr>
          <p:cNvPicPr>
            <a:picLocks noChangeAspect="1"/>
          </p:cNvPicPr>
          <p:nvPr/>
        </p:nvPicPr>
        <p:blipFill>
          <a:blip r:embed="rId4"/>
          <a:srcRect l="21888" t="1923" r="14391" b="2876"/>
          <a:stretch/>
        </p:blipFill>
        <p:spPr bwMode="auto">
          <a:xfrm>
            <a:off x="9031416" y="2012945"/>
            <a:ext cx="3132406" cy="3119904"/>
          </a:xfrm>
          <a:prstGeom prst="ellipse">
            <a:avLst/>
          </a:prstGeom>
        </p:spPr>
      </p:pic>
    </p:spTree>
    <p:extLst>
      <p:ext uri="{BB962C8B-B14F-4D97-AF65-F5344CB8AC3E}">
        <p14:creationId xmlns:p14="http://schemas.microsoft.com/office/powerpoint/2010/main" val="25971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99345-6AE3-4965-8B33-F6B609A00A1D}"/>
              </a:ext>
            </a:extLst>
          </p:cNvPr>
          <p:cNvSpPr>
            <a:spLocks noGrp="1"/>
          </p:cNvSpPr>
          <p:nvPr>
            <p:ph type="title"/>
          </p:nvPr>
        </p:nvSpPr>
        <p:spPr>
          <a:xfrm>
            <a:off x="178443" y="338368"/>
            <a:ext cx="8852973" cy="1325563"/>
          </a:xfrm>
        </p:spPr>
        <p:txBody>
          <a:bodyPr/>
          <a:lstStyle/>
          <a:p>
            <a:r>
              <a:rPr lang="fr-FR" b="1" dirty="0">
                <a:solidFill>
                  <a:schemeClr val="accent1"/>
                </a:solidFill>
              </a:rPr>
              <a:t>Evolution de la part du PIB consacrée à la R&amp;D</a:t>
            </a:r>
          </a:p>
        </p:txBody>
      </p:sp>
      <p:sp>
        <p:nvSpPr>
          <p:cNvPr id="4" name="Espace réservé de la date 3">
            <a:extLst>
              <a:ext uri="{FF2B5EF4-FFF2-40B4-BE49-F238E27FC236}">
                <a16:creationId xmlns:a16="http://schemas.microsoft.com/office/drawing/2014/main" id="{451924FC-70EF-48A6-A49B-303A7D01210A}"/>
              </a:ext>
            </a:extLst>
          </p:cNvPr>
          <p:cNvSpPr>
            <a:spLocks noGrp="1"/>
          </p:cNvSpPr>
          <p:nvPr>
            <p:ph type="dt" sz="half" idx="10"/>
          </p:nvPr>
        </p:nvSpPr>
        <p:spPr/>
        <p:txBody>
          <a:bodyPr/>
          <a:lstStyle/>
          <a:p>
            <a:r>
              <a:rPr lang="fr-FR"/>
              <a:t>10-11/12/2025</a:t>
            </a:r>
          </a:p>
        </p:txBody>
      </p:sp>
      <p:sp>
        <p:nvSpPr>
          <p:cNvPr id="6" name="Espace réservé du numéro de diapositive 5">
            <a:extLst>
              <a:ext uri="{FF2B5EF4-FFF2-40B4-BE49-F238E27FC236}">
                <a16:creationId xmlns:a16="http://schemas.microsoft.com/office/drawing/2014/main" id="{2F19ED0D-2432-4C6A-B2D2-ED4D068683AF}"/>
              </a:ext>
            </a:extLst>
          </p:cNvPr>
          <p:cNvSpPr>
            <a:spLocks noGrp="1"/>
          </p:cNvSpPr>
          <p:nvPr>
            <p:ph type="sldNum" sz="quarter" idx="12"/>
          </p:nvPr>
        </p:nvSpPr>
        <p:spPr/>
        <p:txBody>
          <a:bodyPr/>
          <a:lstStyle/>
          <a:p>
            <a:fld id="{A5EA176D-CFC3-9B4D-AA96-832AD378EFB0}" type="slidenum">
              <a:rPr lang="fr-FR" smtClean="0"/>
              <a:t>3</a:t>
            </a:fld>
            <a:endParaRPr lang="fr-FR"/>
          </a:p>
        </p:txBody>
      </p:sp>
      <p:pic>
        <p:nvPicPr>
          <p:cNvPr id="7" name="Image 6" descr="Une image contenant capture d’écran&#10;&#10;Le contenu généré par l’IA peut être incorrect.">
            <a:extLst>
              <a:ext uri="{FF2B5EF4-FFF2-40B4-BE49-F238E27FC236}">
                <a16:creationId xmlns:a16="http://schemas.microsoft.com/office/drawing/2014/main" id="{684F510B-A185-43F5-A31D-34C2B5E18CFA}"/>
              </a:ext>
            </a:extLst>
          </p:cNvPr>
          <p:cNvPicPr>
            <a:picLocks noChangeAspect="1"/>
          </p:cNvPicPr>
          <p:nvPr/>
        </p:nvPicPr>
        <p:blipFill>
          <a:blip r:embed="rId3"/>
          <a:stretch>
            <a:fillRect/>
          </a:stretch>
        </p:blipFill>
        <p:spPr>
          <a:xfrm>
            <a:off x="11183353" y="0"/>
            <a:ext cx="1104900" cy="6858000"/>
          </a:xfrm>
          <a:prstGeom prst="rect">
            <a:avLst/>
          </a:prstGeom>
        </p:spPr>
      </p:pic>
      <p:sp>
        <p:nvSpPr>
          <p:cNvPr id="8" name="Espace réservé de la date 7">
            <a:extLst>
              <a:ext uri="{FF2B5EF4-FFF2-40B4-BE49-F238E27FC236}">
                <a16:creationId xmlns:a16="http://schemas.microsoft.com/office/drawing/2014/main" id="{B5B3C4BF-CC5B-4916-A5E6-7149DBEC371A}"/>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10-11/12/2025</a:t>
            </a:r>
            <a:endParaRPr lang="fr-FR" dirty="0"/>
          </a:p>
        </p:txBody>
      </p:sp>
      <p:sp>
        <p:nvSpPr>
          <p:cNvPr id="9" name="Espace réservé du pied de page 8">
            <a:extLst>
              <a:ext uri="{FF2B5EF4-FFF2-40B4-BE49-F238E27FC236}">
                <a16:creationId xmlns:a16="http://schemas.microsoft.com/office/drawing/2014/main" id="{9CD4C62D-47F7-4BF2-A69F-C0E8610190AD}"/>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Colloque ScIences et Industries</a:t>
            </a:r>
            <a:endParaRPr lang="fr-FR" dirty="0"/>
          </a:p>
        </p:txBody>
      </p:sp>
      <p:sp>
        <p:nvSpPr>
          <p:cNvPr id="10" name="Espace réservé du numéro de diapositive 9">
            <a:extLst>
              <a:ext uri="{FF2B5EF4-FFF2-40B4-BE49-F238E27FC236}">
                <a16:creationId xmlns:a16="http://schemas.microsoft.com/office/drawing/2014/main" id="{2D87AF2A-7CC6-4566-8D1C-9CC37F2BCFD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A176D-CFC3-9B4D-AA96-832AD378EFB0}" type="slidenum">
              <a:rPr lang="fr-FR" smtClean="0"/>
              <a:pPr/>
              <a:t>3</a:t>
            </a:fld>
            <a:endParaRPr lang="fr-FR"/>
          </a:p>
        </p:txBody>
      </p:sp>
      <p:sp>
        <p:nvSpPr>
          <p:cNvPr id="11" name="ZoneTexte 10">
            <a:extLst>
              <a:ext uri="{FF2B5EF4-FFF2-40B4-BE49-F238E27FC236}">
                <a16:creationId xmlns:a16="http://schemas.microsoft.com/office/drawing/2014/main" id="{68249A99-F513-4813-8DBF-086B7A26D57F}"/>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pic>
        <p:nvPicPr>
          <p:cNvPr id="12" name="Image 11">
            <a:extLst>
              <a:ext uri="{FF2B5EF4-FFF2-40B4-BE49-F238E27FC236}">
                <a16:creationId xmlns:a16="http://schemas.microsoft.com/office/drawing/2014/main" id="{8BE2812F-8F48-43A1-BD03-899A4F242FB7}"/>
              </a:ext>
            </a:extLst>
          </p:cNvPr>
          <p:cNvPicPr>
            <a:picLocks noChangeAspect="1"/>
          </p:cNvPicPr>
          <p:nvPr/>
        </p:nvPicPr>
        <p:blipFill>
          <a:blip r:embed="rId4"/>
          <a:srcRect l="21888" t="1923" r="14391" b="2876"/>
          <a:stretch/>
        </p:blipFill>
        <p:spPr bwMode="auto">
          <a:xfrm>
            <a:off x="9031416" y="2012945"/>
            <a:ext cx="3132406" cy="3119904"/>
          </a:xfrm>
          <a:prstGeom prst="ellipse">
            <a:avLst/>
          </a:prstGeom>
        </p:spPr>
      </p:pic>
      <p:graphicFrame>
        <p:nvGraphicFramePr>
          <p:cNvPr id="15" name="Espace réservé du contenu 14">
            <a:extLst>
              <a:ext uri="{FF2B5EF4-FFF2-40B4-BE49-F238E27FC236}">
                <a16:creationId xmlns:a16="http://schemas.microsoft.com/office/drawing/2014/main" id="{5D4DBD73-C358-83B8-808A-D251197D43BF}"/>
              </a:ext>
            </a:extLst>
          </p:cNvPr>
          <p:cNvGraphicFramePr>
            <a:graphicFrameLocks noGrp="1"/>
          </p:cNvGraphicFramePr>
          <p:nvPr>
            <p:ph idx="1"/>
            <p:extLst>
              <p:ext uri="{D42A27DB-BD31-4B8C-83A1-F6EECF244321}">
                <p14:modId xmlns:p14="http://schemas.microsoft.com/office/powerpoint/2010/main" val="1784464461"/>
              </p:ext>
            </p:extLst>
          </p:nvPr>
        </p:nvGraphicFramePr>
        <p:xfrm>
          <a:off x="86383" y="1832680"/>
          <a:ext cx="8875584" cy="3300169"/>
        </p:xfrm>
        <a:graphic>
          <a:graphicData uri="http://schemas.openxmlformats.org/drawingml/2006/table">
            <a:tbl>
              <a:tblPr>
                <a:tableStyleId>{5C22544A-7EE6-4342-B048-85BDC9FD1C3A}</a:tableStyleId>
              </a:tblPr>
              <a:tblGrid>
                <a:gridCol w="1109448">
                  <a:extLst>
                    <a:ext uri="{9D8B030D-6E8A-4147-A177-3AD203B41FA5}">
                      <a16:colId xmlns:a16="http://schemas.microsoft.com/office/drawing/2014/main" val="1118592085"/>
                    </a:ext>
                  </a:extLst>
                </a:gridCol>
                <a:gridCol w="1109448">
                  <a:extLst>
                    <a:ext uri="{9D8B030D-6E8A-4147-A177-3AD203B41FA5}">
                      <a16:colId xmlns:a16="http://schemas.microsoft.com/office/drawing/2014/main" val="3666781405"/>
                    </a:ext>
                  </a:extLst>
                </a:gridCol>
                <a:gridCol w="1190275">
                  <a:extLst>
                    <a:ext uri="{9D8B030D-6E8A-4147-A177-3AD203B41FA5}">
                      <a16:colId xmlns:a16="http://schemas.microsoft.com/office/drawing/2014/main" val="2938130783"/>
                    </a:ext>
                  </a:extLst>
                </a:gridCol>
                <a:gridCol w="1028621">
                  <a:extLst>
                    <a:ext uri="{9D8B030D-6E8A-4147-A177-3AD203B41FA5}">
                      <a16:colId xmlns:a16="http://schemas.microsoft.com/office/drawing/2014/main" val="1964332404"/>
                    </a:ext>
                  </a:extLst>
                </a:gridCol>
                <a:gridCol w="1109448">
                  <a:extLst>
                    <a:ext uri="{9D8B030D-6E8A-4147-A177-3AD203B41FA5}">
                      <a16:colId xmlns:a16="http://schemas.microsoft.com/office/drawing/2014/main" val="2943999668"/>
                    </a:ext>
                  </a:extLst>
                </a:gridCol>
                <a:gridCol w="1109448">
                  <a:extLst>
                    <a:ext uri="{9D8B030D-6E8A-4147-A177-3AD203B41FA5}">
                      <a16:colId xmlns:a16="http://schemas.microsoft.com/office/drawing/2014/main" val="3813706714"/>
                    </a:ext>
                  </a:extLst>
                </a:gridCol>
                <a:gridCol w="1109448">
                  <a:extLst>
                    <a:ext uri="{9D8B030D-6E8A-4147-A177-3AD203B41FA5}">
                      <a16:colId xmlns:a16="http://schemas.microsoft.com/office/drawing/2014/main" val="2049144869"/>
                    </a:ext>
                  </a:extLst>
                </a:gridCol>
                <a:gridCol w="1109448">
                  <a:extLst>
                    <a:ext uri="{9D8B030D-6E8A-4147-A177-3AD203B41FA5}">
                      <a16:colId xmlns:a16="http://schemas.microsoft.com/office/drawing/2014/main" val="2732147756"/>
                    </a:ext>
                  </a:extLst>
                </a:gridCol>
              </a:tblGrid>
              <a:tr h="818269">
                <a:tc>
                  <a:txBody>
                    <a:bodyPr/>
                    <a:lstStyle/>
                    <a:p>
                      <a:pPr algn="ctr" fontAlgn="t"/>
                      <a:r>
                        <a:rPr lang="fr-FR" sz="1800" b="1" u="none" strike="noStrike" dirty="0">
                          <a:effectLst/>
                        </a:rPr>
                        <a:t>Année</a:t>
                      </a:r>
                      <a:endParaRPr lang="fr-FR" sz="18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fr-FR" sz="1800" b="1" u="none" strike="noStrike" dirty="0">
                          <a:effectLst/>
                        </a:rPr>
                        <a:t>France</a:t>
                      </a:r>
                      <a:endParaRPr lang="fr-FR" sz="18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fr-FR" sz="1800" b="1" u="none" strike="noStrike" dirty="0">
                          <a:effectLst/>
                        </a:rPr>
                        <a:t>Allemagne</a:t>
                      </a:r>
                      <a:endParaRPr lang="fr-FR" sz="18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fr-FR" sz="1800" b="1" u="none" strike="noStrike" dirty="0">
                          <a:effectLst/>
                        </a:rPr>
                        <a:t>Suède</a:t>
                      </a:r>
                      <a:endParaRPr lang="fr-FR" sz="18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fr-FR" sz="1800" b="1" u="none" strike="noStrike" dirty="0">
                          <a:effectLst/>
                        </a:rPr>
                        <a:t>Finlande</a:t>
                      </a:r>
                      <a:endParaRPr lang="fr-FR" sz="18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fr-FR" sz="1800" b="1" u="none" strike="noStrike" dirty="0">
                          <a:effectLst/>
                        </a:rPr>
                        <a:t>UE-27</a:t>
                      </a:r>
                      <a:endParaRPr lang="fr-FR" sz="18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fr-FR" sz="1800" b="1" u="none" strike="noStrike" dirty="0">
                          <a:effectLst/>
                        </a:rPr>
                        <a:t>Chine</a:t>
                      </a:r>
                      <a:endParaRPr lang="fr-FR" sz="18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t"/>
                      <a:r>
                        <a:rPr lang="fr-FR" sz="1800" b="1" u="none" strike="noStrike" dirty="0">
                          <a:effectLst/>
                        </a:rPr>
                        <a:t>USA</a:t>
                      </a:r>
                      <a:endParaRPr lang="fr-FR" sz="1800" b="1"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567267627"/>
                  </a:ext>
                </a:extLst>
              </a:tr>
              <a:tr h="413650">
                <a:tc>
                  <a:txBody>
                    <a:bodyPr/>
                    <a:lstStyle/>
                    <a:p>
                      <a:pPr algn="ctr" fontAlgn="b"/>
                      <a:r>
                        <a:rPr lang="fr-FR" sz="2400" u="none" strike="noStrike">
                          <a:effectLst/>
                        </a:rPr>
                        <a:t>2000</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2.09</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2.45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3.9</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3.25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1.8</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0.89</a:t>
                      </a:r>
                      <a:endParaRPr lang="fr-FR"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2.6</a:t>
                      </a:r>
                      <a:endParaRPr lang="fr-FR"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32312761"/>
                  </a:ext>
                </a:extLst>
              </a:tr>
              <a:tr h="413650">
                <a:tc>
                  <a:txBody>
                    <a:bodyPr/>
                    <a:lstStyle/>
                    <a:p>
                      <a:pPr algn="ctr" fontAlgn="b"/>
                      <a:r>
                        <a:rPr lang="fr-FR" sz="2400" u="none" strike="noStrike">
                          <a:effectLst/>
                        </a:rPr>
                        <a:t>2005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2.05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2.8</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3.6</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3.05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1.9</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1.31</a:t>
                      </a:r>
                      <a:endParaRPr lang="fr-FR"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2.58</a:t>
                      </a:r>
                      <a:endParaRPr lang="fr-FR"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5703095"/>
                  </a:ext>
                </a:extLst>
              </a:tr>
              <a:tr h="413650">
                <a:tc>
                  <a:txBody>
                    <a:bodyPr/>
                    <a:lstStyle/>
                    <a:p>
                      <a:pPr algn="ctr" fontAlgn="b"/>
                      <a:r>
                        <a:rPr lang="fr-FR" sz="2400" u="none" strike="noStrike">
                          <a:effectLst/>
                        </a:rPr>
                        <a:t>2010</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2.17</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2.95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3.35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3.2</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1.71</a:t>
                      </a:r>
                      <a:endParaRPr lang="fr-FR"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2.77</a:t>
                      </a:r>
                      <a:endParaRPr lang="fr-FR"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34161748"/>
                  </a:ext>
                </a:extLst>
              </a:tr>
              <a:tr h="413650">
                <a:tc>
                  <a:txBody>
                    <a:bodyPr/>
                    <a:lstStyle/>
                    <a:p>
                      <a:pPr algn="ctr" fontAlgn="b"/>
                      <a:r>
                        <a:rPr lang="fr-FR" sz="2400" u="none" strike="noStrike">
                          <a:effectLst/>
                        </a:rPr>
                        <a:t>2015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2.25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3.05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3.45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3.15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2.03</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2.06</a:t>
                      </a:r>
                      <a:endParaRPr lang="fr-FR"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2.79</a:t>
                      </a:r>
                      <a:endParaRPr lang="fr-FR"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2923755"/>
                  </a:ext>
                </a:extLst>
              </a:tr>
              <a:tr h="413650">
                <a:tc>
                  <a:txBody>
                    <a:bodyPr/>
                    <a:lstStyle/>
                    <a:p>
                      <a:pPr algn="ctr" fontAlgn="b"/>
                      <a:r>
                        <a:rPr lang="fr-FR" sz="2400" u="none" strike="noStrike">
                          <a:effectLst/>
                        </a:rPr>
                        <a:t>2020</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2.23</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3.1</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3.65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2.95</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2.3</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2.41</a:t>
                      </a:r>
                      <a:endParaRPr lang="fr-FR"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3.31</a:t>
                      </a:r>
                      <a:endParaRPr lang="fr-FR"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84745392"/>
                  </a:ext>
                </a:extLst>
              </a:tr>
              <a:tr h="413650">
                <a:tc>
                  <a:txBody>
                    <a:bodyPr/>
                    <a:lstStyle/>
                    <a:p>
                      <a:pPr algn="ctr" fontAlgn="b"/>
                      <a:r>
                        <a:rPr lang="fr-FR" sz="2400" u="none" strike="noStrike">
                          <a:effectLst/>
                        </a:rPr>
                        <a:t>2022</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solidFill>
                            <a:srgbClr val="008CCA"/>
                          </a:solidFill>
                          <a:effectLst/>
                        </a:rPr>
                        <a:t>2.2</a:t>
                      </a:r>
                      <a:endParaRPr lang="fr-FR" sz="2400" b="1" i="0" u="none" strike="noStrike" dirty="0">
                        <a:solidFill>
                          <a:srgbClr val="008CCA"/>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solidFill>
                            <a:srgbClr val="FF0000"/>
                          </a:solidFill>
                          <a:effectLst/>
                        </a:rPr>
                        <a:t>3.1</a:t>
                      </a:r>
                      <a:endParaRPr lang="fr-FR" sz="24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solidFill>
                            <a:srgbClr val="FF0000"/>
                          </a:solidFill>
                          <a:effectLst/>
                        </a:rPr>
                        <a:t>3.6</a:t>
                      </a:r>
                      <a:endParaRPr lang="fr-FR" sz="24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solidFill>
                            <a:srgbClr val="FF0000"/>
                          </a:solidFill>
                          <a:effectLst/>
                        </a:rPr>
                        <a:t>2.96</a:t>
                      </a:r>
                      <a:endParaRPr lang="fr-FR" sz="24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fr-FR" sz="2400" u="none" strike="noStrike">
                          <a:effectLst/>
                        </a:rPr>
                        <a:t>2.24</a:t>
                      </a:r>
                      <a:endParaRPr lang="fr-FR"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2.56</a:t>
                      </a:r>
                      <a:endParaRPr lang="fr-FR"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2400" b="1" u="none" strike="noStrike" dirty="0">
                          <a:effectLst/>
                        </a:rPr>
                        <a:t>3.59</a:t>
                      </a:r>
                      <a:endParaRPr lang="fr-FR" sz="2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8062912"/>
                  </a:ext>
                </a:extLst>
              </a:tr>
            </a:tbl>
          </a:graphicData>
        </a:graphic>
      </p:graphicFrame>
      <p:sp>
        <p:nvSpPr>
          <p:cNvPr id="17" name="ZoneTexte 16">
            <a:extLst>
              <a:ext uri="{FF2B5EF4-FFF2-40B4-BE49-F238E27FC236}">
                <a16:creationId xmlns:a16="http://schemas.microsoft.com/office/drawing/2014/main" id="{5CC9AB31-015D-FEAC-F271-FEF64F79CEF6}"/>
              </a:ext>
            </a:extLst>
          </p:cNvPr>
          <p:cNvSpPr txBox="1"/>
          <p:nvPr/>
        </p:nvSpPr>
        <p:spPr>
          <a:xfrm>
            <a:off x="133970" y="5559933"/>
            <a:ext cx="7809260" cy="369332"/>
          </a:xfrm>
          <a:prstGeom prst="rect">
            <a:avLst/>
          </a:prstGeom>
          <a:noFill/>
        </p:spPr>
        <p:txBody>
          <a:bodyPr wrap="square">
            <a:spAutoFit/>
          </a:bodyPr>
          <a:lstStyle/>
          <a:p>
            <a:r>
              <a:rPr lang="fr-FR" dirty="0"/>
              <a:t>Chat GPT (données issues de la Banque mondiale / UNESCO UIS / OECD)</a:t>
            </a:r>
          </a:p>
        </p:txBody>
      </p:sp>
    </p:spTree>
    <p:extLst>
      <p:ext uri="{BB962C8B-B14F-4D97-AF65-F5344CB8AC3E}">
        <p14:creationId xmlns:p14="http://schemas.microsoft.com/office/powerpoint/2010/main" val="2566227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10;&#10;Le contenu généré par l’IA peut être incorrect.">
            <a:extLst>
              <a:ext uri="{FF2B5EF4-FFF2-40B4-BE49-F238E27FC236}">
                <a16:creationId xmlns:a16="http://schemas.microsoft.com/office/drawing/2014/main" id="{6AFB5D24-927D-D8E5-8A69-DBCD268FD855}"/>
              </a:ext>
            </a:extLst>
          </p:cNvPr>
          <p:cNvPicPr>
            <a:picLocks noChangeAspect="1"/>
          </p:cNvPicPr>
          <p:nvPr/>
        </p:nvPicPr>
        <p:blipFill>
          <a:blip r:embed="rId3"/>
          <a:stretch>
            <a:fillRect/>
          </a:stretch>
        </p:blipFill>
        <p:spPr>
          <a:xfrm>
            <a:off x="11183353" y="0"/>
            <a:ext cx="1104900" cy="6858000"/>
          </a:xfrm>
          <a:prstGeom prst="rect">
            <a:avLst/>
          </a:prstGeom>
        </p:spPr>
      </p:pic>
      <p:sp>
        <p:nvSpPr>
          <p:cNvPr id="2" name="Titre 1">
            <a:extLst>
              <a:ext uri="{FF2B5EF4-FFF2-40B4-BE49-F238E27FC236}">
                <a16:creationId xmlns:a16="http://schemas.microsoft.com/office/drawing/2014/main" id="{ACD0FC62-776B-472B-B484-F7BECF74EAE5}"/>
              </a:ext>
            </a:extLst>
          </p:cNvPr>
          <p:cNvSpPr>
            <a:spLocks noGrp="1"/>
          </p:cNvSpPr>
          <p:nvPr>
            <p:ph type="title"/>
          </p:nvPr>
        </p:nvSpPr>
        <p:spPr/>
        <p:txBody>
          <a:bodyPr/>
          <a:lstStyle/>
          <a:p>
            <a:r>
              <a:rPr lang="fr-FR" dirty="0">
                <a:solidFill>
                  <a:schemeClr val="accent1"/>
                </a:solidFill>
              </a:rPr>
              <a:t>Panorama Europe &amp; USA : </a:t>
            </a:r>
            <a:br>
              <a:rPr lang="fr-FR" dirty="0">
                <a:solidFill>
                  <a:schemeClr val="accent1"/>
                </a:solidFill>
              </a:rPr>
            </a:br>
            <a:r>
              <a:rPr lang="fr-FR" b="1" dirty="0">
                <a:solidFill>
                  <a:schemeClr val="accent1"/>
                </a:solidFill>
              </a:rPr>
              <a:t>5 modèles de recherche partenariale</a:t>
            </a:r>
          </a:p>
        </p:txBody>
      </p:sp>
      <p:sp>
        <p:nvSpPr>
          <p:cNvPr id="8" name="Espace réservé de la date 7">
            <a:extLst>
              <a:ext uri="{FF2B5EF4-FFF2-40B4-BE49-F238E27FC236}">
                <a16:creationId xmlns:a16="http://schemas.microsoft.com/office/drawing/2014/main" id="{7F46A0E7-8BD8-608B-4FFB-5117AA9B3DA6}"/>
              </a:ext>
            </a:extLst>
          </p:cNvPr>
          <p:cNvSpPr>
            <a:spLocks noGrp="1"/>
          </p:cNvSpPr>
          <p:nvPr>
            <p:ph type="dt" sz="half" idx="10"/>
          </p:nvPr>
        </p:nvSpPr>
        <p:spPr/>
        <p:txBody>
          <a:bodyPr/>
          <a:lstStyle/>
          <a:p>
            <a:r>
              <a:rPr lang="fr-FR" dirty="0"/>
              <a:t>10-11/12/2025</a:t>
            </a:r>
          </a:p>
        </p:txBody>
      </p:sp>
      <p:sp>
        <p:nvSpPr>
          <p:cNvPr id="9" name="Espace réservé du pied de page 8">
            <a:extLst>
              <a:ext uri="{FF2B5EF4-FFF2-40B4-BE49-F238E27FC236}">
                <a16:creationId xmlns:a16="http://schemas.microsoft.com/office/drawing/2014/main" id="{2363EDE8-F84D-2806-9C58-156CDD8FECCB}"/>
              </a:ext>
            </a:extLst>
          </p:cNvPr>
          <p:cNvSpPr>
            <a:spLocks noGrp="1"/>
          </p:cNvSpPr>
          <p:nvPr>
            <p:ph type="ftr" sz="quarter" idx="11"/>
          </p:nvPr>
        </p:nvSpPr>
        <p:spPr/>
        <p:txBody>
          <a:bodyPr/>
          <a:lstStyle/>
          <a:p>
            <a:r>
              <a:rPr lang="fr-FR" dirty="0"/>
              <a:t>Colloque </a:t>
            </a:r>
            <a:r>
              <a:rPr lang="fr-FR" dirty="0" err="1"/>
              <a:t>ScIences</a:t>
            </a:r>
            <a:r>
              <a:rPr lang="fr-FR" dirty="0"/>
              <a:t> et Industries</a:t>
            </a:r>
          </a:p>
        </p:txBody>
      </p:sp>
      <p:sp>
        <p:nvSpPr>
          <p:cNvPr id="10" name="Espace réservé du numéro de diapositive 9">
            <a:extLst>
              <a:ext uri="{FF2B5EF4-FFF2-40B4-BE49-F238E27FC236}">
                <a16:creationId xmlns:a16="http://schemas.microsoft.com/office/drawing/2014/main" id="{B727900A-A760-35E0-9EE6-B44E02D0A836}"/>
              </a:ext>
            </a:extLst>
          </p:cNvPr>
          <p:cNvSpPr>
            <a:spLocks noGrp="1"/>
          </p:cNvSpPr>
          <p:nvPr>
            <p:ph type="sldNum" sz="quarter" idx="12"/>
          </p:nvPr>
        </p:nvSpPr>
        <p:spPr/>
        <p:txBody>
          <a:bodyPr/>
          <a:lstStyle/>
          <a:p>
            <a:fld id="{A5EA176D-CFC3-9B4D-AA96-832AD378EFB0}" type="slidenum">
              <a:rPr lang="fr-FR" smtClean="0"/>
              <a:t>4</a:t>
            </a:fld>
            <a:endParaRPr lang="fr-FR"/>
          </a:p>
        </p:txBody>
      </p:sp>
      <p:sp>
        <p:nvSpPr>
          <p:cNvPr id="11" name="ZoneTexte 10">
            <a:extLst>
              <a:ext uri="{FF2B5EF4-FFF2-40B4-BE49-F238E27FC236}">
                <a16:creationId xmlns:a16="http://schemas.microsoft.com/office/drawing/2014/main" id="{5736460A-7E44-9726-5438-6C1B6FB93E20}"/>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sp>
        <p:nvSpPr>
          <p:cNvPr id="14" name="ZoneTexte 13">
            <a:extLst>
              <a:ext uri="{FF2B5EF4-FFF2-40B4-BE49-F238E27FC236}">
                <a16:creationId xmlns:a16="http://schemas.microsoft.com/office/drawing/2014/main" id="{8AE4C459-3322-4872-8AF6-7020EAE10D2E}"/>
              </a:ext>
            </a:extLst>
          </p:cNvPr>
          <p:cNvSpPr txBox="1"/>
          <p:nvPr/>
        </p:nvSpPr>
        <p:spPr>
          <a:xfrm>
            <a:off x="838200" y="4140863"/>
            <a:ext cx="4114800" cy="2050741"/>
          </a:xfrm>
          <a:prstGeom prst="rect">
            <a:avLst/>
          </a:prstGeom>
          <a:noFill/>
        </p:spPr>
        <p:txBody>
          <a:bodyPr wrap="square" rtlCol="0">
            <a:spAutoFit/>
          </a:bodyPr>
          <a:lstStyle/>
          <a:p>
            <a:endParaRPr lang="fr-FR" dirty="0"/>
          </a:p>
        </p:txBody>
      </p:sp>
      <p:sp>
        <p:nvSpPr>
          <p:cNvPr id="15" name="ZoneTexte 14">
            <a:extLst>
              <a:ext uri="{FF2B5EF4-FFF2-40B4-BE49-F238E27FC236}">
                <a16:creationId xmlns:a16="http://schemas.microsoft.com/office/drawing/2014/main" id="{4077ADFF-3862-47BC-9EFD-488C60A78744}"/>
              </a:ext>
            </a:extLst>
          </p:cNvPr>
          <p:cNvSpPr txBox="1"/>
          <p:nvPr/>
        </p:nvSpPr>
        <p:spPr>
          <a:xfrm>
            <a:off x="5867399" y="1771729"/>
            <a:ext cx="4114800" cy="2050741"/>
          </a:xfrm>
          <a:prstGeom prst="rect">
            <a:avLst/>
          </a:prstGeom>
          <a:noFill/>
        </p:spPr>
        <p:txBody>
          <a:bodyPr wrap="square" rtlCol="0">
            <a:spAutoFit/>
          </a:bodyPr>
          <a:lstStyle/>
          <a:p>
            <a:endParaRPr lang="fr-FR" dirty="0"/>
          </a:p>
        </p:txBody>
      </p:sp>
      <p:sp>
        <p:nvSpPr>
          <p:cNvPr id="16" name="ZoneTexte 15">
            <a:extLst>
              <a:ext uri="{FF2B5EF4-FFF2-40B4-BE49-F238E27FC236}">
                <a16:creationId xmlns:a16="http://schemas.microsoft.com/office/drawing/2014/main" id="{D1BAF580-F382-48A6-8685-14305594419B}"/>
              </a:ext>
            </a:extLst>
          </p:cNvPr>
          <p:cNvSpPr txBox="1"/>
          <p:nvPr/>
        </p:nvSpPr>
        <p:spPr>
          <a:xfrm>
            <a:off x="6010776" y="4093083"/>
            <a:ext cx="4114800" cy="2050741"/>
          </a:xfrm>
          <a:prstGeom prst="rect">
            <a:avLst/>
          </a:prstGeom>
          <a:noFill/>
        </p:spPr>
        <p:txBody>
          <a:bodyPr wrap="square" rtlCol="0">
            <a:spAutoFit/>
          </a:bodyPr>
          <a:lstStyle/>
          <a:p>
            <a:endParaRPr lang="fr-FR" dirty="0"/>
          </a:p>
        </p:txBody>
      </p:sp>
      <p:sp>
        <p:nvSpPr>
          <p:cNvPr id="17" name="Espace réservé du contenu 16">
            <a:extLst>
              <a:ext uri="{FF2B5EF4-FFF2-40B4-BE49-F238E27FC236}">
                <a16:creationId xmlns:a16="http://schemas.microsoft.com/office/drawing/2014/main" id="{2F849FC6-D1C7-41E3-A2EA-4E9F847CCC28}"/>
              </a:ext>
            </a:extLst>
          </p:cNvPr>
          <p:cNvSpPr txBox="1">
            <a:spLocks noGrp="1"/>
          </p:cNvSpPr>
          <p:nvPr>
            <p:ph idx="1"/>
          </p:nvPr>
        </p:nvSpPr>
        <p:spPr>
          <a:xfrm>
            <a:off x="838200" y="1825625"/>
            <a:ext cx="10515600" cy="4483407"/>
          </a:xfrm>
          <a:prstGeom prst="rect">
            <a:avLst/>
          </a:prstGeom>
          <a:noFill/>
        </p:spPr>
        <p:txBody>
          <a:bodyPr wrap="square">
            <a:spAutoFit/>
          </a:bodyPr>
          <a:lstStyle/>
          <a:p>
            <a:pPr marL="0" indent="0">
              <a:buNone/>
            </a:pPr>
            <a:r>
              <a:rPr lang="fr-FR" sz="2400" dirty="0">
                <a:effectLst/>
                <a:ea typeface="Calibri" panose="020F0502020204030204" pitchFamily="34" charset="0"/>
                <a:cs typeface="Times New Roman" panose="02020603050405020304" pitchFamily="18" charset="0"/>
              </a:rPr>
              <a:t>Chez nos voisins, cinq grandes familles de dispositifs :</a:t>
            </a:r>
          </a:p>
          <a:p>
            <a:pPr marL="342900" lvl="0" indent="-342900">
              <a:buFont typeface="Symbol" panose="05050102010706020507" pitchFamily="18" charset="2"/>
              <a:buChar char=""/>
            </a:pPr>
            <a:r>
              <a:rPr lang="fr-FR" sz="2400" dirty="0">
                <a:effectLst/>
                <a:ea typeface="Calibri" panose="020F0502020204030204" pitchFamily="34" charset="0"/>
                <a:cs typeface="Times New Roman" panose="02020603050405020304" pitchFamily="18" charset="0"/>
              </a:rPr>
              <a:t>Les RTO (Organisme de Recherche et de Technologie) — les grands organismes de recherche appliquée</a:t>
            </a:r>
            <a:r>
              <a:rPr lang="fr-FR" sz="2400" dirty="0">
                <a:ea typeface="Calibri" panose="020F0502020204030204" pitchFamily="34" charset="0"/>
                <a:cs typeface="Times New Roman" panose="02020603050405020304" pitchFamily="18" charset="0"/>
              </a:rPr>
              <a:t> : </a:t>
            </a:r>
            <a:r>
              <a:rPr lang="fr-FR" sz="2400" dirty="0">
                <a:effectLst/>
                <a:ea typeface="Calibri" panose="020F0502020204030204" pitchFamily="34" charset="0"/>
                <a:cs typeface="Times New Roman" panose="02020603050405020304" pitchFamily="18" charset="0"/>
              </a:rPr>
              <a:t>Fraunhofer (D), TNO (NL), VTT (FI) ;</a:t>
            </a:r>
          </a:p>
          <a:p>
            <a:pPr marL="342900" lvl="0" indent="-342900">
              <a:buFont typeface="Symbol" panose="05050102010706020507" pitchFamily="18" charset="2"/>
              <a:buChar char=""/>
            </a:pPr>
            <a:r>
              <a:rPr lang="fr-FR" sz="2400" dirty="0">
                <a:effectLst/>
                <a:ea typeface="Calibri" panose="020F0502020204030204" pitchFamily="34" charset="0"/>
                <a:cs typeface="Times New Roman" panose="02020603050405020304" pitchFamily="18" charset="0"/>
              </a:rPr>
              <a:t>Les centres sectoriels comme les </a:t>
            </a:r>
            <a:r>
              <a:rPr lang="fr-FR" sz="2400" dirty="0" err="1">
                <a:effectLst/>
                <a:ea typeface="Calibri" panose="020F0502020204030204" pitchFamily="34" charset="0"/>
                <a:cs typeface="Times New Roman" panose="02020603050405020304" pitchFamily="18" charset="0"/>
              </a:rPr>
              <a:t>Catapult</a:t>
            </a:r>
            <a:r>
              <a:rPr lang="fr-FR" sz="2400" dirty="0">
                <a:effectLst/>
                <a:ea typeface="Calibri" panose="020F0502020204030204" pitchFamily="34" charset="0"/>
                <a:cs typeface="Times New Roman" panose="02020603050405020304" pitchFamily="18" charset="0"/>
              </a:rPr>
              <a:t> britanniques ;</a:t>
            </a:r>
          </a:p>
          <a:p>
            <a:pPr marL="342900" lvl="0" indent="-342900">
              <a:buFont typeface="Symbol" panose="05050102010706020507" pitchFamily="18" charset="2"/>
              <a:buChar char=""/>
            </a:pPr>
            <a:r>
              <a:rPr lang="fr-FR" sz="2400" dirty="0">
                <a:effectLst/>
                <a:ea typeface="Calibri" panose="020F0502020204030204" pitchFamily="34" charset="0"/>
                <a:cs typeface="Times New Roman" panose="02020603050405020304" pitchFamily="18" charset="0"/>
              </a:rPr>
              <a:t>Les modèles État–société, très présents en Europe du Nord ;</a:t>
            </a:r>
          </a:p>
          <a:p>
            <a:pPr marL="342900" lvl="0" indent="-342900">
              <a:buFont typeface="Symbol" panose="05050102010706020507" pitchFamily="18" charset="2"/>
              <a:buChar char=""/>
            </a:pPr>
            <a:r>
              <a:rPr lang="fr-FR" sz="2400" dirty="0">
                <a:effectLst/>
                <a:ea typeface="Calibri" panose="020F0502020204030204" pitchFamily="34" charset="0"/>
                <a:cs typeface="Times New Roman" panose="02020603050405020304" pitchFamily="18" charset="0"/>
              </a:rPr>
              <a:t>Les modèles </a:t>
            </a:r>
            <a:r>
              <a:rPr lang="fr-FR" sz="2400" dirty="0" err="1">
                <a:effectLst/>
                <a:ea typeface="Calibri" panose="020F0502020204030204" pitchFamily="34" charset="0"/>
                <a:cs typeface="Times New Roman" panose="02020603050405020304" pitchFamily="18" charset="0"/>
              </a:rPr>
              <a:t>deeptech</a:t>
            </a:r>
            <a:r>
              <a:rPr lang="fr-FR" sz="2400" dirty="0">
                <a:effectLst/>
                <a:ea typeface="Calibri" panose="020F0502020204030204" pitchFamily="34" charset="0"/>
                <a:cs typeface="Times New Roman" panose="02020603050405020304" pitchFamily="18" charset="0"/>
              </a:rPr>
              <a:t>-to-</a:t>
            </a:r>
            <a:r>
              <a:rPr lang="fr-FR" sz="2400" dirty="0" err="1">
                <a:effectLst/>
                <a:ea typeface="Calibri" panose="020F0502020204030204" pitchFamily="34" charset="0"/>
                <a:cs typeface="Times New Roman" panose="02020603050405020304" pitchFamily="18" charset="0"/>
              </a:rPr>
              <a:t>market</a:t>
            </a:r>
            <a:r>
              <a:rPr lang="fr-FR" sz="2400" dirty="0">
                <a:effectLst/>
                <a:ea typeface="Calibri" panose="020F0502020204030204" pitchFamily="34" charset="0"/>
                <a:cs typeface="Times New Roman" panose="02020603050405020304" pitchFamily="18" charset="0"/>
              </a:rPr>
              <a:t> comme en Finlande ;</a:t>
            </a:r>
          </a:p>
          <a:p>
            <a:pPr marL="342900" lvl="0" indent="-342900">
              <a:buFont typeface="Symbol" panose="05050102010706020507" pitchFamily="18" charset="2"/>
              <a:buChar char=""/>
            </a:pPr>
            <a:r>
              <a:rPr lang="fr-FR" sz="2400" dirty="0">
                <a:effectLst/>
                <a:ea typeface="Calibri" panose="020F0502020204030204" pitchFamily="34" charset="0"/>
                <a:cs typeface="Times New Roman" panose="02020603050405020304" pitchFamily="18" charset="0"/>
              </a:rPr>
              <a:t>Les modèles entrepreneuriaux des universités américaines.</a:t>
            </a:r>
          </a:p>
          <a:p>
            <a:pPr marL="0" indent="0">
              <a:buNone/>
            </a:pPr>
            <a:r>
              <a:rPr lang="fr-FR" sz="2400" b="1" dirty="0">
                <a:effectLst/>
                <a:ea typeface="Calibri" panose="020F0502020204030204" pitchFamily="34" charset="0"/>
                <a:cs typeface="Times New Roman" panose="02020603050405020304" pitchFamily="18" charset="0"/>
              </a:rPr>
              <a:t>Ces cinq familles structurent les manières d’organiser la relation recherche-industrie</a:t>
            </a:r>
            <a:r>
              <a:rPr lang="fr-FR" sz="2400" b="1" dirty="0">
                <a:ea typeface="Calibri" panose="020F0502020204030204" pitchFamily="34" charset="0"/>
                <a:cs typeface="Times New Roman" panose="02020603050405020304" pitchFamily="18" charset="0"/>
              </a:rPr>
              <a:t> en Europe et aux USA</a:t>
            </a:r>
            <a:endParaRPr lang="fr-FR" sz="2400" b="1" dirty="0">
              <a:effectLst/>
              <a:ea typeface="Calibri" panose="020F0502020204030204" pitchFamily="34" charset="0"/>
              <a:cs typeface="Times New Roman" panose="02020603050405020304" pitchFamily="18" charset="0"/>
            </a:endParaRPr>
          </a:p>
          <a:p>
            <a:endParaRPr lang="fr-FR" sz="3600" dirty="0"/>
          </a:p>
        </p:txBody>
      </p:sp>
    </p:spTree>
    <p:extLst>
      <p:ext uri="{BB962C8B-B14F-4D97-AF65-F5344CB8AC3E}">
        <p14:creationId xmlns:p14="http://schemas.microsoft.com/office/powerpoint/2010/main" val="3977716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E6D0-4FFD-E7C8-7801-EAB464AFE98B}"/>
            </a:ext>
          </a:extLst>
        </p:cNvPr>
        <p:cNvGrpSpPr/>
        <p:nvPr/>
      </p:nvGrpSpPr>
      <p:grpSpPr>
        <a:xfrm>
          <a:off x="0" y="0"/>
          <a:ext cx="0" cy="0"/>
          <a:chOff x="0" y="0"/>
          <a:chExt cx="0" cy="0"/>
        </a:xfrm>
      </p:grpSpPr>
      <p:pic>
        <p:nvPicPr>
          <p:cNvPr id="7" name="Image 6" descr="Une image contenant capture d’écran&#10;&#10;Le contenu généré par l’IA peut être incorrect.">
            <a:extLst>
              <a:ext uri="{FF2B5EF4-FFF2-40B4-BE49-F238E27FC236}">
                <a16:creationId xmlns:a16="http://schemas.microsoft.com/office/drawing/2014/main" id="{EBB00AE7-EB68-1FDD-581B-181F96F4DACC}"/>
              </a:ext>
            </a:extLst>
          </p:cNvPr>
          <p:cNvPicPr>
            <a:picLocks noChangeAspect="1"/>
          </p:cNvPicPr>
          <p:nvPr/>
        </p:nvPicPr>
        <p:blipFill>
          <a:blip r:embed="rId3"/>
          <a:stretch>
            <a:fillRect/>
          </a:stretch>
        </p:blipFill>
        <p:spPr>
          <a:xfrm>
            <a:off x="11183353" y="0"/>
            <a:ext cx="1104900" cy="6858000"/>
          </a:xfrm>
          <a:prstGeom prst="rect">
            <a:avLst/>
          </a:prstGeom>
        </p:spPr>
      </p:pic>
      <p:sp>
        <p:nvSpPr>
          <p:cNvPr id="2" name="Titre 1">
            <a:extLst>
              <a:ext uri="{FF2B5EF4-FFF2-40B4-BE49-F238E27FC236}">
                <a16:creationId xmlns:a16="http://schemas.microsoft.com/office/drawing/2014/main" id="{25035331-479F-4D2E-AE49-83C5539E6989}"/>
              </a:ext>
            </a:extLst>
          </p:cNvPr>
          <p:cNvSpPr>
            <a:spLocks noGrp="1"/>
          </p:cNvSpPr>
          <p:nvPr>
            <p:ph type="title"/>
          </p:nvPr>
        </p:nvSpPr>
        <p:spPr/>
        <p:txBody>
          <a:bodyPr/>
          <a:lstStyle/>
          <a:p>
            <a:r>
              <a:rPr lang="fr-FR" b="1" dirty="0">
                <a:solidFill>
                  <a:schemeClr val="accent1"/>
                </a:solidFill>
              </a:rPr>
              <a:t>Allemagne : </a:t>
            </a:r>
            <a:r>
              <a:rPr lang="fr-FR" dirty="0">
                <a:solidFill>
                  <a:schemeClr val="accent1"/>
                </a:solidFill>
              </a:rPr>
              <a:t>Fraunhofer</a:t>
            </a:r>
          </a:p>
        </p:txBody>
      </p:sp>
      <p:pic>
        <p:nvPicPr>
          <p:cNvPr id="13" name="Espace réservé du contenu 12">
            <a:extLst>
              <a:ext uri="{FF2B5EF4-FFF2-40B4-BE49-F238E27FC236}">
                <a16:creationId xmlns:a16="http://schemas.microsoft.com/office/drawing/2014/main" id="{B4F57A30-F66D-40C9-BC08-5DC0C3E97F37}"/>
              </a:ext>
            </a:extLst>
          </p:cNvPr>
          <p:cNvPicPr>
            <a:picLocks noGrp="1" noChangeAspect="1"/>
          </p:cNvPicPr>
          <p:nvPr>
            <p:ph sz="half" idx="1"/>
          </p:nvPr>
        </p:nvPicPr>
        <p:blipFill rotWithShape="1">
          <a:blip r:embed="rId4"/>
          <a:srcRect t="20980"/>
          <a:stretch/>
        </p:blipFill>
        <p:spPr>
          <a:xfrm>
            <a:off x="6116907" y="1333499"/>
            <a:ext cx="2859214" cy="2259359"/>
          </a:xfrm>
        </p:spPr>
      </p:pic>
      <p:pic>
        <p:nvPicPr>
          <p:cNvPr id="6" name="Espace réservé du contenu 5">
            <a:extLst>
              <a:ext uri="{FF2B5EF4-FFF2-40B4-BE49-F238E27FC236}">
                <a16:creationId xmlns:a16="http://schemas.microsoft.com/office/drawing/2014/main" id="{C5A87BE6-6475-4144-B119-49BF34FDE688}"/>
              </a:ext>
            </a:extLst>
          </p:cNvPr>
          <p:cNvPicPr>
            <a:picLocks noGrp="1" noChangeAspect="1"/>
          </p:cNvPicPr>
          <p:nvPr>
            <p:ph sz="half" idx="2"/>
          </p:nvPr>
        </p:nvPicPr>
        <p:blipFill>
          <a:blip r:embed="rId5"/>
          <a:stretch>
            <a:fillRect/>
          </a:stretch>
        </p:blipFill>
        <p:spPr>
          <a:xfrm>
            <a:off x="6116907" y="2715189"/>
            <a:ext cx="4987386" cy="3328424"/>
          </a:xfrm>
        </p:spPr>
      </p:pic>
      <p:sp>
        <p:nvSpPr>
          <p:cNvPr id="8" name="Espace réservé de la date 7">
            <a:extLst>
              <a:ext uri="{FF2B5EF4-FFF2-40B4-BE49-F238E27FC236}">
                <a16:creationId xmlns:a16="http://schemas.microsoft.com/office/drawing/2014/main" id="{EA74FDD9-E57C-EF8B-0C83-ABE584A8BA12}"/>
              </a:ext>
            </a:extLst>
          </p:cNvPr>
          <p:cNvSpPr>
            <a:spLocks noGrp="1"/>
          </p:cNvSpPr>
          <p:nvPr>
            <p:ph type="dt" sz="half" idx="10"/>
          </p:nvPr>
        </p:nvSpPr>
        <p:spPr/>
        <p:txBody>
          <a:bodyPr/>
          <a:lstStyle/>
          <a:p>
            <a:r>
              <a:rPr lang="fr-FR" dirty="0"/>
              <a:t>10-11/12/2025</a:t>
            </a:r>
          </a:p>
        </p:txBody>
      </p:sp>
      <p:sp>
        <p:nvSpPr>
          <p:cNvPr id="9" name="Espace réservé du pied de page 8">
            <a:extLst>
              <a:ext uri="{FF2B5EF4-FFF2-40B4-BE49-F238E27FC236}">
                <a16:creationId xmlns:a16="http://schemas.microsoft.com/office/drawing/2014/main" id="{759D28A5-CF7C-0427-F981-3AE2B4D0CE0C}"/>
              </a:ext>
            </a:extLst>
          </p:cNvPr>
          <p:cNvSpPr>
            <a:spLocks noGrp="1"/>
          </p:cNvSpPr>
          <p:nvPr>
            <p:ph type="ftr" sz="quarter" idx="11"/>
          </p:nvPr>
        </p:nvSpPr>
        <p:spPr/>
        <p:txBody>
          <a:bodyPr/>
          <a:lstStyle/>
          <a:p>
            <a:r>
              <a:rPr lang="fr-FR" dirty="0"/>
              <a:t>Colloque </a:t>
            </a:r>
            <a:r>
              <a:rPr lang="fr-FR" dirty="0" err="1"/>
              <a:t>ScIences</a:t>
            </a:r>
            <a:r>
              <a:rPr lang="fr-FR" dirty="0"/>
              <a:t> et Industries</a:t>
            </a:r>
          </a:p>
        </p:txBody>
      </p:sp>
      <p:sp>
        <p:nvSpPr>
          <p:cNvPr id="10" name="Espace réservé du numéro de diapositive 9">
            <a:extLst>
              <a:ext uri="{FF2B5EF4-FFF2-40B4-BE49-F238E27FC236}">
                <a16:creationId xmlns:a16="http://schemas.microsoft.com/office/drawing/2014/main" id="{95A7A308-D075-102F-358B-D8EE92CBC2DA}"/>
              </a:ext>
            </a:extLst>
          </p:cNvPr>
          <p:cNvSpPr>
            <a:spLocks noGrp="1"/>
          </p:cNvSpPr>
          <p:nvPr>
            <p:ph type="sldNum" sz="quarter" idx="12"/>
          </p:nvPr>
        </p:nvSpPr>
        <p:spPr/>
        <p:txBody>
          <a:bodyPr/>
          <a:lstStyle/>
          <a:p>
            <a:fld id="{A5EA176D-CFC3-9B4D-AA96-832AD378EFB0}" type="slidenum">
              <a:rPr lang="fr-FR" smtClean="0"/>
              <a:t>5</a:t>
            </a:fld>
            <a:endParaRPr lang="fr-FR"/>
          </a:p>
        </p:txBody>
      </p:sp>
      <p:sp>
        <p:nvSpPr>
          <p:cNvPr id="11" name="ZoneTexte 10">
            <a:extLst>
              <a:ext uri="{FF2B5EF4-FFF2-40B4-BE49-F238E27FC236}">
                <a16:creationId xmlns:a16="http://schemas.microsoft.com/office/drawing/2014/main" id="{C69BEEF6-8FDF-6748-9E13-31084C950B04}"/>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sp>
        <p:nvSpPr>
          <p:cNvPr id="14" name="Espace réservé du contenu 16">
            <a:extLst>
              <a:ext uri="{FF2B5EF4-FFF2-40B4-BE49-F238E27FC236}">
                <a16:creationId xmlns:a16="http://schemas.microsoft.com/office/drawing/2014/main" id="{26F7BAAE-2B69-489D-8067-9C0C971E7395}"/>
              </a:ext>
            </a:extLst>
          </p:cNvPr>
          <p:cNvSpPr txBox="1">
            <a:spLocks/>
          </p:cNvSpPr>
          <p:nvPr/>
        </p:nvSpPr>
        <p:spPr>
          <a:xfrm>
            <a:off x="838200" y="1503714"/>
            <a:ext cx="4987386" cy="572573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a:ln>
                  <a:noFill/>
                </a:ln>
                <a:solidFill>
                  <a:schemeClr val="tx1"/>
                </a:solidFill>
                <a:effectLst/>
              </a:rPr>
              <a:t>La référence européenne de la recherche appliquée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dirty="0">
                <a:ln>
                  <a:noFill/>
                </a:ln>
                <a:solidFill>
                  <a:schemeClr val="tx1"/>
                </a:solidFill>
                <a:effectLst/>
              </a:rPr>
              <a:t>75 instituts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dirty="0">
                <a:ln>
                  <a:noFill/>
                </a:ln>
                <a:solidFill>
                  <a:schemeClr val="tx1"/>
                </a:solidFill>
                <a:effectLst/>
              </a:rPr>
              <a:t>3,6 Md€ de budget annuel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dirty="0">
                <a:ln>
                  <a:noFill/>
                </a:ln>
                <a:solidFill>
                  <a:schemeClr val="tx1"/>
                </a:solidFill>
                <a:effectLst/>
              </a:rPr>
              <a:t>70 % de contrats industriels et européens</a:t>
            </a:r>
          </a:p>
          <a:p>
            <a:pPr marL="0" marR="0" lvl="0" indent="0" algn="l" defTabSz="914400" rtl="0" eaLnBrk="0" fontAlgn="base" latinLnBrk="0" hangingPunct="0">
              <a:lnSpc>
                <a:spcPct val="100000"/>
              </a:lnSpc>
              <a:spcBef>
                <a:spcPct val="0"/>
              </a:spcBef>
              <a:spcAft>
                <a:spcPct val="0"/>
              </a:spcAft>
              <a:buClrTx/>
              <a:buSzTx/>
              <a:buFontTx/>
              <a:buChar char="•"/>
              <a:tabLst/>
            </a:pPr>
            <a:r>
              <a:rPr lang="fr-FR" altLang="fr-FR" sz="2400" dirty="0"/>
              <a:t>2024: 867M€ a</a:t>
            </a:r>
            <a:r>
              <a:rPr kumimoji="0" lang="fr-FR" altLang="fr-FR" sz="2400" b="0" i="0" u="none" strike="noStrike" cap="none" normalizeH="0" baseline="0" dirty="0">
                <a:ln>
                  <a:noFill/>
                </a:ln>
                <a:solidFill>
                  <a:schemeClr val="tx1"/>
                </a:solidFill>
                <a:effectLst/>
              </a:rPr>
              <a:t>vec entreprises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b="0" i="0" u="none" strike="noStrike" cap="none" normalizeH="0" baseline="0" dirty="0">
                <a:ln>
                  <a:noFill/>
                </a:ln>
                <a:solidFill>
                  <a:schemeClr val="tx1"/>
                </a:solidFill>
                <a:effectLst/>
              </a:rPr>
              <a:t>TRL 4–8, démonstrateurs, plateformes pilotes</a:t>
            </a:r>
          </a:p>
          <a:p>
            <a:pPr marL="0" marR="0" lvl="0" indent="0" algn="l" defTabSz="914400" rtl="0" eaLnBrk="0" fontAlgn="base" latinLnBrk="0" hangingPunct="0">
              <a:lnSpc>
                <a:spcPct val="100000"/>
              </a:lnSpc>
              <a:spcBef>
                <a:spcPct val="0"/>
              </a:spcBef>
              <a:spcAft>
                <a:spcPct val="0"/>
              </a:spcAft>
              <a:buClrTx/>
              <a:buSzTx/>
              <a:buNone/>
              <a:tabLst/>
            </a:pPr>
            <a:endParaRPr kumimoji="0" lang="fr-FR" altLang="fr-FR"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lang="fr-FR" altLang="fr-FR" sz="2400" dirty="0">
                <a:sym typeface="Wingdings" panose="05000000000000000000" pitchFamily="2" charset="2"/>
              </a:rPr>
              <a:t> </a:t>
            </a:r>
            <a:r>
              <a:rPr kumimoji="0" lang="fr-FR" altLang="fr-FR" sz="2400" b="0" i="0" u="none" strike="noStrike" cap="none" normalizeH="0" baseline="0" dirty="0">
                <a:ln>
                  <a:noFill/>
                </a:ln>
                <a:solidFill>
                  <a:schemeClr val="tx1"/>
                </a:solidFill>
                <a:effectLst/>
              </a:rPr>
              <a:t>Un outil central de la compétitivité industrielle allemande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endParaRPr>
          </a:p>
          <a:p>
            <a:endParaRPr lang="fr-FR" sz="2400" dirty="0"/>
          </a:p>
        </p:txBody>
      </p:sp>
    </p:spTree>
    <p:extLst>
      <p:ext uri="{BB962C8B-B14F-4D97-AF65-F5344CB8AC3E}">
        <p14:creationId xmlns:p14="http://schemas.microsoft.com/office/powerpoint/2010/main" val="300541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3664E-8DF0-F274-809D-E893C3E2EAB9}"/>
            </a:ext>
          </a:extLst>
        </p:cNvPr>
        <p:cNvGrpSpPr/>
        <p:nvPr/>
      </p:nvGrpSpPr>
      <p:grpSpPr>
        <a:xfrm>
          <a:off x="0" y="0"/>
          <a:ext cx="0" cy="0"/>
          <a:chOff x="0" y="0"/>
          <a:chExt cx="0" cy="0"/>
        </a:xfrm>
      </p:grpSpPr>
      <p:pic>
        <p:nvPicPr>
          <p:cNvPr id="7" name="Image 6" descr="Une image contenant capture d’écran&#10;&#10;Le contenu généré par l’IA peut être incorrect.">
            <a:extLst>
              <a:ext uri="{FF2B5EF4-FFF2-40B4-BE49-F238E27FC236}">
                <a16:creationId xmlns:a16="http://schemas.microsoft.com/office/drawing/2014/main" id="{437D16C8-EFC3-88C8-B735-6BC658E4E380}"/>
              </a:ext>
            </a:extLst>
          </p:cNvPr>
          <p:cNvPicPr>
            <a:picLocks noChangeAspect="1"/>
          </p:cNvPicPr>
          <p:nvPr/>
        </p:nvPicPr>
        <p:blipFill>
          <a:blip r:embed="rId3"/>
          <a:stretch>
            <a:fillRect/>
          </a:stretch>
        </p:blipFill>
        <p:spPr>
          <a:xfrm>
            <a:off x="11183353" y="0"/>
            <a:ext cx="1104900" cy="6858000"/>
          </a:xfrm>
          <a:prstGeom prst="rect">
            <a:avLst/>
          </a:prstGeom>
        </p:spPr>
      </p:pic>
      <p:sp>
        <p:nvSpPr>
          <p:cNvPr id="8" name="Espace réservé de la date 7">
            <a:extLst>
              <a:ext uri="{FF2B5EF4-FFF2-40B4-BE49-F238E27FC236}">
                <a16:creationId xmlns:a16="http://schemas.microsoft.com/office/drawing/2014/main" id="{44938A44-5353-EDA4-52D5-5319229CEE7A}"/>
              </a:ext>
            </a:extLst>
          </p:cNvPr>
          <p:cNvSpPr>
            <a:spLocks noGrp="1"/>
          </p:cNvSpPr>
          <p:nvPr>
            <p:ph type="dt" sz="half" idx="10"/>
          </p:nvPr>
        </p:nvSpPr>
        <p:spPr/>
        <p:txBody>
          <a:bodyPr/>
          <a:lstStyle/>
          <a:p>
            <a:r>
              <a:rPr lang="fr-FR" dirty="0"/>
              <a:t>10-11/12/2025</a:t>
            </a:r>
          </a:p>
        </p:txBody>
      </p:sp>
      <p:sp>
        <p:nvSpPr>
          <p:cNvPr id="9" name="Espace réservé du pied de page 8">
            <a:extLst>
              <a:ext uri="{FF2B5EF4-FFF2-40B4-BE49-F238E27FC236}">
                <a16:creationId xmlns:a16="http://schemas.microsoft.com/office/drawing/2014/main" id="{6FC1D9C7-D783-E95C-8940-7B14EF1203B3}"/>
              </a:ext>
            </a:extLst>
          </p:cNvPr>
          <p:cNvSpPr>
            <a:spLocks noGrp="1"/>
          </p:cNvSpPr>
          <p:nvPr>
            <p:ph type="ftr" sz="quarter" idx="11"/>
          </p:nvPr>
        </p:nvSpPr>
        <p:spPr>
          <a:xfrm>
            <a:off x="4175864" y="6356350"/>
            <a:ext cx="3840271" cy="365125"/>
          </a:xfrm>
        </p:spPr>
        <p:txBody>
          <a:bodyPr/>
          <a:lstStyle/>
          <a:p>
            <a:r>
              <a:rPr lang="fr-FR" dirty="0"/>
              <a:t>Colloque </a:t>
            </a:r>
            <a:r>
              <a:rPr lang="fr-FR" dirty="0" err="1"/>
              <a:t>ScIences</a:t>
            </a:r>
            <a:r>
              <a:rPr lang="fr-FR" dirty="0"/>
              <a:t> et Industries</a:t>
            </a:r>
          </a:p>
        </p:txBody>
      </p:sp>
      <p:sp>
        <p:nvSpPr>
          <p:cNvPr id="10" name="Espace réservé du numéro de diapositive 9">
            <a:extLst>
              <a:ext uri="{FF2B5EF4-FFF2-40B4-BE49-F238E27FC236}">
                <a16:creationId xmlns:a16="http://schemas.microsoft.com/office/drawing/2014/main" id="{A1B415EA-8780-5A45-B4F2-DB055C1302B2}"/>
              </a:ext>
            </a:extLst>
          </p:cNvPr>
          <p:cNvSpPr>
            <a:spLocks noGrp="1"/>
          </p:cNvSpPr>
          <p:nvPr>
            <p:ph type="sldNum" sz="quarter" idx="12"/>
          </p:nvPr>
        </p:nvSpPr>
        <p:spPr/>
        <p:txBody>
          <a:bodyPr/>
          <a:lstStyle/>
          <a:p>
            <a:fld id="{A5EA176D-CFC3-9B4D-AA96-832AD378EFB0}" type="slidenum">
              <a:rPr lang="fr-FR" smtClean="0"/>
              <a:t>6</a:t>
            </a:fld>
            <a:endParaRPr lang="fr-FR"/>
          </a:p>
        </p:txBody>
      </p:sp>
      <p:sp>
        <p:nvSpPr>
          <p:cNvPr id="11" name="ZoneTexte 10">
            <a:extLst>
              <a:ext uri="{FF2B5EF4-FFF2-40B4-BE49-F238E27FC236}">
                <a16:creationId xmlns:a16="http://schemas.microsoft.com/office/drawing/2014/main" id="{212894FC-FFCB-5C76-B7D7-F9FE596E7A36}"/>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sp>
        <p:nvSpPr>
          <p:cNvPr id="12" name="Titre 1">
            <a:extLst>
              <a:ext uri="{FF2B5EF4-FFF2-40B4-BE49-F238E27FC236}">
                <a16:creationId xmlns:a16="http://schemas.microsoft.com/office/drawing/2014/main" id="{E5E59588-FF20-41C8-A76E-A9C210ABD3CB}"/>
              </a:ext>
            </a:extLst>
          </p:cNvPr>
          <p:cNvSpPr>
            <a:spLocks noGrp="1"/>
          </p:cNvSpPr>
          <p:nvPr>
            <p:ph type="title"/>
          </p:nvPr>
        </p:nvSpPr>
        <p:spPr>
          <a:xfrm>
            <a:off x="838200" y="365125"/>
            <a:ext cx="10515600" cy="1325563"/>
          </a:xfrm>
        </p:spPr>
        <p:txBody>
          <a:bodyPr/>
          <a:lstStyle/>
          <a:p>
            <a:r>
              <a:rPr lang="fr-FR" b="1" dirty="0">
                <a:solidFill>
                  <a:schemeClr val="accent1"/>
                </a:solidFill>
              </a:rPr>
              <a:t>Pays-Bas / Suède : </a:t>
            </a:r>
            <a:r>
              <a:rPr lang="fr-FR" dirty="0">
                <a:solidFill>
                  <a:schemeClr val="accent1"/>
                </a:solidFill>
              </a:rPr>
              <a:t>TNO &amp; RISE</a:t>
            </a:r>
          </a:p>
        </p:txBody>
      </p:sp>
      <p:sp>
        <p:nvSpPr>
          <p:cNvPr id="13" name="Espace réservé du contenu 16">
            <a:extLst>
              <a:ext uri="{FF2B5EF4-FFF2-40B4-BE49-F238E27FC236}">
                <a16:creationId xmlns:a16="http://schemas.microsoft.com/office/drawing/2014/main" id="{9F8400FA-498A-465E-ABB8-77C67E0BDF18}"/>
              </a:ext>
            </a:extLst>
          </p:cNvPr>
          <p:cNvSpPr txBox="1">
            <a:spLocks/>
          </p:cNvSpPr>
          <p:nvPr/>
        </p:nvSpPr>
        <p:spPr>
          <a:xfrm>
            <a:off x="5046533" y="1869225"/>
            <a:ext cx="5884732" cy="392928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a:t>La recherche appliquée au service des politiques publiques</a:t>
            </a:r>
            <a:endParaRPr lang="fr-FR" sz="2400" dirty="0"/>
          </a:p>
          <a:p>
            <a:pPr>
              <a:buFont typeface="Arial" panose="020B0604020202020204" pitchFamily="34" charset="0"/>
              <a:buChar char="•"/>
            </a:pPr>
            <a:r>
              <a:rPr lang="fr-FR" sz="2400" dirty="0"/>
              <a:t>Opérateurs publics créés ou détenus par l’État</a:t>
            </a:r>
          </a:p>
          <a:p>
            <a:pPr>
              <a:buFont typeface="Arial" panose="020B0604020202020204" pitchFamily="34" charset="0"/>
              <a:buChar char="•"/>
            </a:pPr>
            <a:r>
              <a:rPr lang="fr-FR" sz="2400" dirty="0"/>
              <a:t>Appui direct aux ministères (énergie, climat, sécurité, mobilité)</a:t>
            </a:r>
          </a:p>
          <a:p>
            <a:pPr>
              <a:buFont typeface="Arial" panose="020B0604020202020204" pitchFamily="34" charset="0"/>
              <a:buChar char="•"/>
            </a:pPr>
            <a:r>
              <a:rPr lang="fr-FR" sz="2400" dirty="0"/>
              <a:t>Soutien fort aux transitions territoriales et aux PME</a:t>
            </a:r>
          </a:p>
          <a:p>
            <a:pPr>
              <a:buFont typeface="Arial" panose="020B0604020202020204" pitchFamily="34" charset="0"/>
              <a:buChar char="•"/>
            </a:pPr>
            <a:r>
              <a:rPr lang="fr-FR" sz="2400" dirty="0"/>
              <a:t>Logique proche des EPIC français (CEA, IFREMER…)</a:t>
            </a:r>
          </a:p>
        </p:txBody>
      </p:sp>
      <p:pic>
        <p:nvPicPr>
          <p:cNvPr id="3" name="Image 2">
            <a:extLst>
              <a:ext uri="{FF2B5EF4-FFF2-40B4-BE49-F238E27FC236}">
                <a16:creationId xmlns:a16="http://schemas.microsoft.com/office/drawing/2014/main" id="{4242419C-55DF-4562-8677-D92FDE6E57A5}"/>
              </a:ext>
            </a:extLst>
          </p:cNvPr>
          <p:cNvPicPr>
            <a:picLocks noChangeAspect="1"/>
          </p:cNvPicPr>
          <p:nvPr/>
        </p:nvPicPr>
        <p:blipFill rotWithShape="1">
          <a:blip r:embed="rId4"/>
          <a:srcRect b="27222"/>
          <a:stretch/>
        </p:blipFill>
        <p:spPr>
          <a:xfrm>
            <a:off x="838201" y="1501775"/>
            <a:ext cx="3600450" cy="4664183"/>
          </a:xfrm>
          <a:prstGeom prst="rect">
            <a:avLst/>
          </a:prstGeom>
        </p:spPr>
      </p:pic>
      <p:pic>
        <p:nvPicPr>
          <p:cNvPr id="5" name="Image 4">
            <a:extLst>
              <a:ext uri="{FF2B5EF4-FFF2-40B4-BE49-F238E27FC236}">
                <a16:creationId xmlns:a16="http://schemas.microsoft.com/office/drawing/2014/main" id="{FC6F2EB8-6825-4CE4-930A-700D9B1121C4}"/>
              </a:ext>
            </a:extLst>
          </p:cNvPr>
          <p:cNvPicPr>
            <a:picLocks noChangeAspect="1"/>
          </p:cNvPicPr>
          <p:nvPr/>
        </p:nvPicPr>
        <p:blipFill>
          <a:blip r:embed="rId5"/>
          <a:stretch>
            <a:fillRect/>
          </a:stretch>
        </p:blipFill>
        <p:spPr>
          <a:xfrm>
            <a:off x="1028700" y="1869225"/>
            <a:ext cx="2266950" cy="446520"/>
          </a:xfrm>
          <a:prstGeom prst="rect">
            <a:avLst/>
          </a:prstGeom>
        </p:spPr>
      </p:pic>
    </p:spTree>
    <p:extLst>
      <p:ext uri="{BB962C8B-B14F-4D97-AF65-F5344CB8AC3E}">
        <p14:creationId xmlns:p14="http://schemas.microsoft.com/office/powerpoint/2010/main" val="2557434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320E0-E196-6C33-2084-5598E8230F1C}"/>
            </a:ext>
          </a:extLst>
        </p:cNvPr>
        <p:cNvGrpSpPr/>
        <p:nvPr/>
      </p:nvGrpSpPr>
      <p:grpSpPr>
        <a:xfrm>
          <a:off x="0" y="0"/>
          <a:ext cx="0" cy="0"/>
          <a:chOff x="0" y="0"/>
          <a:chExt cx="0" cy="0"/>
        </a:xfrm>
      </p:grpSpPr>
      <p:pic>
        <p:nvPicPr>
          <p:cNvPr id="7" name="Image 6" descr="Une image contenant capture d’écran&#10;&#10;Le contenu généré par l’IA peut être incorrect.">
            <a:extLst>
              <a:ext uri="{FF2B5EF4-FFF2-40B4-BE49-F238E27FC236}">
                <a16:creationId xmlns:a16="http://schemas.microsoft.com/office/drawing/2014/main" id="{F01FA2F4-5C6D-F23B-3BA8-A3C02FF24BEB}"/>
              </a:ext>
            </a:extLst>
          </p:cNvPr>
          <p:cNvPicPr>
            <a:picLocks noChangeAspect="1"/>
          </p:cNvPicPr>
          <p:nvPr/>
        </p:nvPicPr>
        <p:blipFill>
          <a:blip r:embed="rId3"/>
          <a:stretch>
            <a:fillRect/>
          </a:stretch>
        </p:blipFill>
        <p:spPr>
          <a:xfrm>
            <a:off x="11183353" y="0"/>
            <a:ext cx="1104900" cy="6858000"/>
          </a:xfrm>
          <a:prstGeom prst="rect">
            <a:avLst/>
          </a:prstGeom>
        </p:spPr>
      </p:pic>
      <p:sp>
        <p:nvSpPr>
          <p:cNvPr id="8" name="Espace réservé de la date 7">
            <a:extLst>
              <a:ext uri="{FF2B5EF4-FFF2-40B4-BE49-F238E27FC236}">
                <a16:creationId xmlns:a16="http://schemas.microsoft.com/office/drawing/2014/main" id="{D8C8A0C7-9452-ECCF-F33F-FBEB3A346880}"/>
              </a:ext>
            </a:extLst>
          </p:cNvPr>
          <p:cNvSpPr>
            <a:spLocks noGrp="1"/>
          </p:cNvSpPr>
          <p:nvPr>
            <p:ph type="dt" sz="half" idx="10"/>
          </p:nvPr>
        </p:nvSpPr>
        <p:spPr/>
        <p:txBody>
          <a:bodyPr/>
          <a:lstStyle/>
          <a:p>
            <a:r>
              <a:rPr lang="fr-FR" dirty="0"/>
              <a:t>10-11/12/2025</a:t>
            </a:r>
          </a:p>
        </p:txBody>
      </p:sp>
      <p:sp>
        <p:nvSpPr>
          <p:cNvPr id="9" name="Espace réservé du pied de page 8">
            <a:extLst>
              <a:ext uri="{FF2B5EF4-FFF2-40B4-BE49-F238E27FC236}">
                <a16:creationId xmlns:a16="http://schemas.microsoft.com/office/drawing/2014/main" id="{F66F31D8-70BD-3E95-E6DA-314AEC412F18}"/>
              </a:ext>
            </a:extLst>
          </p:cNvPr>
          <p:cNvSpPr>
            <a:spLocks noGrp="1"/>
          </p:cNvSpPr>
          <p:nvPr>
            <p:ph type="ftr" sz="quarter" idx="11"/>
          </p:nvPr>
        </p:nvSpPr>
        <p:spPr>
          <a:xfrm>
            <a:off x="4175864" y="6356350"/>
            <a:ext cx="3840271" cy="365125"/>
          </a:xfrm>
        </p:spPr>
        <p:txBody>
          <a:bodyPr/>
          <a:lstStyle/>
          <a:p>
            <a:r>
              <a:rPr lang="fr-FR" dirty="0"/>
              <a:t>Colloque </a:t>
            </a:r>
            <a:r>
              <a:rPr lang="fr-FR" dirty="0" err="1"/>
              <a:t>ScIences</a:t>
            </a:r>
            <a:r>
              <a:rPr lang="fr-FR" dirty="0"/>
              <a:t> et Industries</a:t>
            </a:r>
          </a:p>
        </p:txBody>
      </p:sp>
      <p:sp>
        <p:nvSpPr>
          <p:cNvPr id="10" name="Espace réservé du numéro de diapositive 9">
            <a:extLst>
              <a:ext uri="{FF2B5EF4-FFF2-40B4-BE49-F238E27FC236}">
                <a16:creationId xmlns:a16="http://schemas.microsoft.com/office/drawing/2014/main" id="{1BE86BDB-1C54-9328-BF3A-45675B50CA99}"/>
              </a:ext>
            </a:extLst>
          </p:cNvPr>
          <p:cNvSpPr>
            <a:spLocks noGrp="1"/>
          </p:cNvSpPr>
          <p:nvPr>
            <p:ph type="sldNum" sz="quarter" idx="12"/>
          </p:nvPr>
        </p:nvSpPr>
        <p:spPr/>
        <p:txBody>
          <a:bodyPr/>
          <a:lstStyle/>
          <a:p>
            <a:fld id="{A5EA176D-CFC3-9B4D-AA96-832AD378EFB0}" type="slidenum">
              <a:rPr lang="fr-FR" smtClean="0"/>
              <a:t>7</a:t>
            </a:fld>
            <a:endParaRPr lang="fr-FR"/>
          </a:p>
        </p:txBody>
      </p:sp>
      <p:sp>
        <p:nvSpPr>
          <p:cNvPr id="11" name="ZoneTexte 10">
            <a:extLst>
              <a:ext uri="{FF2B5EF4-FFF2-40B4-BE49-F238E27FC236}">
                <a16:creationId xmlns:a16="http://schemas.microsoft.com/office/drawing/2014/main" id="{DAEBCBC8-B660-3821-8208-191BA85A2977}"/>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sp>
        <p:nvSpPr>
          <p:cNvPr id="12" name="Titre 1">
            <a:extLst>
              <a:ext uri="{FF2B5EF4-FFF2-40B4-BE49-F238E27FC236}">
                <a16:creationId xmlns:a16="http://schemas.microsoft.com/office/drawing/2014/main" id="{9A37229B-45CC-491F-9956-E8F2A1852632}"/>
              </a:ext>
            </a:extLst>
          </p:cNvPr>
          <p:cNvSpPr>
            <a:spLocks noGrp="1"/>
          </p:cNvSpPr>
          <p:nvPr>
            <p:ph type="title"/>
          </p:nvPr>
        </p:nvSpPr>
        <p:spPr>
          <a:xfrm>
            <a:off x="838200" y="365125"/>
            <a:ext cx="10515600" cy="1325563"/>
          </a:xfrm>
        </p:spPr>
        <p:txBody>
          <a:bodyPr>
            <a:normAutofit fontScale="90000"/>
          </a:bodyPr>
          <a:lstStyle/>
          <a:p>
            <a:pPr lvl="0">
              <a:lnSpc>
                <a:spcPct val="107000"/>
              </a:lnSpc>
              <a:spcAft>
                <a:spcPts val="800"/>
              </a:spcAft>
            </a:pPr>
            <a:r>
              <a:rPr lang="fr-FR" sz="4400" b="1" dirty="0">
                <a:solidFill>
                  <a:schemeClr val="accent1"/>
                </a:solidFill>
                <a:effectLst/>
                <a:ea typeface="Calibri" panose="020F0502020204030204" pitchFamily="34" charset="0"/>
                <a:cs typeface="Times New Roman" panose="02020603050405020304" pitchFamily="18" charset="0"/>
              </a:rPr>
              <a:t>Finlande/Norvège :</a:t>
            </a:r>
            <a:br>
              <a:rPr lang="fr-FR" sz="4400" b="1" dirty="0">
                <a:solidFill>
                  <a:schemeClr val="accent1"/>
                </a:solidFill>
                <a:effectLst/>
                <a:ea typeface="Calibri" panose="020F0502020204030204" pitchFamily="34" charset="0"/>
                <a:cs typeface="Times New Roman" panose="02020603050405020304" pitchFamily="18" charset="0"/>
              </a:rPr>
            </a:br>
            <a:r>
              <a:rPr lang="fr-FR" sz="4400" dirty="0">
                <a:solidFill>
                  <a:schemeClr val="accent1"/>
                </a:solidFill>
                <a:effectLst/>
                <a:ea typeface="Calibri" panose="020F0502020204030204" pitchFamily="34" charset="0"/>
                <a:cs typeface="Times New Roman" panose="02020603050405020304" pitchFamily="18" charset="0"/>
              </a:rPr>
              <a:t>VTT &amp; SINTEF : la puissance </a:t>
            </a:r>
            <a:r>
              <a:rPr lang="fr-FR" sz="4400" dirty="0" err="1">
                <a:solidFill>
                  <a:schemeClr val="accent1"/>
                </a:solidFill>
                <a:effectLst/>
                <a:ea typeface="Calibri" panose="020F0502020204030204" pitchFamily="34" charset="0"/>
                <a:cs typeface="Times New Roman" panose="02020603050405020304" pitchFamily="18" charset="0"/>
              </a:rPr>
              <a:t>deeptech</a:t>
            </a:r>
            <a:endParaRPr lang="fr-FR" sz="4400" dirty="0">
              <a:solidFill>
                <a:schemeClr val="accent1"/>
              </a:solidFill>
              <a:effectLst/>
              <a:ea typeface="Calibri" panose="020F0502020204030204" pitchFamily="34" charset="0"/>
              <a:cs typeface="Times New Roman" panose="02020603050405020304" pitchFamily="18" charset="0"/>
            </a:endParaRPr>
          </a:p>
        </p:txBody>
      </p:sp>
      <p:sp>
        <p:nvSpPr>
          <p:cNvPr id="13" name="Espace réservé du contenu 16">
            <a:extLst>
              <a:ext uri="{FF2B5EF4-FFF2-40B4-BE49-F238E27FC236}">
                <a16:creationId xmlns:a16="http://schemas.microsoft.com/office/drawing/2014/main" id="{DB558504-C284-4F8E-9444-53AB39F10674}"/>
              </a:ext>
            </a:extLst>
          </p:cNvPr>
          <p:cNvSpPr txBox="1">
            <a:spLocks/>
          </p:cNvSpPr>
          <p:nvPr/>
        </p:nvSpPr>
        <p:spPr>
          <a:xfrm>
            <a:off x="838200" y="1869225"/>
            <a:ext cx="10093065" cy="306032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dirty="0" err="1"/>
              <a:t>Deeptech</a:t>
            </a:r>
            <a:r>
              <a:rPr lang="fr-FR" sz="2400" b="1" dirty="0"/>
              <a:t>, prototypage et opérateurs nationaux</a:t>
            </a:r>
            <a:endParaRPr lang="fr-FR" sz="2400" dirty="0"/>
          </a:p>
          <a:p>
            <a:pPr>
              <a:buFont typeface="Arial" panose="020B0604020202020204" pitchFamily="34" charset="0"/>
              <a:buChar char="•"/>
            </a:pPr>
            <a:r>
              <a:rPr lang="fr-FR" sz="2400" dirty="0"/>
              <a:t>RTO nationaux, forte interaction avec les universités</a:t>
            </a:r>
          </a:p>
          <a:p>
            <a:pPr>
              <a:buFont typeface="Arial" panose="020B0604020202020204" pitchFamily="34" charset="0"/>
              <a:buChar char="•"/>
            </a:pPr>
            <a:r>
              <a:rPr lang="fr-FR" sz="2400" dirty="0"/>
              <a:t>Venture studio (VTT), grands démonstrateurs (SINTEF)</a:t>
            </a:r>
          </a:p>
          <a:p>
            <a:pPr>
              <a:buFont typeface="Arial" panose="020B0604020202020204" pitchFamily="34" charset="0"/>
              <a:buChar char="•"/>
            </a:pPr>
            <a:r>
              <a:rPr lang="fr-FR" sz="2400" dirty="0"/>
              <a:t>TRL 3–7</a:t>
            </a:r>
          </a:p>
          <a:p>
            <a:pPr>
              <a:buFont typeface="Arial" panose="020B0604020202020204" pitchFamily="34" charset="0"/>
              <a:buChar char="•"/>
            </a:pPr>
            <a:r>
              <a:rPr lang="fr-FR" sz="2400" dirty="0"/>
              <a:t>Création de startups technologiques</a:t>
            </a:r>
          </a:p>
          <a:p>
            <a:pPr>
              <a:buFont typeface="Arial" panose="020B0604020202020204" pitchFamily="34" charset="0"/>
              <a:buChar char="•"/>
            </a:pPr>
            <a:r>
              <a:rPr lang="fr-FR" sz="2400" dirty="0"/>
              <a:t>En France : rôle assuré de manière territoriale (incubateurs, SATT, France 2030)</a:t>
            </a:r>
          </a:p>
        </p:txBody>
      </p:sp>
    </p:spTree>
    <p:extLst>
      <p:ext uri="{BB962C8B-B14F-4D97-AF65-F5344CB8AC3E}">
        <p14:creationId xmlns:p14="http://schemas.microsoft.com/office/powerpoint/2010/main" val="1083932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04EBD-516C-0529-6CE5-5335844D1093}"/>
            </a:ext>
          </a:extLst>
        </p:cNvPr>
        <p:cNvGrpSpPr/>
        <p:nvPr/>
      </p:nvGrpSpPr>
      <p:grpSpPr>
        <a:xfrm>
          <a:off x="0" y="0"/>
          <a:ext cx="0" cy="0"/>
          <a:chOff x="0" y="0"/>
          <a:chExt cx="0" cy="0"/>
        </a:xfrm>
      </p:grpSpPr>
      <p:pic>
        <p:nvPicPr>
          <p:cNvPr id="7" name="Image 6" descr="Une image contenant capture d’écran&#10;&#10;Le contenu généré par l’IA peut être incorrect.">
            <a:extLst>
              <a:ext uri="{FF2B5EF4-FFF2-40B4-BE49-F238E27FC236}">
                <a16:creationId xmlns:a16="http://schemas.microsoft.com/office/drawing/2014/main" id="{DD6F6E6E-3370-FC9B-2DDD-2F44EC1A95C9}"/>
              </a:ext>
            </a:extLst>
          </p:cNvPr>
          <p:cNvPicPr>
            <a:picLocks noChangeAspect="1"/>
          </p:cNvPicPr>
          <p:nvPr/>
        </p:nvPicPr>
        <p:blipFill>
          <a:blip r:embed="rId3"/>
          <a:stretch>
            <a:fillRect/>
          </a:stretch>
        </p:blipFill>
        <p:spPr>
          <a:xfrm>
            <a:off x="11183353" y="0"/>
            <a:ext cx="1104900" cy="6858000"/>
          </a:xfrm>
          <a:prstGeom prst="rect">
            <a:avLst/>
          </a:prstGeom>
        </p:spPr>
      </p:pic>
      <p:sp>
        <p:nvSpPr>
          <p:cNvPr id="2" name="Titre 1">
            <a:extLst>
              <a:ext uri="{FF2B5EF4-FFF2-40B4-BE49-F238E27FC236}">
                <a16:creationId xmlns:a16="http://schemas.microsoft.com/office/drawing/2014/main" id="{AC450453-13D0-49EA-AF68-AAD2833BD288}"/>
              </a:ext>
            </a:extLst>
          </p:cNvPr>
          <p:cNvSpPr>
            <a:spLocks noGrp="1"/>
          </p:cNvSpPr>
          <p:nvPr>
            <p:ph type="title"/>
          </p:nvPr>
        </p:nvSpPr>
        <p:spPr/>
        <p:txBody>
          <a:bodyPr/>
          <a:lstStyle/>
          <a:p>
            <a:r>
              <a:rPr lang="fr-FR" b="1" dirty="0">
                <a:solidFill>
                  <a:schemeClr val="accent1"/>
                </a:solidFill>
              </a:rPr>
              <a:t>UK / Espagne : </a:t>
            </a:r>
            <a:r>
              <a:rPr lang="fr-FR" dirty="0" err="1">
                <a:solidFill>
                  <a:schemeClr val="accent1"/>
                </a:solidFill>
              </a:rPr>
              <a:t>Catapult</a:t>
            </a:r>
            <a:r>
              <a:rPr lang="fr-FR" dirty="0">
                <a:solidFill>
                  <a:schemeClr val="accent1"/>
                </a:solidFill>
              </a:rPr>
              <a:t> &amp; </a:t>
            </a:r>
            <a:r>
              <a:rPr lang="fr-FR" dirty="0" err="1">
                <a:solidFill>
                  <a:schemeClr val="accent1"/>
                </a:solidFill>
              </a:rPr>
              <a:t>Tecnalia</a:t>
            </a:r>
            <a:endParaRPr lang="fr-FR" dirty="0">
              <a:solidFill>
                <a:schemeClr val="accent1"/>
              </a:solidFill>
            </a:endParaRPr>
          </a:p>
        </p:txBody>
      </p:sp>
      <p:sp>
        <p:nvSpPr>
          <p:cNvPr id="3" name="Espace réservé du contenu 2">
            <a:extLst>
              <a:ext uri="{FF2B5EF4-FFF2-40B4-BE49-F238E27FC236}">
                <a16:creationId xmlns:a16="http://schemas.microsoft.com/office/drawing/2014/main" id="{C9E8DD3E-DAB6-4079-8742-1813F297A089}"/>
              </a:ext>
            </a:extLst>
          </p:cNvPr>
          <p:cNvSpPr>
            <a:spLocks noGrp="1"/>
          </p:cNvSpPr>
          <p:nvPr>
            <p:ph sz="half" idx="1"/>
          </p:nvPr>
        </p:nvSpPr>
        <p:spPr>
          <a:xfrm>
            <a:off x="259465" y="1847850"/>
            <a:ext cx="5627987" cy="4351338"/>
          </a:xfrm>
        </p:spPr>
        <p:txBody>
          <a:bodyPr>
            <a:normAutofit fontScale="92500" lnSpcReduction="20000"/>
          </a:bodyPr>
          <a:lstStyle/>
          <a:p>
            <a:pPr marL="0" marR="0" lvl="0" indent="0" algn="l" defTabSz="914400" rtl="0" eaLnBrk="0" fontAlgn="base" latinLnBrk="0" hangingPunct="0">
              <a:lnSpc>
                <a:spcPct val="100000"/>
              </a:lnSpc>
              <a:spcBef>
                <a:spcPct val="0"/>
              </a:spcBef>
              <a:spcAft>
                <a:spcPct val="0"/>
              </a:spcAft>
              <a:buClrTx/>
              <a:buSzTx/>
              <a:buNone/>
              <a:tabLst/>
            </a:pPr>
            <a:r>
              <a:rPr kumimoji="0" lang="fr-FR" altLang="fr-FR" sz="2800" b="1" i="0" u="none" strike="noStrike" cap="none" normalizeH="0" baseline="0" dirty="0">
                <a:ln>
                  <a:noFill/>
                </a:ln>
                <a:solidFill>
                  <a:schemeClr val="tx1"/>
                </a:solidFill>
                <a:effectLst/>
              </a:rPr>
              <a:t>Centres organisés par filières industrielles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800" i="0" u="none" strike="noStrike" cap="none" normalizeH="0" baseline="0" dirty="0">
                <a:ln>
                  <a:noFill/>
                </a:ln>
                <a:solidFill>
                  <a:schemeClr val="tx1"/>
                </a:solidFill>
                <a:effectLst/>
              </a:rPr>
              <a:t>Positionnement TRL 6–8</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800" i="0" u="none" strike="noStrike" cap="none" normalizeH="0" baseline="0" dirty="0">
                <a:ln>
                  <a:noFill/>
                </a:ln>
                <a:solidFill>
                  <a:schemeClr val="tx1"/>
                </a:solidFill>
                <a:effectLst/>
              </a:rPr>
              <a:t>Démonstrateurs, lignes pilotes, équipements industriels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800" i="0" u="none" strike="noStrike" cap="none" normalizeH="0" baseline="0" dirty="0">
                <a:ln>
                  <a:noFill/>
                </a:ln>
                <a:solidFill>
                  <a:schemeClr val="tx1"/>
                </a:solidFill>
                <a:effectLst/>
              </a:rPr>
              <a:t>Rôle équivalent à nos plateformes technologiques, mais avec :</a:t>
            </a:r>
          </a:p>
          <a:p>
            <a:pPr marL="457200" lvl="1" indent="0" eaLnBrk="0" fontAlgn="base" hangingPunct="0">
              <a:lnSpc>
                <a:spcPct val="100000"/>
              </a:lnSpc>
              <a:spcBef>
                <a:spcPct val="0"/>
              </a:spcBef>
              <a:spcAft>
                <a:spcPct val="0"/>
              </a:spcAft>
              <a:buFontTx/>
              <a:buChar char="•"/>
            </a:pPr>
            <a:r>
              <a:rPr kumimoji="0" lang="fr-FR" altLang="fr-FR" i="0" u="none" strike="noStrike" cap="none" normalizeH="0" baseline="0" dirty="0">
                <a:ln>
                  <a:noFill/>
                </a:ln>
                <a:solidFill>
                  <a:schemeClr val="tx1"/>
                </a:solidFill>
                <a:effectLst/>
              </a:rPr>
              <a:t>une gouvernance nationale,</a:t>
            </a:r>
          </a:p>
          <a:p>
            <a:pPr marL="457200" lvl="1" indent="0" eaLnBrk="0" fontAlgn="base" hangingPunct="0">
              <a:lnSpc>
                <a:spcPct val="100000"/>
              </a:lnSpc>
              <a:spcBef>
                <a:spcPct val="0"/>
              </a:spcBef>
              <a:spcAft>
                <a:spcPct val="0"/>
              </a:spcAft>
              <a:buFontTx/>
              <a:buChar char="•"/>
            </a:pPr>
            <a:r>
              <a:rPr kumimoji="0" lang="fr-FR" altLang="fr-FR" i="0" u="none" strike="noStrike" cap="none" normalizeH="0" baseline="0" dirty="0">
                <a:ln>
                  <a:noFill/>
                </a:ln>
                <a:solidFill>
                  <a:schemeClr val="tx1"/>
                </a:solidFill>
                <a:effectLst/>
              </a:rPr>
              <a:t>une mission explicite de compétitivité de filière</a:t>
            </a:r>
          </a:p>
          <a:p>
            <a:pPr marL="0" marR="0" lvl="0" indent="0" algn="l" defTabSz="914400" rtl="0" eaLnBrk="0" fontAlgn="base" latinLnBrk="0" hangingPunct="0">
              <a:lnSpc>
                <a:spcPct val="100000"/>
              </a:lnSpc>
              <a:spcBef>
                <a:spcPct val="0"/>
              </a:spcBef>
              <a:spcAft>
                <a:spcPct val="0"/>
              </a:spcAft>
              <a:buClrTx/>
              <a:buSzTx/>
              <a:buNone/>
              <a:tabLst/>
            </a:pPr>
            <a:r>
              <a:rPr lang="fr-FR" altLang="fr-FR" dirty="0">
                <a:sym typeface="Wingdings" panose="05000000000000000000" pitchFamily="2" charset="2"/>
              </a:rPr>
              <a:t> I</a:t>
            </a:r>
            <a:r>
              <a:rPr kumimoji="0" lang="fr-FR" altLang="fr-FR" sz="2800" i="0" u="none" strike="noStrike" cap="none" normalizeH="0" baseline="0" dirty="0">
                <a:ln>
                  <a:noFill/>
                </a:ln>
                <a:solidFill>
                  <a:schemeClr val="tx1"/>
                </a:solidFill>
                <a:effectLst/>
              </a:rPr>
              <a:t>nstruments stratégiques de la politique industrielle britannique et basque</a:t>
            </a:r>
          </a:p>
        </p:txBody>
      </p:sp>
      <p:pic>
        <p:nvPicPr>
          <p:cNvPr id="6" name="Espace réservé du contenu 5">
            <a:extLst>
              <a:ext uri="{FF2B5EF4-FFF2-40B4-BE49-F238E27FC236}">
                <a16:creationId xmlns:a16="http://schemas.microsoft.com/office/drawing/2014/main" id="{DE6E435A-67FE-495C-BD17-8213BDD64F69}"/>
              </a:ext>
            </a:extLst>
          </p:cNvPr>
          <p:cNvPicPr>
            <a:picLocks noGrp="1" noChangeAspect="1"/>
          </p:cNvPicPr>
          <p:nvPr>
            <p:ph sz="half" idx="2"/>
          </p:nvPr>
        </p:nvPicPr>
        <p:blipFill>
          <a:blip r:embed="rId4"/>
          <a:stretch>
            <a:fillRect/>
          </a:stretch>
        </p:blipFill>
        <p:spPr>
          <a:xfrm>
            <a:off x="5944603" y="2055813"/>
            <a:ext cx="5181600" cy="3340874"/>
          </a:xfrm>
        </p:spPr>
      </p:pic>
      <p:sp>
        <p:nvSpPr>
          <p:cNvPr id="8" name="Espace réservé de la date 7">
            <a:extLst>
              <a:ext uri="{FF2B5EF4-FFF2-40B4-BE49-F238E27FC236}">
                <a16:creationId xmlns:a16="http://schemas.microsoft.com/office/drawing/2014/main" id="{3A035EC3-B92F-A404-B817-44083FD16320}"/>
              </a:ext>
            </a:extLst>
          </p:cNvPr>
          <p:cNvSpPr>
            <a:spLocks noGrp="1"/>
          </p:cNvSpPr>
          <p:nvPr>
            <p:ph type="dt" sz="half" idx="10"/>
          </p:nvPr>
        </p:nvSpPr>
        <p:spPr/>
        <p:txBody>
          <a:bodyPr/>
          <a:lstStyle/>
          <a:p>
            <a:r>
              <a:rPr lang="fr-FR" dirty="0"/>
              <a:t>10-11/12/2025</a:t>
            </a:r>
          </a:p>
        </p:txBody>
      </p:sp>
      <p:sp>
        <p:nvSpPr>
          <p:cNvPr id="9" name="Espace réservé du pied de page 8">
            <a:extLst>
              <a:ext uri="{FF2B5EF4-FFF2-40B4-BE49-F238E27FC236}">
                <a16:creationId xmlns:a16="http://schemas.microsoft.com/office/drawing/2014/main" id="{7EDBD5AA-F37C-ACD9-D003-FD4337A69BCE}"/>
              </a:ext>
            </a:extLst>
          </p:cNvPr>
          <p:cNvSpPr>
            <a:spLocks noGrp="1"/>
          </p:cNvSpPr>
          <p:nvPr>
            <p:ph type="ftr" sz="quarter" idx="11"/>
          </p:nvPr>
        </p:nvSpPr>
        <p:spPr/>
        <p:txBody>
          <a:bodyPr/>
          <a:lstStyle/>
          <a:p>
            <a:r>
              <a:rPr lang="fr-FR" dirty="0"/>
              <a:t>Colloque </a:t>
            </a:r>
            <a:r>
              <a:rPr lang="fr-FR" dirty="0" err="1"/>
              <a:t>ScIences</a:t>
            </a:r>
            <a:r>
              <a:rPr lang="fr-FR" dirty="0"/>
              <a:t> et Industries</a:t>
            </a:r>
          </a:p>
        </p:txBody>
      </p:sp>
      <p:sp>
        <p:nvSpPr>
          <p:cNvPr id="10" name="Espace réservé du numéro de diapositive 9">
            <a:extLst>
              <a:ext uri="{FF2B5EF4-FFF2-40B4-BE49-F238E27FC236}">
                <a16:creationId xmlns:a16="http://schemas.microsoft.com/office/drawing/2014/main" id="{0A90A6B3-2F32-65FA-7BCB-1EE7D25A85AE}"/>
              </a:ext>
            </a:extLst>
          </p:cNvPr>
          <p:cNvSpPr>
            <a:spLocks noGrp="1"/>
          </p:cNvSpPr>
          <p:nvPr>
            <p:ph type="sldNum" sz="quarter" idx="12"/>
          </p:nvPr>
        </p:nvSpPr>
        <p:spPr/>
        <p:txBody>
          <a:bodyPr/>
          <a:lstStyle/>
          <a:p>
            <a:fld id="{A5EA176D-CFC3-9B4D-AA96-832AD378EFB0}" type="slidenum">
              <a:rPr lang="fr-FR" smtClean="0"/>
              <a:t>8</a:t>
            </a:fld>
            <a:endParaRPr lang="fr-FR"/>
          </a:p>
        </p:txBody>
      </p:sp>
      <p:sp>
        <p:nvSpPr>
          <p:cNvPr id="11" name="ZoneTexte 10">
            <a:extLst>
              <a:ext uri="{FF2B5EF4-FFF2-40B4-BE49-F238E27FC236}">
                <a16:creationId xmlns:a16="http://schemas.microsoft.com/office/drawing/2014/main" id="{72FAE9AD-99C3-EA94-D757-2C4C6E74DC53}"/>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spTree>
    <p:extLst>
      <p:ext uri="{BB962C8B-B14F-4D97-AF65-F5344CB8AC3E}">
        <p14:creationId xmlns:p14="http://schemas.microsoft.com/office/powerpoint/2010/main" val="872888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EE320-4EA0-4292-303A-35B28FD079CF}"/>
            </a:ext>
          </a:extLst>
        </p:cNvPr>
        <p:cNvGrpSpPr/>
        <p:nvPr/>
      </p:nvGrpSpPr>
      <p:grpSpPr>
        <a:xfrm>
          <a:off x="0" y="0"/>
          <a:ext cx="0" cy="0"/>
          <a:chOff x="0" y="0"/>
          <a:chExt cx="0" cy="0"/>
        </a:xfrm>
      </p:grpSpPr>
      <p:pic>
        <p:nvPicPr>
          <p:cNvPr id="7" name="Image 6" descr="Une image contenant capture d’écran&#10;&#10;Le contenu généré par l’IA peut être incorrect.">
            <a:extLst>
              <a:ext uri="{FF2B5EF4-FFF2-40B4-BE49-F238E27FC236}">
                <a16:creationId xmlns:a16="http://schemas.microsoft.com/office/drawing/2014/main" id="{03E6F182-376A-9889-ED7D-EC9E7BF60061}"/>
              </a:ext>
            </a:extLst>
          </p:cNvPr>
          <p:cNvPicPr>
            <a:picLocks noChangeAspect="1"/>
          </p:cNvPicPr>
          <p:nvPr/>
        </p:nvPicPr>
        <p:blipFill>
          <a:blip r:embed="rId3"/>
          <a:stretch>
            <a:fillRect/>
          </a:stretch>
        </p:blipFill>
        <p:spPr>
          <a:xfrm>
            <a:off x="11183353" y="0"/>
            <a:ext cx="1104900" cy="6858000"/>
          </a:xfrm>
          <a:prstGeom prst="rect">
            <a:avLst/>
          </a:prstGeom>
        </p:spPr>
      </p:pic>
      <p:sp>
        <p:nvSpPr>
          <p:cNvPr id="8" name="Espace réservé de la date 7">
            <a:extLst>
              <a:ext uri="{FF2B5EF4-FFF2-40B4-BE49-F238E27FC236}">
                <a16:creationId xmlns:a16="http://schemas.microsoft.com/office/drawing/2014/main" id="{1D4D2B01-2CD6-8565-992C-197901157D18}"/>
              </a:ext>
            </a:extLst>
          </p:cNvPr>
          <p:cNvSpPr>
            <a:spLocks noGrp="1"/>
          </p:cNvSpPr>
          <p:nvPr>
            <p:ph type="dt" sz="half" idx="10"/>
          </p:nvPr>
        </p:nvSpPr>
        <p:spPr/>
        <p:txBody>
          <a:bodyPr/>
          <a:lstStyle/>
          <a:p>
            <a:r>
              <a:rPr lang="fr-FR" dirty="0"/>
              <a:t>10-11/12/2025</a:t>
            </a:r>
          </a:p>
        </p:txBody>
      </p:sp>
      <p:sp>
        <p:nvSpPr>
          <p:cNvPr id="9" name="Espace réservé du pied de page 8">
            <a:extLst>
              <a:ext uri="{FF2B5EF4-FFF2-40B4-BE49-F238E27FC236}">
                <a16:creationId xmlns:a16="http://schemas.microsoft.com/office/drawing/2014/main" id="{B8DF409E-D4D0-12F2-7E76-A3CC9882E9DD}"/>
              </a:ext>
            </a:extLst>
          </p:cNvPr>
          <p:cNvSpPr>
            <a:spLocks noGrp="1"/>
          </p:cNvSpPr>
          <p:nvPr>
            <p:ph type="ftr" sz="quarter" idx="11"/>
          </p:nvPr>
        </p:nvSpPr>
        <p:spPr>
          <a:xfrm>
            <a:off x="4175864" y="6356350"/>
            <a:ext cx="3840271" cy="365125"/>
          </a:xfrm>
        </p:spPr>
        <p:txBody>
          <a:bodyPr/>
          <a:lstStyle/>
          <a:p>
            <a:r>
              <a:rPr lang="fr-FR" dirty="0"/>
              <a:t>Colloque </a:t>
            </a:r>
            <a:r>
              <a:rPr lang="fr-FR" dirty="0" err="1"/>
              <a:t>ScIences</a:t>
            </a:r>
            <a:r>
              <a:rPr lang="fr-FR" dirty="0"/>
              <a:t> et Industries</a:t>
            </a:r>
          </a:p>
        </p:txBody>
      </p:sp>
      <p:sp>
        <p:nvSpPr>
          <p:cNvPr id="10" name="Espace réservé du numéro de diapositive 9">
            <a:extLst>
              <a:ext uri="{FF2B5EF4-FFF2-40B4-BE49-F238E27FC236}">
                <a16:creationId xmlns:a16="http://schemas.microsoft.com/office/drawing/2014/main" id="{8900BE3B-FC6F-28EC-B248-835EF5840655}"/>
              </a:ext>
            </a:extLst>
          </p:cNvPr>
          <p:cNvSpPr>
            <a:spLocks noGrp="1"/>
          </p:cNvSpPr>
          <p:nvPr>
            <p:ph type="sldNum" sz="quarter" idx="12"/>
          </p:nvPr>
        </p:nvSpPr>
        <p:spPr/>
        <p:txBody>
          <a:bodyPr/>
          <a:lstStyle/>
          <a:p>
            <a:fld id="{A5EA176D-CFC3-9B4D-AA96-832AD378EFB0}" type="slidenum">
              <a:rPr lang="fr-FR" smtClean="0"/>
              <a:t>9</a:t>
            </a:fld>
            <a:endParaRPr lang="fr-FR"/>
          </a:p>
        </p:txBody>
      </p:sp>
      <p:sp>
        <p:nvSpPr>
          <p:cNvPr id="11" name="ZoneTexte 10">
            <a:extLst>
              <a:ext uri="{FF2B5EF4-FFF2-40B4-BE49-F238E27FC236}">
                <a16:creationId xmlns:a16="http://schemas.microsoft.com/office/drawing/2014/main" id="{F24F7828-D368-DEC7-F456-6EC49D4B5A95}"/>
              </a:ext>
            </a:extLst>
          </p:cNvPr>
          <p:cNvSpPr txBox="1"/>
          <p:nvPr/>
        </p:nvSpPr>
        <p:spPr>
          <a:xfrm>
            <a:off x="9031416" y="6356350"/>
            <a:ext cx="1901567" cy="307777"/>
          </a:xfrm>
          <a:prstGeom prst="rect">
            <a:avLst/>
          </a:prstGeom>
          <a:noFill/>
        </p:spPr>
        <p:txBody>
          <a:bodyPr wrap="square" rtlCol="0">
            <a:spAutoFit/>
          </a:bodyPr>
          <a:lstStyle/>
          <a:p>
            <a:r>
              <a:rPr lang="fr-FR" sz="1200" dirty="0" err="1"/>
              <a:t>Pont-à</a:t>
            </a:r>
            <a:r>
              <a:rPr lang="fr-FR" sz="1400" dirty="0"/>
              <a:t> Mousson</a:t>
            </a:r>
          </a:p>
        </p:txBody>
      </p:sp>
      <p:sp>
        <p:nvSpPr>
          <p:cNvPr id="12" name="Titre 1">
            <a:extLst>
              <a:ext uri="{FF2B5EF4-FFF2-40B4-BE49-F238E27FC236}">
                <a16:creationId xmlns:a16="http://schemas.microsoft.com/office/drawing/2014/main" id="{70FCFD4D-7C55-4686-ADBB-CCCF264B8F5E}"/>
              </a:ext>
            </a:extLst>
          </p:cNvPr>
          <p:cNvSpPr>
            <a:spLocks noGrp="1"/>
          </p:cNvSpPr>
          <p:nvPr>
            <p:ph type="title"/>
          </p:nvPr>
        </p:nvSpPr>
        <p:spPr>
          <a:xfrm>
            <a:off x="838200" y="365125"/>
            <a:ext cx="10515600" cy="1325563"/>
          </a:xfrm>
        </p:spPr>
        <p:txBody>
          <a:bodyPr>
            <a:normAutofit fontScale="90000"/>
          </a:bodyPr>
          <a:lstStyle/>
          <a:p>
            <a:r>
              <a:rPr lang="fr-FR" b="1" dirty="0">
                <a:solidFill>
                  <a:schemeClr val="accent1"/>
                </a:solidFill>
              </a:rPr>
              <a:t>USA : </a:t>
            </a:r>
            <a:br>
              <a:rPr lang="fr-FR" dirty="0">
                <a:solidFill>
                  <a:schemeClr val="accent1"/>
                </a:solidFill>
              </a:rPr>
            </a:br>
            <a:r>
              <a:rPr lang="fr-FR" dirty="0">
                <a:solidFill>
                  <a:schemeClr val="accent1"/>
                </a:solidFill>
              </a:rPr>
              <a:t>une culture universitaire radicalement différente</a:t>
            </a:r>
          </a:p>
        </p:txBody>
      </p:sp>
      <p:pic>
        <p:nvPicPr>
          <p:cNvPr id="6" name="Image 5">
            <a:extLst>
              <a:ext uri="{FF2B5EF4-FFF2-40B4-BE49-F238E27FC236}">
                <a16:creationId xmlns:a16="http://schemas.microsoft.com/office/drawing/2014/main" id="{3DF8FC07-59B8-488F-A783-AAC20D03ABAB}"/>
              </a:ext>
            </a:extLst>
          </p:cNvPr>
          <p:cNvPicPr>
            <a:picLocks noChangeAspect="1"/>
          </p:cNvPicPr>
          <p:nvPr/>
        </p:nvPicPr>
        <p:blipFill>
          <a:blip r:embed="rId4">
            <a:alphaModFix amt="70000"/>
          </a:blip>
          <a:stretch>
            <a:fillRect/>
          </a:stretch>
        </p:blipFill>
        <p:spPr>
          <a:xfrm rot="20654883">
            <a:off x="795888" y="2288964"/>
            <a:ext cx="1895807" cy="1287718"/>
          </a:xfrm>
          <a:prstGeom prst="rect">
            <a:avLst/>
          </a:prstGeom>
        </p:spPr>
      </p:pic>
      <p:sp>
        <p:nvSpPr>
          <p:cNvPr id="15" name="Rectangle 5">
            <a:extLst>
              <a:ext uri="{FF2B5EF4-FFF2-40B4-BE49-F238E27FC236}">
                <a16:creationId xmlns:a16="http://schemas.microsoft.com/office/drawing/2014/main" id="{79C110B0-DFD7-4B5E-8345-8BCA36138408}"/>
              </a:ext>
            </a:extLst>
          </p:cNvPr>
          <p:cNvSpPr>
            <a:spLocks noGrp="1" noChangeArrowheads="1"/>
          </p:cNvSpPr>
          <p:nvPr>
            <p:ph sz="half" idx="1"/>
          </p:nvPr>
        </p:nvSpPr>
        <p:spPr bwMode="auto">
          <a:xfrm>
            <a:off x="3289288" y="2101673"/>
            <a:ext cx="743566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i="0" u="none" strike="noStrike" cap="none" normalizeH="0" baseline="0" dirty="0">
                <a:ln>
                  <a:noFill/>
                </a:ln>
                <a:solidFill>
                  <a:schemeClr val="tx1"/>
                </a:solidFill>
                <a:effectLst/>
              </a:rPr>
              <a:t>Pas de RTO au sens européen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i="0" u="none" strike="noStrike" cap="none" normalizeH="0" baseline="0" dirty="0">
                <a:ln>
                  <a:noFill/>
                </a:ln>
                <a:solidFill>
                  <a:schemeClr val="tx1"/>
                </a:solidFill>
                <a:effectLst/>
              </a:rPr>
              <a:t>Les universités sont au cœur du système : recherche, transfert, startups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i="0" u="none" strike="noStrike" cap="none" normalizeH="0" baseline="0" dirty="0">
                <a:ln>
                  <a:noFill/>
                </a:ln>
                <a:solidFill>
                  <a:schemeClr val="tx1"/>
                </a:solidFill>
                <a:effectLst/>
              </a:rPr>
              <a:t>Relations directes et très orientées business avec l’industrie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i="0" u="none" strike="noStrike" cap="none" normalizeH="0" baseline="0" dirty="0">
                <a:ln>
                  <a:noFill/>
                </a:ln>
                <a:solidFill>
                  <a:schemeClr val="tx1"/>
                </a:solidFill>
                <a:effectLst/>
              </a:rPr>
              <a:t>Les laboratoires fédéraux (DOE) sont surtout tournés vers l’énergie et la défense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400" i="0" u="none" strike="noStrike" cap="none" normalizeH="0" baseline="0" dirty="0">
                <a:ln>
                  <a:noFill/>
                </a:ln>
                <a:solidFill>
                  <a:schemeClr val="tx1"/>
                </a:solidFill>
                <a:effectLst/>
              </a:rPr>
              <a:t>Modèle agile, fondé sur de forts financements privés et une culture du risque spécifique</a:t>
            </a:r>
          </a:p>
        </p:txBody>
      </p:sp>
    </p:spTree>
    <p:extLst>
      <p:ext uri="{BB962C8B-B14F-4D97-AF65-F5344CB8AC3E}">
        <p14:creationId xmlns:p14="http://schemas.microsoft.com/office/powerpoint/2010/main" val="16753429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llS&amp;I Modèle diapos.pptx" id="{69EBFBA3-0DFF-1949-A382-0940E00D05F3}" vid="{0E9FD688-78F2-A04E-9315-C512BFD0376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Thème Office</Template>
  <TotalTime>1502</TotalTime>
  <Words>3361</Words>
  <Application>Microsoft Office PowerPoint</Application>
  <PresentationFormat>Grand écran</PresentationFormat>
  <Paragraphs>437</Paragraphs>
  <Slides>18</Slides>
  <Notes>18</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18</vt:i4>
      </vt:variant>
    </vt:vector>
  </HeadingPairs>
  <TitlesOfParts>
    <vt:vector size="33" baseType="lpstr">
      <vt:lpstr>Aptos</vt:lpstr>
      <vt:lpstr>Aptos Display</vt:lpstr>
      <vt:lpstr>Arial</vt:lpstr>
      <vt:lpstr>Calibri</vt:lpstr>
      <vt:lpstr>Gill Sans Bold</vt:lpstr>
      <vt:lpstr>Gill Sans MT</vt:lpstr>
      <vt:lpstr>Gill Sans Ultra-Bold</vt:lpstr>
      <vt:lpstr>Muli</vt:lpstr>
      <vt:lpstr>Muli Bold</vt:lpstr>
      <vt:lpstr>Muli Regular</vt:lpstr>
      <vt:lpstr>Poppins Heavy</vt:lpstr>
      <vt:lpstr>Symbol</vt:lpstr>
      <vt:lpstr>Times New Roman</vt:lpstr>
      <vt:lpstr>Wingdings</vt:lpstr>
      <vt:lpstr>Thème Office</vt:lpstr>
      <vt:lpstr>Colloque: Sciences et Industries en Lorraine</vt:lpstr>
      <vt:lpstr>Introduction</vt:lpstr>
      <vt:lpstr>Evolution de la part du PIB consacrée à la R&amp;D</vt:lpstr>
      <vt:lpstr>Panorama Europe &amp; USA :  5 modèles de recherche partenariale</vt:lpstr>
      <vt:lpstr>Allemagne : Fraunhofer</vt:lpstr>
      <vt:lpstr>Pays-Bas / Suède : TNO &amp; RISE</vt:lpstr>
      <vt:lpstr>Finlande/Norvège : VTT &amp; SINTEF : la puissance deeptech</vt:lpstr>
      <vt:lpstr>UK / Espagne : Catapult &amp; Tecnalia</vt:lpstr>
      <vt:lpstr>USA :  une culture universitaire radicalement différente</vt:lpstr>
      <vt:lpstr>La recherche partenariale en France</vt:lpstr>
      <vt:lpstr>Investissements  &amp; recomposition du modèle français</vt:lpstr>
      <vt:lpstr>La Lorraine : un territoire structuré</vt:lpstr>
      <vt:lpstr>PUI Unys : apports pour l’écosystème local</vt:lpstr>
      <vt:lpstr>Présentation PowerPoint</vt:lpstr>
      <vt:lpstr>Le PUI a vocation à être transformant pour l’innovation</vt:lpstr>
      <vt:lpstr>PUI Unys : un atout en interne</vt:lpstr>
      <vt:lpstr>PUI Unys : ce que cela change pour les entreprises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Colloque: Sciences et Industries en Lorraine</dc:title>
  <dc:creator>Jean Claude Derniame</dc:creator>
  <cp:lastModifiedBy>Jerome Sterpenich</cp:lastModifiedBy>
  <cp:revision>28</cp:revision>
  <dcterms:created xsi:type="dcterms:W3CDTF">2025-11-13T16:32:37Z</dcterms:created>
  <dcterms:modified xsi:type="dcterms:W3CDTF">2025-12-09T09:16:29Z</dcterms:modified>
</cp:coreProperties>
</file>