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147482755" r:id="rId2"/>
    <p:sldId id="2147482710" r:id="rId3"/>
    <p:sldId id="2147482738" r:id="rId4"/>
    <p:sldId id="2147482739" r:id="rId5"/>
    <p:sldId id="2147482740" r:id="rId6"/>
    <p:sldId id="2147482730" r:id="rId7"/>
    <p:sldId id="2147482741" r:id="rId8"/>
    <p:sldId id="2147482731" r:id="rId9"/>
    <p:sldId id="2147482732" r:id="rId10"/>
    <p:sldId id="2147482713" r:id="rId11"/>
    <p:sldId id="2147482742" r:id="rId12"/>
    <p:sldId id="2147482743" r:id="rId13"/>
    <p:sldId id="2147482733" r:id="rId14"/>
    <p:sldId id="445" r:id="rId15"/>
    <p:sldId id="438" r:id="rId16"/>
    <p:sldId id="442" r:id="rId17"/>
    <p:sldId id="2147482744" r:id="rId18"/>
    <p:sldId id="2147482745" r:id="rId19"/>
    <p:sldId id="2147482746" r:id="rId20"/>
    <p:sldId id="2147482734" r:id="rId21"/>
    <p:sldId id="2147482662" r:id="rId22"/>
    <p:sldId id="456" r:id="rId23"/>
    <p:sldId id="457" r:id="rId24"/>
    <p:sldId id="2147482735" r:id="rId25"/>
    <p:sldId id="2147482754" r:id="rId26"/>
    <p:sldId id="955" r:id="rId27"/>
    <p:sldId id="956" r:id="rId28"/>
    <p:sldId id="2147482747" r:id="rId29"/>
    <p:sldId id="2147482748" r:id="rId30"/>
    <p:sldId id="2147482749" r:id="rId31"/>
    <p:sldId id="2147482750" r:id="rId32"/>
    <p:sldId id="2147482752" r:id="rId33"/>
    <p:sldId id="2147482737" r:id="rId34"/>
    <p:sldId id="2147482729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038B701-ED6B-0742-B99B-DE89E1734BB1}">
          <p14:sldIdLst>
            <p14:sldId id="2147482755"/>
            <p14:sldId id="2147482710"/>
            <p14:sldId id="2147482738"/>
          </p14:sldIdLst>
        </p14:section>
        <p14:section name="Présentation Pascal" id="{1A095147-A296-3945-B8BF-6C7B3B9620FE}">
          <p14:sldIdLst>
            <p14:sldId id="2147482739"/>
            <p14:sldId id="2147482740"/>
            <p14:sldId id="2147482730"/>
            <p14:sldId id="2147482741"/>
            <p14:sldId id="2147482731"/>
            <p14:sldId id="2147482732"/>
            <p14:sldId id="2147482713"/>
            <p14:sldId id="2147482742"/>
            <p14:sldId id="2147482743"/>
            <p14:sldId id="2147482733"/>
            <p14:sldId id="445"/>
            <p14:sldId id="438"/>
            <p14:sldId id="442"/>
            <p14:sldId id="2147482744"/>
            <p14:sldId id="2147482745"/>
            <p14:sldId id="2147482746"/>
            <p14:sldId id="2147482734"/>
            <p14:sldId id="2147482662"/>
            <p14:sldId id="456"/>
            <p14:sldId id="457"/>
            <p14:sldId id="2147482735"/>
            <p14:sldId id="2147482754"/>
            <p14:sldId id="955"/>
            <p14:sldId id="956"/>
            <p14:sldId id="2147482747"/>
            <p14:sldId id="2147482748"/>
            <p14:sldId id="2147482749"/>
            <p14:sldId id="2147482750"/>
            <p14:sldId id="2147482752"/>
            <p14:sldId id="2147482737"/>
            <p14:sldId id="21474827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433"/>
    <a:srgbClr val="CDDFE3"/>
    <a:srgbClr val="82E700"/>
    <a:srgbClr val="0C1F5A"/>
    <a:srgbClr val="9482B1"/>
    <a:srgbClr val="3274B0"/>
    <a:srgbClr val="0468B3"/>
    <a:srgbClr val="4E9ECE"/>
    <a:srgbClr val="232429"/>
    <a:srgbClr val="840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68" autoAdjust="0"/>
    <p:restoredTop sz="96099" autoAdjust="0"/>
  </p:normalViewPr>
  <p:slideViewPr>
    <p:cSldViewPr snapToGrid="0" snapToObjects="1" showGuides="1">
      <p:cViewPr varScale="1">
        <p:scale>
          <a:sx n="62" d="100"/>
          <a:sy n="62" d="100"/>
        </p:scale>
        <p:origin x="216" y="1384"/>
      </p:cViewPr>
      <p:guideLst>
        <p:guide orient="horz" pos="2160"/>
        <p:guide pos="3840"/>
      </p:guideLst>
    </p:cSldViewPr>
  </p:slideViewPr>
  <p:notesTextViewPr>
    <p:cViewPr>
      <p:scale>
        <a:sx n="30" d="100"/>
        <a:sy n="3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18" d="100"/>
          <a:sy n="118" d="100"/>
        </p:scale>
        <p:origin x="3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88E65F9-F2B3-1A49-BC19-A3139B08F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5A3BDB-5153-B44C-9FD3-2A9550D5D2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24EA9-BD04-484D-AA8F-0DC2B8095376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1E3C64-5AD4-6142-9A47-E8D8E9E131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6A776A-E6D5-1345-B43B-C34E61D53B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B7DF9-A105-5F40-8F8B-F22AE75452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931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3A639-99E2-B644-B39F-6A38C65B2B60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14583-CEED-D948-8C0E-1EBC43D390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200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195C-EFF1-912C-F40F-E71393A4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A3C78E-5523-3F40-A16D-994A5D5F6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3F952-2DFB-B1A1-F673-5F973C325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598E3-9323-7B44-C9C1-690FDE57C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14583-CEED-D948-8C0E-1EBC43D390C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56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195C-EFF1-912C-F40F-E71393A4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A3C78E-5523-3F40-A16D-994A5D5F6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3F952-2DFB-B1A1-F673-5F973C325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598E3-9323-7B44-C9C1-690FDE57C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14583-CEED-D948-8C0E-1EBC43D390C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90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195C-EFF1-912C-F40F-E71393A4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A3C78E-5523-3F40-A16D-994A5D5F6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3F952-2DFB-B1A1-F673-5F973C325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598E3-9323-7B44-C9C1-690FDE57C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14583-CEED-D948-8C0E-1EBC43D390C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152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195C-EFF1-912C-F40F-E71393A4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A3C78E-5523-3F40-A16D-994A5D5F6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3F952-2DFB-B1A1-F673-5F973C325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598E3-9323-7B44-C9C1-690FDE57C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14583-CEED-D948-8C0E-1EBC43D390C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542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195C-EFF1-912C-F40F-E71393A4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A3C78E-5523-3F40-A16D-994A5D5F6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3F952-2DFB-B1A1-F673-5F973C325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598E3-9323-7B44-C9C1-690FDE57C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14583-CEED-D948-8C0E-1EBC43D390C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6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195C-EFF1-912C-F40F-E71393A4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A3C78E-5523-3F40-A16D-994A5D5F6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3F952-2DFB-B1A1-F673-5F973C325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598E3-9323-7B44-C9C1-690FDE57C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14583-CEED-D948-8C0E-1EBC43D390C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44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195C-EFF1-912C-F40F-E71393A4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A3C78E-5523-3F40-A16D-994A5D5F6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3F952-2DFB-B1A1-F673-5F973C325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598E3-9323-7B44-C9C1-690FDE57C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14583-CEED-D948-8C0E-1EBC43D390C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48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195C-EFF1-912C-F40F-E71393A45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A3C78E-5523-3F40-A16D-994A5D5F6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B3F952-2DFB-B1A1-F673-5F973C325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0598E3-9323-7B44-C9C1-690FDE57C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14583-CEED-D948-8C0E-1EBC43D390C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592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515515D-9131-2442-9081-5D5EA4C03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F718FC0-851C-3F48-9A6C-0AE2F1EC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B74B229-2ACE-2043-A107-C6B0E7DAFC4F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96562B-96C0-BE42-8BFD-A2F3173685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gradFill flip="none" rotWithShape="1">
          <a:gsLst>
            <a:gs pos="0">
              <a:schemeClr val="tx2"/>
            </a:gs>
            <a:gs pos="72000">
              <a:schemeClr val="accent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6203AF-7B46-C44C-85D5-239256E2A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7A0295-06B2-C34D-A8C9-BDED31BAE990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41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Vide">
    <p:bg>
      <p:bgPr>
        <a:gradFill flip="none" rotWithShape="1">
          <a:gsLst>
            <a:gs pos="0">
              <a:schemeClr val="tx2"/>
            </a:gs>
            <a:gs pos="72000">
              <a:schemeClr val="accent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805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bg>
      <p:bgPr>
        <a:gradFill flip="none" rotWithShape="1">
          <a:gsLst>
            <a:gs pos="0">
              <a:schemeClr val="tx2"/>
            </a:gs>
            <a:gs pos="72000">
              <a:schemeClr val="accent1"/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>
            <a:extLst>
              <a:ext uri="{FF2B5EF4-FFF2-40B4-BE49-F238E27FC236}">
                <a16:creationId xmlns:a16="http://schemas.microsoft.com/office/drawing/2014/main" id="{7C3F6D0B-B829-C440-B403-A1B96A1D121C}"/>
              </a:ext>
            </a:extLst>
          </p:cNvPr>
          <p:cNvSpPr/>
          <p:nvPr userDrawn="1"/>
        </p:nvSpPr>
        <p:spPr>
          <a:xfrm>
            <a:off x="0" y="5094538"/>
            <a:ext cx="12192000" cy="1034256"/>
          </a:xfrm>
          <a:custGeom>
            <a:avLst/>
            <a:gdLst>
              <a:gd name="connsiteX0" fmla="*/ 6096001 w 12192000"/>
              <a:gd name="connsiteY0" fmla="*/ 0 h 1034256"/>
              <a:gd name="connsiteX1" fmla="*/ 12007575 w 12192000"/>
              <a:gd name="connsiteY1" fmla="*/ 303349 h 1034256"/>
              <a:gd name="connsiteX2" fmla="*/ 12192000 w 12192000"/>
              <a:gd name="connsiteY2" fmla="*/ 328488 h 1034256"/>
              <a:gd name="connsiteX3" fmla="*/ 12192000 w 12192000"/>
              <a:gd name="connsiteY3" fmla="*/ 1034256 h 1034256"/>
              <a:gd name="connsiteX4" fmla="*/ 0 w 12192000"/>
              <a:gd name="connsiteY4" fmla="*/ 1034256 h 1034256"/>
              <a:gd name="connsiteX5" fmla="*/ 0 w 12192000"/>
              <a:gd name="connsiteY5" fmla="*/ 328488 h 1034256"/>
              <a:gd name="connsiteX6" fmla="*/ 184427 w 12192000"/>
              <a:gd name="connsiteY6" fmla="*/ 303349 h 1034256"/>
              <a:gd name="connsiteX7" fmla="*/ 6096001 w 12192000"/>
              <a:gd name="connsiteY7" fmla="*/ 0 h 103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034256">
                <a:moveTo>
                  <a:pt x="6096001" y="0"/>
                </a:moveTo>
                <a:cubicBezTo>
                  <a:pt x="8404614" y="0"/>
                  <a:pt x="10494672" y="115925"/>
                  <a:pt x="12007575" y="303349"/>
                </a:cubicBezTo>
                <a:lnTo>
                  <a:pt x="12192000" y="328488"/>
                </a:lnTo>
                <a:lnTo>
                  <a:pt x="12192000" y="1034256"/>
                </a:lnTo>
                <a:lnTo>
                  <a:pt x="0" y="1034256"/>
                </a:lnTo>
                <a:lnTo>
                  <a:pt x="0" y="328488"/>
                </a:lnTo>
                <a:lnTo>
                  <a:pt x="184427" y="303349"/>
                </a:lnTo>
                <a:cubicBezTo>
                  <a:pt x="1697330" y="115925"/>
                  <a:pt x="3787388" y="0"/>
                  <a:pt x="6096001" y="0"/>
                </a:cubicBezTo>
                <a:close/>
              </a:path>
            </a:pathLst>
          </a:custGeom>
          <a:solidFill>
            <a:srgbClr val="D9D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6203AF-7B46-C44C-85D5-239256E2A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2997" y="6548526"/>
            <a:ext cx="619200" cy="190914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1156C7-0BE7-6741-AA7E-DB66C7D6EF7A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361B31-88A6-2A44-91A9-FD01A6CFCE57}"/>
              </a:ext>
            </a:extLst>
          </p:cNvPr>
          <p:cNvSpPr/>
          <p:nvPr userDrawn="1"/>
        </p:nvSpPr>
        <p:spPr>
          <a:xfrm>
            <a:off x="0" y="6128795"/>
            <a:ext cx="12192000" cy="729206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843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current-Versus-ERWin">
    <p:bg>
      <p:bgPr>
        <a:gradFill flip="none" rotWithShape="1">
          <a:gsLst>
            <a:gs pos="51000">
              <a:schemeClr val="tx2"/>
            </a:gs>
            <a:gs pos="49000">
              <a:srgbClr val="9482B1"/>
            </a:gs>
            <a:gs pos="0">
              <a:srgbClr val="D9D2E9"/>
            </a:gs>
            <a:gs pos="80000">
              <a:schemeClr val="accent1"/>
            </a:gs>
            <a:gs pos="100000">
              <a:schemeClr val="bg1"/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6203AF-7B46-C44C-85D5-239256E2A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2F683A-D5CA-FF4F-91D5-6714114FD69C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bg1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bg1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9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08950-2667-4742-A5B5-9E7A7642D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27B256-9BD4-C749-8570-32E5E385D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23801B-88A5-D943-903C-F960523D7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A4D33C2-AE16-6345-95AD-89641CF748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1589CA7-0DD7-C44A-95E1-F0EAAE841D96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419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530B7-02E7-344D-8189-BCD98C78B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5F9BEA9-B1D5-FE4B-9EA1-38D4929B4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95F3B4-A2E9-8E48-A13D-4327B3C0F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1AAB74D-D466-7B4A-9723-7095DB194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1B1CE28-DC24-804E-9BF8-1510E09B6B2F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46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F989A-BAEC-6A4A-BBEC-20D56184E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27787CF-E108-CC49-A8B5-8E8517B89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A8A9A0-4D58-FF4D-9261-D502D626E5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C25EA5-3C45-6641-9825-A8B19F2DE5B7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15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CEF930-A1EE-6C45-8B99-AF977AD37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989BDB-58BE-F946-8D67-F4C2C0930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805D5E-0A5B-8E49-A404-41CCD6465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13B3C-3F47-B44A-BEC7-3AC76BD70202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1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BD46B-9764-D74B-AE80-25EADE44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2BF294-DC61-6445-BEFB-A586E4E6B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265104-9CF5-414A-9EB8-36877E424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795EEA-0D17-E240-BA3C-BC58FA71F469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6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B6B1E-E4FD-F042-A105-E31C7099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16820"/>
            <a:ext cx="10515600" cy="28527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DE4039-2E13-CD4F-8338-2BFDF1ADE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69557"/>
            <a:ext cx="10515600" cy="123428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F462C1F-0DB7-6C4C-9F31-D977FEA55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737319-3893-694B-B786-3793A3BFF649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B6B1E-E4FD-F042-A105-E31C7099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2"/>
            <a:ext cx="10515600" cy="28527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AD8EFD-38DD-514F-9683-BEC65FD74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5374" y="6532757"/>
            <a:ext cx="621278" cy="223200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71384F0-46C4-0344-B639-A7BC82EF70FB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4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815A5-0F9B-2D40-BD65-18BD1BD9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9F9D75-BF12-AA40-B991-C7EEE0F68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FC5FBE-FD06-4A4E-938F-C7AE5C830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020752B-D6FC-CB46-A9B4-8E65997C2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B8796D9-C3FB-A045-8F76-2FEFB35D4D2B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1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18A42-3950-F643-B003-23301D19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548D5A-332C-DC49-982C-24D200684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597032-98A4-674C-8B49-DD28EF03F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B14D4B-0035-BC49-9A57-5B19F0DC4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CD7579-7121-9045-B149-F56379171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7CB9B5D4-0CA7-F640-A9E1-493C12173674}"/>
              </a:ext>
            </a:extLst>
          </p:cNvPr>
          <p:cNvSpPr txBox="1">
            <a:spLocks/>
          </p:cNvSpPr>
          <p:nvPr userDrawn="1"/>
        </p:nvSpPr>
        <p:spPr>
          <a:xfrm>
            <a:off x="838200" y="6461279"/>
            <a:ext cx="58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500" b="1" dirty="0">
              <a:solidFill>
                <a:schemeClr val="accent3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B6DDBCA-DA4D-AB4E-BDAD-70D5E67AB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ED8CF79-E99B-8D40-880B-B96AC3494400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6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1A055-E8EA-7843-9D75-59BDD0DF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88A0D69-4FB2-224A-BC2A-A7219BEA6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7" y="6532757"/>
            <a:ext cx="618406" cy="222168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9BCFAE4D-BBE5-9049-9876-BC2D041927A8}"/>
              </a:ext>
            </a:extLst>
          </p:cNvPr>
          <p:cNvSpPr txBox="1">
            <a:spLocks/>
          </p:cNvSpPr>
          <p:nvPr userDrawn="1"/>
        </p:nvSpPr>
        <p:spPr>
          <a:xfrm>
            <a:off x="804747" y="6461279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4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73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36203AF-7B46-C44C-85D5-239256E2A3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998" y="6612685"/>
            <a:ext cx="501031" cy="1800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C3A53C-DA1D-3847-A655-83D979B4D634}"/>
              </a:ext>
            </a:extLst>
          </p:cNvPr>
          <p:cNvSpPr txBox="1">
            <a:spLocks/>
          </p:cNvSpPr>
          <p:nvPr userDrawn="1"/>
        </p:nvSpPr>
        <p:spPr>
          <a:xfrm>
            <a:off x="804747" y="6520122"/>
            <a:ext cx="685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5445AC-B068-1445-A7F0-97969C3A0BBB}" type="slidenum">
              <a:rPr lang="fr-FR" sz="1500" b="1" i="0" smtClean="0">
                <a:solidFill>
                  <a:schemeClr val="accent3"/>
                </a:solidFill>
                <a:latin typeface="Aptos Mono" panose="020B0009020202020204" pitchFamily="49" charset="0"/>
              </a:rPr>
              <a:pPr algn="l"/>
              <a:t>‹N°›</a:t>
            </a:fld>
            <a:endParaRPr lang="fr-FR" sz="1500" b="1" i="0" dirty="0">
              <a:solidFill>
                <a:schemeClr val="accent3"/>
              </a:solidFill>
              <a:latin typeface="Aptos Mono" panose="020B00090202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26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F1CC49-115F-7D4B-950B-83F5AF7CA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id="{FC2D7914-405A-8642-903C-C6760118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0429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4" r:id="rId9"/>
    <p:sldLayoutId id="2147483661" r:id="rId10"/>
    <p:sldLayoutId id="2147483665" r:id="rId11"/>
    <p:sldLayoutId id="2147483663" r:id="rId12"/>
    <p:sldLayoutId id="2147483662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2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37.jpeg"/><Relationship Id="rId18" Type="http://schemas.openxmlformats.org/officeDocument/2006/relationships/image" Target="../media/image52.png"/><Relationship Id="rId3" Type="http://schemas.openxmlformats.org/officeDocument/2006/relationships/image" Target="../media/image41.png"/><Relationship Id="rId21" Type="http://schemas.openxmlformats.org/officeDocument/2006/relationships/image" Target="../media/image55.png"/><Relationship Id="rId7" Type="http://schemas.openxmlformats.org/officeDocument/2006/relationships/image" Target="../media/image35.jpeg"/><Relationship Id="rId12" Type="http://schemas.openxmlformats.org/officeDocument/2006/relationships/image" Target="../media/image48.png"/><Relationship Id="rId17" Type="http://schemas.openxmlformats.org/officeDocument/2006/relationships/image" Target="../media/image51.jpeg"/><Relationship Id="rId2" Type="http://schemas.openxmlformats.org/officeDocument/2006/relationships/image" Target="../media/image34.jpeg"/><Relationship Id="rId16" Type="http://schemas.openxmlformats.org/officeDocument/2006/relationships/image" Target="../media/image50.pn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11" Type="http://schemas.openxmlformats.org/officeDocument/2006/relationships/image" Target="../media/image47.png"/><Relationship Id="rId24" Type="http://schemas.openxmlformats.org/officeDocument/2006/relationships/image" Target="../media/image40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23" Type="http://schemas.openxmlformats.org/officeDocument/2006/relationships/image" Target="../media/image39.png"/><Relationship Id="rId10" Type="http://schemas.openxmlformats.org/officeDocument/2006/relationships/image" Target="../media/image46.jpeg"/><Relationship Id="rId19" Type="http://schemas.openxmlformats.org/officeDocument/2006/relationships/image" Target="../media/image53.jpeg"/><Relationship Id="rId4" Type="http://schemas.openxmlformats.org/officeDocument/2006/relationships/image" Target="../media/image42.jpeg"/><Relationship Id="rId9" Type="http://schemas.openxmlformats.org/officeDocument/2006/relationships/image" Target="../media/image36.jpeg"/><Relationship Id="rId14" Type="http://schemas.openxmlformats.org/officeDocument/2006/relationships/image" Target="../media/image38.png"/><Relationship Id="rId2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FB2F28-C685-54F7-FC0F-AB4AA4984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223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852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F862-446F-1E4C-F9CF-913BB47B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C3E01FAE-4A02-2C49-AC87-30F48899498A}"/>
              </a:ext>
            </a:extLst>
          </p:cNvPr>
          <p:cNvSpPr txBox="1"/>
          <p:nvPr/>
        </p:nvSpPr>
        <p:spPr>
          <a:xfrm>
            <a:off x="648923" y="292147"/>
            <a:ext cx="10894154" cy="4770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2500" b="1" dirty="0">
                <a:solidFill>
                  <a:schemeClr val="bg1"/>
                </a:solidFill>
                <a:latin typeface="Aptos" panose="020B0004020202020204" pitchFamily="34" charset="0"/>
              </a:rPr>
              <a:t>L’état de l’art des assemblages multi-matériaux avant </a:t>
            </a:r>
            <a:r>
              <a:rPr lang="fr-FR" sz="2500" b="1" dirty="0" err="1">
                <a:solidFill>
                  <a:schemeClr val="bg1"/>
                </a:solidFill>
                <a:latin typeface="Aptos" panose="020B0004020202020204" pitchFamily="34" charset="0"/>
              </a:rPr>
              <a:t>ERWin</a:t>
            </a:r>
            <a:r>
              <a:rPr lang="fr-FR" sz="2500" b="1" dirty="0">
                <a:solidFill>
                  <a:schemeClr val="bg1"/>
                </a:solidFill>
                <a:latin typeface="Aptos" panose="020B0004020202020204" pitchFamily="34" charset="0"/>
              </a:rPr>
              <a:t>®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A2E4CD5-8483-7641-866C-5645F7DE3C14}"/>
              </a:ext>
            </a:extLst>
          </p:cNvPr>
          <p:cNvSpPr txBox="1"/>
          <p:nvPr/>
        </p:nvSpPr>
        <p:spPr>
          <a:xfrm>
            <a:off x="1350295" y="5387717"/>
            <a:ext cx="9460895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2000" i="1" dirty="0">
                <a:solidFill>
                  <a:schemeClr val="bg1"/>
                </a:solidFill>
                <a:latin typeface="Aptos" panose="020B0004020202020204" pitchFamily="34" charset="0"/>
              </a:rPr>
              <a:t>« Un non-sens industriel et des complexités, terreau de notre processus RDI ! »</a:t>
            </a:r>
          </a:p>
        </p:txBody>
      </p:sp>
      <p:pic>
        <p:nvPicPr>
          <p:cNvPr id="12" name="Image 1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09B80FE4-82B2-AB48-B440-0A22E0F98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353" y="0"/>
            <a:ext cx="1104900" cy="6858000"/>
          </a:xfrm>
          <a:prstGeom prst="rect">
            <a:avLst/>
          </a:prstGeom>
        </p:spPr>
      </p:pic>
      <p:sp>
        <p:nvSpPr>
          <p:cNvPr id="23" name="Espace réservé de la date 7">
            <a:extLst>
              <a:ext uri="{FF2B5EF4-FFF2-40B4-BE49-F238E27FC236}">
                <a16:creationId xmlns:a16="http://schemas.microsoft.com/office/drawing/2014/main" id="{939432A9-EADA-8444-A7B2-081D1FD77D2B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BD28A40-7069-4B48-ACF2-B2FE74A034AF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AAA8EC-3FB8-AD82-A7F3-8C79C61DF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394" y="1944330"/>
            <a:ext cx="2460475" cy="25324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B0D29CF-EF09-3735-4829-FCD510566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750" y="1790413"/>
            <a:ext cx="5191414" cy="299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2D3531-F15C-8737-36B9-B8E814F7A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" r="-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26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2E08DA-3935-CDB1-E6B0-41802C1294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72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EC2E387-1364-1DF7-4828-8A47A5C99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57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F862-446F-1E4C-F9CF-913BB47B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840546D6-688D-624E-A220-20BFBD97C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353" y="0"/>
            <a:ext cx="1104900" cy="6858000"/>
          </a:xfrm>
          <a:prstGeom prst="rect">
            <a:avLst/>
          </a:prstGeom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E9FAF3F9-8300-1D43-BC2F-35C29E4F850E}"/>
              </a:ext>
            </a:extLst>
          </p:cNvPr>
          <p:cNvSpPr/>
          <p:nvPr/>
        </p:nvSpPr>
        <p:spPr>
          <a:xfrm>
            <a:off x="-3000906" y="5252266"/>
            <a:ext cx="18484757" cy="312189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A927F7-1A54-CF40-B863-D7CB9454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922"/>
          <a:stretch/>
        </p:blipFill>
        <p:spPr>
          <a:xfrm>
            <a:off x="-841194" y="-907034"/>
            <a:ext cx="13874388" cy="640248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7E6F26F-905A-CE41-8803-F3C74C4BA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812" y="830509"/>
            <a:ext cx="5320375" cy="106407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F0F4AC1C-5164-FF49-94FE-E3672802889F}"/>
              </a:ext>
            </a:extLst>
          </p:cNvPr>
          <p:cNvSpPr txBox="1"/>
          <p:nvPr/>
        </p:nvSpPr>
        <p:spPr>
          <a:xfrm>
            <a:off x="2196327" y="1949137"/>
            <a:ext cx="7799344" cy="100726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6600" dirty="0">
                <a:ln w="28575">
                  <a:noFill/>
                </a:ln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C’est quoi ?</a:t>
            </a:r>
          </a:p>
        </p:txBody>
      </p:sp>
      <p:sp>
        <p:nvSpPr>
          <p:cNvPr id="10" name="Espace réservé de la date 7">
            <a:extLst>
              <a:ext uri="{FF2B5EF4-FFF2-40B4-BE49-F238E27FC236}">
                <a16:creationId xmlns:a16="http://schemas.microsoft.com/office/drawing/2014/main" id="{6B3CDC31-2FC1-AB41-A995-5A2CD576DEB0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33FB3C-ABCE-2F41-A9D1-66CAD280C935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</p:spTree>
    <p:extLst>
      <p:ext uri="{BB962C8B-B14F-4D97-AF65-F5344CB8AC3E}">
        <p14:creationId xmlns:p14="http://schemas.microsoft.com/office/powerpoint/2010/main" val="226549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F862-446F-1E4C-F9CF-913BB47B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26823AF4-8C0F-0C40-9D5D-142FD74BA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353" y="0"/>
            <a:ext cx="1104900" cy="6858000"/>
          </a:xfrm>
          <a:prstGeom prst="rect">
            <a:avLst/>
          </a:prstGeom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E9FAF3F9-8300-1D43-BC2F-35C29E4F850E}"/>
              </a:ext>
            </a:extLst>
          </p:cNvPr>
          <p:cNvSpPr/>
          <p:nvPr/>
        </p:nvSpPr>
        <p:spPr>
          <a:xfrm>
            <a:off x="-3110819" y="4188414"/>
            <a:ext cx="18484757" cy="312189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E766C2-F3D4-5F48-8E47-196EADF91F5D}"/>
              </a:ext>
            </a:extLst>
          </p:cNvPr>
          <p:cNvSpPr txBox="1"/>
          <p:nvPr/>
        </p:nvSpPr>
        <p:spPr>
          <a:xfrm>
            <a:off x="0" y="736351"/>
            <a:ext cx="10894154" cy="31700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5000" b="0" i="0" dirty="0">
                <a:solidFill>
                  <a:schemeClr val="bg1"/>
                </a:solidFill>
                <a:effectLst/>
                <a:latin typeface="Google Sans"/>
              </a:rPr>
              <a:t>≈</a:t>
            </a:r>
            <a:r>
              <a:rPr lang="fr-FR" sz="20000" b="1" dirty="0">
                <a:ln w="28575">
                  <a:noFill/>
                </a:ln>
                <a:solidFill>
                  <a:schemeClr val="bg1"/>
                </a:solidFill>
                <a:latin typeface="Aptos" panose="020B0004020202020204" pitchFamily="34" charset="0"/>
              </a:rPr>
              <a:t>6000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764584-AEBE-3E41-8F33-3EEF9377591C}"/>
              </a:ext>
            </a:extLst>
          </p:cNvPr>
          <p:cNvSpPr txBox="1"/>
          <p:nvPr/>
        </p:nvSpPr>
        <p:spPr>
          <a:xfrm>
            <a:off x="518698" y="1430099"/>
            <a:ext cx="269581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  <a:latin typeface="Aptos" panose="020B0004020202020204" pitchFamily="34" charset="0"/>
              </a:rPr>
              <a:t>(de 4000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  <a:latin typeface="Aptos" panose="020B0004020202020204" pitchFamily="34" charset="0"/>
              </a:rPr>
              <a:t>à 8000)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D60E894-00BA-B240-883D-CE609A0FBD7B}"/>
              </a:ext>
            </a:extLst>
          </p:cNvPr>
          <p:cNvSpPr txBox="1"/>
          <p:nvPr/>
        </p:nvSpPr>
        <p:spPr>
          <a:xfrm>
            <a:off x="8546552" y="1430099"/>
            <a:ext cx="269581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ptos" panose="020B0004020202020204" pitchFamily="34" charset="0"/>
              </a:rPr>
              <a:t>Points de fixation</a:t>
            </a:r>
          </a:p>
          <a:p>
            <a:r>
              <a:rPr lang="fr-FR" sz="2000" dirty="0">
                <a:solidFill>
                  <a:schemeClr val="bg1"/>
                </a:solidFill>
                <a:latin typeface="Aptos" panose="020B0004020202020204" pitchFamily="34" charset="0"/>
              </a:rPr>
              <a:t>par véhicule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4605F52B-5CBC-ED4D-B591-40D99B83D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007" y="2814836"/>
            <a:ext cx="6391076" cy="2046317"/>
          </a:xfrm>
          <a:prstGeom prst="rect">
            <a:avLst/>
          </a:prstGeom>
          <a:effectLst/>
        </p:spPr>
      </p:pic>
      <p:sp>
        <p:nvSpPr>
          <p:cNvPr id="9" name="Espace réservé de la date 7">
            <a:extLst>
              <a:ext uri="{FF2B5EF4-FFF2-40B4-BE49-F238E27FC236}">
                <a16:creationId xmlns:a16="http://schemas.microsoft.com/office/drawing/2014/main" id="{D15A1BF1-7BC5-644A-A851-E2A77D3D2B7D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3EDD63-4638-7948-86E3-4924A86F451A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</p:spTree>
    <p:extLst>
      <p:ext uri="{BB962C8B-B14F-4D97-AF65-F5344CB8AC3E}">
        <p14:creationId xmlns:p14="http://schemas.microsoft.com/office/powerpoint/2010/main" val="410078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F862-446F-1E4C-F9CF-913BB47B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483EFADC-C577-954D-A78A-DA87A5F46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353" y="0"/>
            <a:ext cx="1104900" cy="6858000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0B78F09B-92D8-FE4A-AD97-27E4A6F2137C}"/>
              </a:ext>
            </a:extLst>
          </p:cNvPr>
          <p:cNvSpPr/>
          <p:nvPr/>
        </p:nvSpPr>
        <p:spPr>
          <a:xfrm>
            <a:off x="-3110819" y="4188414"/>
            <a:ext cx="18484757" cy="312189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E766C2-F3D4-5F48-8E47-196EADF91F5D}"/>
              </a:ext>
            </a:extLst>
          </p:cNvPr>
          <p:cNvSpPr txBox="1"/>
          <p:nvPr/>
        </p:nvSpPr>
        <p:spPr>
          <a:xfrm>
            <a:off x="-166255" y="781907"/>
            <a:ext cx="10894154" cy="31700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5000" b="0" i="0" dirty="0">
                <a:solidFill>
                  <a:schemeClr val="bg1"/>
                </a:solidFill>
                <a:effectLst/>
                <a:latin typeface="Google Sans"/>
              </a:rPr>
              <a:t>≈</a:t>
            </a:r>
            <a:r>
              <a:rPr lang="fr-FR" sz="20000" b="1" dirty="0">
                <a:ln w="28575">
                  <a:noFill/>
                </a:ln>
                <a:solidFill>
                  <a:schemeClr val="bg1"/>
                </a:solidFill>
                <a:latin typeface="Aptos" panose="020B0004020202020204" pitchFamily="34" charset="0"/>
              </a:rPr>
              <a:t>4500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764584-AEBE-3E41-8F33-3EEF9377591C}"/>
              </a:ext>
            </a:extLst>
          </p:cNvPr>
          <p:cNvSpPr txBox="1"/>
          <p:nvPr/>
        </p:nvSpPr>
        <p:spPr>
          <a:xfrm>
            <a:off x="518698" y="1430099"/>
            <a:ext cx="269581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  <a:latin typeface="Aptos" panose="020B0004020202020204" pitchFamily="34" charset="0"/>
              </a:rPr>
              <a:t>(de 3500</a:t>
            </a:r>
          </a:p>
          <a:p>
            <a:pPr algn="r"/>
            <a:r>
              <a:rPr lang="fr-FR" sz="2000" dirty="0">
                <a:solidFill>
                  <a:schemeClr val="bg1"/>
                </a:solidFill>
                <a:latin typeface="Aptos" panose="020B0004020202020204" pitchFamily="34" charset="0"/>
              </a:rPr>
              <a:t>à 6000)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D60E894-00BA-B240-883D-CE609A0FBD7B}"/>
              </a:ext>
            </a:extLst>
          </p:cNvPr>
          <p:cNvSpPr txBox="1"/>
          <p:nvPr/>
        </p:nvSpPr>
        <p:spPr>
          <a:xfrm>
            <a:off x="8546552" y="1430099"/>
            <a:ext cx="269581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ptos" panose="020B0004020202020204" pitchFamily="34" charset="0"/>
              </a:rPr>
              <a:t>Points de fixation</a:t>
            </a:r>
          </a:p>
          <a:p>
            <a:r>
              <a:rPr lang="fr-FR" sz="2000" dirty="0">
                <a:solidFill>
                  <a:schemeClr val="bg1"/>
                </a:solidFill>
                <a:latin typeface="Aptos" panose="020B0004020202020204" pitchFamily="34" charset="0"/>
              </a:rPr>
              <a:t>par véhicule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DED4FA-AAC7-2549-8A48-06DA1A38C7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34951" y="2366957"/>
            <a:ext cx="6567842" cy="2694500"/>
          </a:xfrm>
          <a:prstGeom prst="rect">
            <a:avLst/>
          </a:prstGeom>
          <a:effectLst/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25AB58A6-2F07-B849-8224-702BF8FC6EDA}"/>
              </a:ext>
            </a:extLst>
          </p:cNvPr>
          <p:cNvSpPr txBox="1"/>
          <p:nvPr/>
        </p:nvSpPr>
        <p:spPr>
          <a:xfrm>
            <a:off x="1" y="4502472"/>
            <a:ext cx="12192000" cy="240065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15000" b="1" spc="-300" dirty="0">
                <a:ln w="28575">
                  <a:noFill/>
                </a:ln>
                <a:solidFill>
                  <a:schemeClr val="accent2">
                    <a:lumMod val="75000"/>
                    <a:alpha val="50000"/>
                  </a:schemeClr>
                </a:solidFill>
                <a:latin typeface="Aptos" panose="020B0004020202020204" pitchFamily="34" charset="0"/>
              </a:rPr>
              <a:t>Allègement</a:t>
            </a:r>
          </a:p>
        </p:txBody>
      </p:sp>
      <p:sp>
        <p:nvSpPr>
          <p:cNvPr id="9" name="Espace réservé de la date 7">
            <a:extLst>
              <a:ext uri="{FF2B5EF4-FFF2-40B4-BE49-F238E27FC236}">
                <a16:creationId xmlns:a16="http://schemas.microsoft.com/office/drawing/2014/main" id="{A688A5FD-3D1F-B14D-AB38-70AD106FBCF7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F58717-2FF8-4E49-B501-5660AE20BD27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</p:spTree>
    <p:extLst>
      <p:ext uri="{BB962C8B-B14F-4D97-AF65-F5344CB8AC3E}">
        <p14:creationId xmlns:p14="http://schemas.microsoft.com/office/powerpoint/2010/main" val="13073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1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09354A-333A-6CE2-DB54-B19FE88E79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71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76BBCF-22EB-8235-D4FC-F4D6FDBA8D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76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1A5B03-DFE1-C71B-2190-3B198AC4A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2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02AD33-AB7C-8643-AF94-D99D9347A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22169F85-4584-E64A-8576-0CAAC5F6A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353" y="0"/>
            <a:ext cx="1104900" cy="6858000"/>
          </a:xfrm>
          <a:prstGeom prst="rect">
            <a:avLst/>
          </a:prstGeom>
        </p:spPr>
      </p:pic>
      <p:sp>
        <p:nvSpPr>
          <p:cNvPr id="7" name="Espace réservé de la date 7">
            <a:extLst>
              <a:ext uri="{FF2B5EF4-FFF2-40B4-BE49-F238E27FC236}">
                <a16:creationId xmlns:a16="http://schemas.microsoft.com/office/drawing/2014/main" id="{C420BA45-49BC-C64D-8549-0959B3CE4B9F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10-11/12/2025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959161-7233-DF4A-A7BC-637CBD9AD6B7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Pont-à</a:t>
            </a:r>
            <a:r>
              <a:rPr lang="fr-FR" sz="1400" dirty="0">
                <a:solidFill>
                  <a:schemeClr val="bg1"/>
                </a:solidFill>
              </a:rPr>
              <a:t>-Mousson</a:t>
            </a:r>
          </a:p>
        </p:txBody>
      </p:sp>
    </p:spTree>
    <p:extLst>
      <p:ext uri="{BB962C8B-B14F-4D97-AF65-F5344CB8AC3E}">
        <p14:creationId xmlns:p14="http://schemas.microsoft.com/office/powerpoint/2010/main" val="1862748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012D33-C957-6592-735D-64CD365D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12171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7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F862-446F-1E4C-F9CF-913BB47B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avec coin arrondi 1">
            <a:extLst>
              <a:ext uri="{FF2B5EF4-FFF2-40B4-BE49-F238E27FC236}">
                <a16:creationId xmlns:a16="http://schemas.microsoft.com/office/drawing/2014/main" id="{8BED6B4D-05ED-2B8B-A52E-D9FAE752318D}"/>
              </a:ext>
            </a:extLst>
          </p:cNvPr>
          <p:cNvSpPr/>
          <p:nvPr/>
        </p:nvSpPr>
        <p:spPr>
          <a:xfrm flipV="1">
            <a:off x="0" y="0"/>
            <a:ext cx="12192000" cy="6345513"/>
          </a:xfrm>
          <a:prstGeom prst="round1Rect">
            <a:avLst/>
          </a:prstGeom>
          <a:gradFill flip="none" rotWithShape="1">
            <a:gsLst>
              <a:gs pos="0">
                <a:schemeClr val="tx2"/>
              </a:gs>
              <a:gs pos="72000">
                <a:schemeClr val="accent1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B450AFC-6D07-0E46-AD63-60538E78C73E}"/>
              </a:ext>
            </a:extLst>
          </p:cNvPr>
          <p:cNvGrpSpPr/>
          <p:nvPr/>
        </p:nvGrpSpPr>
        <p:grpSpPr>
          <a:xfrm>
            <a:off x="4860577" y="1382409"/>
            <a:ext cx="6819693" cy="4290244"/>
            <a:chOff x="4860577" y="1382409"/>
            <a:chExt cx="6819693" cy="429024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F2A66AB-A867-A549-AA6C-6966F623DC12}"/>
                </a:ext>
              </a:extLst>
            </p:cNvPr>
            <p:cNvSpPr/>
            <p:nvPr/>
          </p:nvSpPr>
          <p:spPr>
            <a:xfrm>
              <a:off x="4860577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3"/>
              <a:srcRect/>
              <a:stretch>
                <a:fillRect l="-3384" t="-20467" r="-5574" b="-9971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Titre 1">
              <a:extLst>
                <a:ext uri="{FF2B5EF4-FFF2-40B4-BE49-F238E27FC236}">
                  <a16:creationId xmlns:a16="http://schemas.microsoft.com/office/drawing/2014/main" id="{5A2C83BB-9E46-A94D-90B3-82691332419F}"/>
                </a:ext>
              </a:extLst>
            </p:cNvPr>
            <p:cNvSpPr txBox="1">
              <a:spLocks/>
            </p:cNvSpPr>
            <p:nvPr/>
          </p:nvSpPr>
          <p:spPr>
            <a:xfrm>
              <a:off x="4860577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>
                  <a:ln w="0"/>
                  <a:solidFill>
                    <a:schemeClr val="bg1"/>
                  </a:solidFill>
                </a:rPr>
                <a:t>R&amp;D | Engineering support</a:t>
              </a:r>
            </a:p>
          </p:txBody>
        </p:sp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id="{B1AEECE4-3AA7-FF45-ADB7-9708F3A13881}"/>
              </a:ext>
            </a:extLst>
          </p:cNvPr>
          <p:cNvSpPr/>
          <p:nvPr/>
        </p:nvSpPr>
        <p:spPr>
          <a:xfrm>
            <a:off x="-2133600" y="-3083442"/>
            <a:ext cx="6429153" cy="12934619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929468-FE70-4040-8447-41EFFC586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6269" y="-78667"/>
            <a:ext cx="6027821" cy="602782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A9384E3-10F7-3348-AB8C-59B1FB33AA48}"/>
              </a:ext>
            </a:extLst>
          </p:cNvPr>
          <p:cNvSpPr txBox="1">
            <a:spLocks/>
          </p:cNvSpPr>
          <p:nvPr/>
        </p:nvSpPr>
        <p:spPr>
          <a:xfrm>
            <a:off x="516709" y="4355091"/>
            <a:ext cx="2772567" cy="1066799"/>
          </a:xfrm>
          <a:prstGeom prst="rect">
            <a:avLst/>
          </a:prstGeom>
        </p:spPr>
        <p:txBody>
          <a:bodyPr lIns="216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ln w="0"/>
                <a:solidFill>
                  <a:schemeClr val="bg1"/>
                </a:solidFill>
              </a:rPr>
              <a:t>to </a:t>
            </a:r>
            <a:r>
              <a:rPr lang="fr-FR" sz="3000" dirty="0" err="1">
                <a:ln w="0"/>
                <a:solidFill>
                  <a:schemeClr val="bg1"/>
                </a:solidFill>
              </a:rPr>
              <a:t>succeed</a:t>
            </a:r>
            <a:endParaRPr lang="fr-FR" sz="3000" dirty="0">
              <a:ln w="0"/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A5B60A8-7744-884C-86F8-C62C810F8D7E}"/>
              </a:ext>
            </a:extLst>
          </p:cNvPr>
          <p:cNvGrpSpPr/>
          <p:nvPr/>
        </p:nvGrpSpPr>
        <p:grpSpPr>
          <a:xfrm>
            <a:off x="12265548" y="1382409"/>
            <a:ext cx="6819693" cy="4290244"/>
            <a:chOff x="12421139" y="1382409"/>
            <a:chExt cx="6819693" cy="429024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F7AB7CA-1363-A645-B442-F45F71813BD9}"/>
                </a:ext>
              </a:extLst>
            </p:cNvPr>
            <p:cNvSpPr/>
            <p:nvPr/>
          </p:nvSpPr>
          <p:spPr>
            <a:xfrm>
              <a:off x="12421139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5"/>
              <a:srcRect/>
              <a:stretch>
                <a:fillRect l="-925" t="-10355" r="-1437" b="-12893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A2650668-3D20-3944-86D5-986538189F4C}"/>
                </a:ext>
              </a:extLst>
            </p:cNvPr>
            <p:cNvSpPr txBox="1">
              <a:spLocks/>
            </p:cNvSpPr>
            <p:nvPr/>
          </p:nvSpPr>
          <p:spPr>
            <a:xfrm>
              <a:off x="12421139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 err="1">
                  <a:ln w="0"/>
                  <a:solidFill>
                    <a:schemeClr val="bg1"/>
                  </a:solidFill>
                </a:rPr>
                <a:t>Fasteners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|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Manufacturing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&amp;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supplying</a:t>
              </a:r>
              <a:endParaRPr lang="fr-FR" sz="3000" dirty="0">
                <a:ln w="0"/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AF55A072-99F9-A646-8D65-D4BC31A85E0C}"/>
              </a:ext>
            </a:extLst>
          </p:cNvPr>
          <p:cNvGrpSpPr/>
          <p:nvPr/>
        </p:nvGrpSpPr>
        <p:grpSpPr>
          <a:xfrm>
            <a:off x="19670519" y="1382409"/>
            <a:ext cx="6819693" cy="4290244"/>
            <a:chOff x="19748314" y="1382409"/>
            <a:chExt cx="6819693" cy="4290244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5D6929FA-E4EF-104C-9010-9D063B259311}"/>
                </a:ext>
              </a:extLst>
            </p:cNvPr>
            <p:cNvSpPr/>
            <p:nvPr/>
          </p:nvSpPr>
          <p:spPr>
            <a:xfrm>
              <a:off x="19773714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6"/>
              <a:srcRect/>
              <a:stretch>
                <a:fillRect l="-1753" t="-6345" r="-832" b="-20019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1">
              <a:extLst>
                <a:ext uri="{FF2B5EF4-FFF2-40B4-BE49-F238E27FC236}">
                  <a16:creationId xmlns:a16="http://schemas.microsoft.com/office/drawing/2014/main" id="{57070AFE-5BA6-4646-BE6E-3574E61BBD7A}"/>
                </a:ext>
              </a:extLst>
            </p:cNvPr>
            <p:cNvSpPr txBox="1">
              <a:spLocks/>
            </p:cNvSpPr>
            <p:nvPr/>
          </p:nvSpPr>
          <p:spPr>
            <a:xfrm>
              <a:off x="19748314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 err="1">
                  <a:ln w="0"/>
                  <a:solidFill>
                    <a:schemeClr val="bg1"/>
                  </a:solidFill>
                </a:rPr>
                <a:t>Robotic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Cells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|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ERWin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®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Functionalizer</a:t>
              </a:r>
              <a:endParaRPr lang="fr-FR" sz="3000" dirty="0">
                <a:ln w="0"/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8D2FD7D-EEA6-2F4C-BFB9-4A3DE520B614}"/>
              </a:ext>
            </a:extLst>
          </p:cNvPr>
          <p:cNvGrpSpPr/>
          <p:nvPr/>
        </p:nvGrpSpPr>
        <p:grpSpPr>
          <a:xfrm>
            <a:off x="27075489" y="1382409"/>
            <a:ext cx="6819693" cy="4290244"/>
            <a:chOff x="27075489" y="1382409"/>
            <a:chExt cx="6819693" cy="429024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020261F-6B2B-F74F-8E3D-4DBCE9EA5296}"/>
                </a:ext>
              </a:extLst>
            </p:cNvPr>
            <p:cNvSpPr/>
            <p:nvPr/>
          </p:nvSpPr>
          <p:spPr>
            <a:xfrm>
              <a:off x="27075489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7"/>
              <a:srcRect/>
              <a:stretch>
                <a:fillRect l="-5212" t="-21364" r="-2585" b="-8427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Titre 1">
              <a:extLst>
                <a:ext uri="{FF2B5EF4-FFF2-40B4-BE49-F238E27FC236}">
                  <a16:creationId xmlns:a16="http://schemas.microsoft.com/office/drawing/2014/main" id="{B124BFB0-827D-3640-8507-F3A629C0ACAE}"/>
                </a:ext>
              </a:extLst>
            </p:cNvPr>
            <p:cNvSpPr txBox="1">
              <a:spLocks/>
            </p:cNvSpPr>
            <p:nvPr/>
          </p:nvSpPr>
          <p:spPr>
            <a:xfrm>
              <a:off x="27075489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 err="1">
                  <a:ln w="0"/>
                  <a:solidFill>
                    <a:schemeClr val="bg1"/>
                  </a:solidFill>
                </a:rPr>
                <a:t>Industrialization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| Support at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BiW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scale</a:t>
              </a:r>
              <a:endParaRPr lang="fr-FR" sz="3000" dirty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19" name="Rectangle : coins arrondis 18">
            <a:hlinkClick r:id="rId8" action="ppaction://hlinksldjump"/>
            <a:extLst>
              <a:ext uri="{FF2B5EF4-FFF2-40B4-BE49-F238E27FC236}">
                <a16:creationId xmlns:a16="http://schemas.microsoft.com/office/drawing/2014/main" id="{B00F8840-B7E4-7F4B-9A58-DEE0AAAADC73}"/>
              </a:ext>
            </a:extLst>
          </p:cNvPr>
          <p:cNvSpPr/>
          <p:nvPr/>
        </p:nvSpPr>
        <p:spPr>
          <a:xfrm>
            <a:off x="900806" y="5743997"/>
            <a:ext cx="2112264" cy="448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space réservé de la date 7">
            <a:extLst>
              <a:ext uri="{FF2B5EF4-FFF2-40B4-BE49-F238E27FC236}">
                <a16:creationId xmlns:a16="http://schemas.microsoft.com/office/drawing/2014/main" id="{B40E1A91-ADC4-374A-8930-8E94048A2B61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E279AFA-FBB2-494E-8892-0551D521C5B1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</p:spTree>
    <p:extLst>
      <p:ext uri="{BB962C8B-B14F-4D97-AF65-F5344CB8AC3E}">
        <p14:creationId xmlns:p14="http://schemas.microsoft.com/office/powerpoint/2010/main" val="1823090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F862-446F-1E4C-F9CF-913BB47B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avec coin arrondi 1">
            <a:extLst>
              <a:ext uri="{FF2B5EF4-FFF2-40B4-BE49-F238E27FC236}">
                <a16:creationId xmlns:a16="http://schemas.microsoft.com/office/drawing/2014/main" id="{8BED6B4D-05ED-2B8B-A52E-D9FAE752318D}"/>
              </a:ext>
            </a:extLst>
          </p:cNvPr>
          <p:cNvSpPr/>
          <p:nvPr/>
        </p:nvSpPr>
        <p:spPr>
          <a:xfrm flipV="1">
            <a:off x="0" y="0"/>
            <a:ext cx="12192000" cy="6345513"/>
          </a:xfrm>
          <a:prstGeom prst="round1Rect">
            <a:avLst/>
          </a:prstGeom>
          <a:gradFill flip="none" rotWithShape="1">
            <a:gsLst>
              <a:gs pos="0">
                <a:schemeClr val="tx2"/>
              </a:gs>
              <a:gs pos="72000">
                <a:schemeClr val="accent1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B450AFC-6D07-0E46-AD63-60538E78C73E}"/>
              </a:ext>
            </a:extLst>
          </p:cNvPr>
          <p:cNvGrpSpPr/>
          <p:nvPr/>
        </p:nvGrpSpPr>
        <p:grpSpPr>
          <a:xfrm>
            <a:off x="-9989613" y="1382409"/>
            <a:ext cx="6819693" cy="4290244"/>
            <a:chOff x="4860577" y="1382409"/>
            <a:chExt cx="6819693" cy="429024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F2A66AB-A867-A549-AA6C-6966F623DC12}"/>
                </a:ext>
              </a:extLst>
            </p:cNvPr>
            <p:cNvSpPr/>
            <p:nvPr/>
          </p:nvSpPr>
          <p:spPr>
            <a:xfrm>
              <a:off x="4860577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3"/>
              <a:srcRect/>
              <a:stretch>
                <a:fillRect l="-3384" t="-20467" r="-5574" b="-9971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Titre 1">
              <a:extLst>
                <a:ext uri="{FF2B5EF4-FFF2-40B4-BE49-F238E27FC236}">
                  <a16:creationId xmlns:a16="http://schemas.microsoft.com/office/drawing/2014/main" id="{5A2C83BB-9E46-A94D-90B3-82691332419F}"/>
                </a:ext>
              </a:extLst>
            </p:cNvPr>
            <p:cNvSpPr txBox="1">
              <a:spLocks/>
            </p:cNvSpPr>
            <p:nvPr/>
          </p:nvSpPr>
          <p:spPr>
            <a:xfrm>
              <a:off x="4860577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>
                  <a:ln w="0"/>
                  <a:solidFill>
                    <a:schemeClr val="bg1"/>
                  </a:solidFill>
                </a:rPr>
                <a:t>R&amp;D | Engineering support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CA5B60A8-7744-884C-86F8-C62C810F8D7E}"/>
              </a:ext>
            </a:extLst>
          </p:cNvPr>
          <p:cNvGrpSpPr/>
          <p:nvPr/>
        </p:nvGrpSpPr>
        <p:grpSpPr>
          <a:xfrm>
            <a:off x="-2584642" y="1382409"/>
            <a:ext cx="6819693" cy="4290244"/>
            <a:chOff x="12421139" y="1382409"/>
            <a:chExt cx="6819693" cy="429024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F7AB7CA-1363-A645-B442-F45F71813BD9}"/>
                </a:ext>
              </a:extLst>
            </p:cNvPr>
            <p:cNvSpPr/>
            <p:nvPr/>
          </p:nvSpPr>
          <p:spPr>
            <a:xfrm>
              <a:off x="12421139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4"/>
              <a:srcRect/>
              <a:stretch>
                <a:fillRect l="-925" t="-10355" r="-1437" b="-12893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A2650668-3D20-3944-86D5-986538189F4C}"/>
                </a:ext>
              </a:extLst>
            </p:cNvPr>
            <p:cNvSpPr txBox="1">
              <a:spLocks/>
            </p:cNvSpPr>
            <p:nvPr/>
          </p:nvSpPr>
          <p:spPr>
            <a:xfrm>
              <a:off x="12421139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 err="1">
                  <a:ln w="0"/>
                  <a:solidFill>
                    <a:schemeClr val="bg1"/>
                  </a:solidFill>
                </a:rPr>
                <a:t>Fasteners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|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Manufacturing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&amp;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supplying</a:t>
              </a:r>
              <a:endParaRPr lang="fr-FR" sz="3000" dirty="0">
                <a:ln w="0"/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AF55A072-99F9-A646-8D65-D4BC31A85E0C}"/>
              </a:ext>
            </a:extLst>
          </p:cNvPr>
          <p:cNvGrpSpPr/>
          <p:nvPr/>
        </p:nvGrpSpPr>
        <p:grpSpPr>
          <a:xfrm>
            <a:off x="4820329" y="1382409"/>
            <a:ext cx="6819693" cy="4290244"/>
            <a:chOff x="19748314" y="1382409"/>
            <a:chExt cx="6819693" cy="4290244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5D6929FA-E4EF-104C-9010-9D063B259311}"/>
                </a:ext>
              </a:extLst>
            </p:cNvPr>
            <p:cNvSpPr/>
            <p:nvPr/>
          </p:nvSpPr>
          <p:spPr>
            <a:xfrm>
              <a:off x="19773714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5"/>
              <a:srcRect/>
              <a:stretch>
                <a:fillRect l="-1753" t="-6345" r="-832" b="-20019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1">
              <a:extLst>
                <a:ext uri="{FF2B5EF4-FFF2-40B4-BE49-F238E27FC236}">
                  <a16:creationId xmlns:a16="http://schemas.microsoft.com/office/drawing/2014/main" id="{57070AFE-5BA6-4646-BE6E-3574E61BBD7A}"/>
                </a:ext>
              </a:extLst>
            </p:cNvPr>
            <p:cNvSpPr txBox="1">
              <a:spLocks/>
            </p:cNvSpPr>
            <p:nvPr/>
          </p:nvSpPr>
          <p:spPr>
            <a:xfrm>
              <a:off x="19748314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 err="1">
                  <a:ln w="0"/>
                  <a:solidFill>
                    <a:schemeClr val="bg1"/>
                  </a:solidFill>
                </a:rPr>
                <a:t>Robotic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Cells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|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ERWin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®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Functionalizer</a:t>
              </a:r>
              <a:endParaRPr lang="fr-FR" sz="3000" dirty="0">
                <a:ln w="0"/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8D2FD7D-EEA6-2F4C-BFB9-4A3DE520B614}"/>
              </a:ext>
            </a:extLst>
          </p:cNvPr>
          <p:cNvGrpSpPr/>
          <p:nvPr/>
        </p:nvGrpSpPr>
        <p:grpSpPr>
          <a:xfrm>
            <a:off x="12225299" y="1382409"/>
            <a:ext cx="6819693" cy="4290244"/>
            <a:chOff x="27075489" y="1382409"/>
            <a:chExt cx="6819693" cy="429024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020261F-6B2B-F74F-8E3D-4DBCE9EA5296}"/>
                </a:ext>
              </a:extLst>
            </p:cNvPr>
            <p:cNvSpPr/>
            <p:nvPr/>
          </p:nvSpPr>
          <p:spPr>
            <a:xfrm>
              <a:off x="27075489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6"/>
              <a:srcRect/>
              <a:stretch>
                <a:fillRect l="-5212" t="-21364" r="-2585" b="-8427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Titre 1">
              <a:extLst>
                <a:ext uri="{FF2B5EF4-FFF2-40B4-BE49-F238E27FC236}">
                  <a16:creationId xmlns:a16="http://schemas.microsoft.com/office/drawing/2014/main" id="{B124BFB0-827D-3640-8507-F3A629C0ACAE}"/>
                </a:ext>
              </a:extLst>
            </p:cNvPr>
            <p:cNvSpPr txBox="1">
              <a:spLocks/>
            </p:cNvSpPr>
            <p:nvPr/>
          </p:nvSpPr>
          <p:spPr>
            <a:xfrm>
              <a:off x="27075489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 err="1">
                  <a:ln w="0"/>
                  <a:solidFill>
                    <a:schemeClr val="bg1"/>
                  </a:solidFill>
                </a:rPr>
                <a:t>Industrialization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| Support at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BiW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scale</a:t>
              </a:r>
              <a:endParaRPr lang="fr-FR" sz="3000" dirty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id="{B1AEECE4-3AA7-FF45-ADB7-9708F3A13881}"/>
              </a:ext>
            </a:extLst>
          </p:cNvPr>
          <p:cNvSpPr/>
          <p:nvPr/>
        </p:nvSpPr>
        <p:spPr>
          <a:xfrm>
            <a:off x="-2133600" y="-3083442"/>
            <a:ext cx="6429153" cy="12934619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929468-FE70-4040-8447-41EFFC586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6269" y="-78667"/>
            <a:ext cx="6027821" cy="602782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A9384E3-10F7-3348-AB8C-59B1FB33AA48}"/>
              </a:ext>
            </a:extLst>
          </p:cNvPr>
          <p:cNvSpPr txBox="1">
            <a:spLocks/>
          </p:cNvSpPr>
          <p:nvPr/>
        </p:nvSpPr>
        <p:spPr>
          <a:xfrm>
            <a:off x="516709" y="4355091"/>
            <a:ext cx="2772567" cy="1066799"/>
          </a:xfrm>
          <a:prstGeom prst="rect">
            <a:avLst/>
          </a:prstGeom>
        </p:spPr>
        <p:txBody>
          <a:bodyPr lIns="216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ln w="0"/>
                <a:solidFill>
                  <a:schemeClr val="bg1"/>
                </a:solidFill>
              </a:rPr>
              <a:t>to </a:t>
            </a:r>
            <a:r>
              <a:rPr lang="fr-FR" sz="3000" dirty="0" err="1">
                <a:ln w="0"/>
                <a:solidFill>
                  <a:schemeClr val="bg1"/>
                </a:solidFill>
              </a:rPr>
              <a:t>succeed</a:t>
            </a:r>
            <a:endParaRPr lang="fr-FR" sz="3000" dirty="0">
              <a:ln w="0"/>
              <a:solidFill>
                <a:schemeClr val="bg1"/>
              </a:solidFill>
            </a:endParaRPr>
          </a:p>
        </p:txBody>
      </p:sp>
      <p:sp>
        <p:nvSpPr>
          <p:cNvPr id="18" name="Espace réservé de la date 7">
            <a:extLst>
              <a:ext uri="{FF2B5EF4-FFF2-40B4-BE49-F238E27FC236}">
                <a16:creationId xmlns:a16="http://schemas.microsoft.com/office/drawing/2014/main" id="{8D0DDE56-F2F5-A94F-9357-28CBA071676D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36537D7-C681-D94D-98B4-3378981DA195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</p:spTree>
    <p:extLst>
      <p:ext uri="{BB962C8B-B14F-4D97-AF65-F5344CB8AC3E}">
        <p14:creationId xmlns:p14="http://schemas.microsoft.com/office/powerpoint/2010/main" val="1944874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F862-446F-1E4C-F9CF-913BB47B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avec coin arrondi 1">
            <a:extLst>
              <a:ext uri="{FF2B5EF4-FFF2-40B4-BE49-F238E27FC236}">
                <a16:creationId xmlns:a16="http://schemas.microsoft.com/office/drawing/2014/main" id="{8BED6B4D-05ED-2B8B-A52E-D9FAE752318D}"/>
              </a:ext>
            </a:extLst>
          </p:cNvPr>
          <p:cNvSpPr/>
          <p:nvPr/>
        </p:nvSpPr>
        <p:spPr>
          <a:xfrm flipV="1">
            <a:off x="0" y="0"/>
            <a:ext cx="12192000" cy="6345513"/>
          </a:xfrm>
          <a:prstGeom prst="round1Rect">
            <a:avLst/>
          </a:prstGeom>
          <a:gradFill flip="none" rotWithShape="1">
            <a:gsLst>
              <a:gs pos="0">
                <a:schemeClr val="tx2"/>
              </a:gs>
              <a:gs pos="72000">
                <a:schemeClr val="accent1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B450AFC-6D07-0E46-AD63-60538E78C73E}"/>
              </a:ext>
            </a:extLst>
          </p:cNvPr>
          <p:cNvGrpSpPr/>
          <p:nvPr/>
        </p:nvGrpSpPr>
        <p:grpSpPr>
          <a:xfrm>
            <a:off x="-17359314" y="1382409"/>
            <a:ext cx="6819693" cy="4290244"/>
            <a:chOff x="4860577" y="1382409"/>
            <a:chExt cx="6819693" cy="429024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F2A66AB-A867-A549-AA6C-6966F623DC12}"/>
                </a:ext>
              </a:extLst>
            </p:cNvPr>
            <p:cNvSpPr/>
            <p:nvPr/>
          </p:nvSpPr>
          <p:spPr>
            <a:xfrm>
              <a:off x="4860577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3"/>
              <a:srcRect/>
              <a:stretch>
                <a:fillRect l="-3384" t="-20467" r="-5574" b="-9971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Titre 1">
              <a:extLst>
                <a:ext uri="{FF2B5EF4-FFF2-40B4-BE49-F238E27FC236}">
                  <a16:creationId xmlns:a16="http://schemas.microsoft.com/office/drawing/2014/main" id="{5A2C83BB-9E46-A94D-90B3-82691332419F}"/>
                </a:ext>
              </a:extLst>
            </p:cNvPr>
            <p:cNvSpPr txBox="1">
              <a:spLocks/>
            </p:cNvSpPr>
            <p:nvPr/>
          </p:nvSpPr>
          <p:spPr>
            <a:xfrm>
              <a:off x="4860577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>
                  <a:ln w="0"/>
                  <a:solidFill>
                    <a:schemeClr val="bg1"/>
                  </a:solidFill>
                </a:rPr>
                <a:t>R&amp;D | Engineering support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AF55A072-99F9-A646-8D65-D4BC31A85E0C}"/>
              </a:ext>
            </a:extLst>
          </p:cNvPr>
          <p:cNvGrpSpPr/>
          <p:nvPr/>
        </p:nvGrpSpPr>
        <p:grpSpPr>
          <a:xfrm>
            <a:off x="-2549372" y="1382409"/>
            <a:ext cx="6819693" cy="4290244"/>
            <a:chOff x="19748314" y="1382409"/>
            <a:chExt cx="6819693" cy="4290244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5D6929FA-E4EF-104C-9010-9D063B259311}"/>
                </a:ext>
              </a:extLst>
            </p:cNvPr>
            <p:cNvSpPr/>
            <p:nvPr/>
          </p:nvSpPr>
          <p:spPr>
            <a:xfrm>
              <a:off x="19773714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4"/>
              <a:srcRect/>
              <a:stretch>
                <a:fillRect l="-1753" t="-6345" r="-832" b="-20019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1">
              <a:extLst>
                <a:ext uri="{FF2B5EF4-FFF2-40B4-BE49-F238E27FC236}">
                  <a16:creationId xmlns:a16="http://schemas.microsoft.com/office/drawing/2014/main" id="{57070AFE-5BA6-4646-BE6E-3574E61BBD7A}"/>
                </a:ext>
              </a:extLst>
            </p:cNvPr>
            <p:cNvSpPr txBox="1">
              <a:spLocks/>
            </p:cNvSpPr>
            <p:nvPr/>
          </p:nvSpPr>
          <p:spPr>
            <a:xfrm>
              <a:off x="19748314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 err="1">
                  <a:ln w="0"/>
                  <a:solidFill>
                    <a:schemeClr val="bg1"/>
                  </a:solidFill>
                </a:rPr>
                <a:t>Robotic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Cells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|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ERWin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®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Functionalizer</a:t>
              </a:r>
              <a:endParaRPr lang="fr-FR" sz="3000" dirty="0">
                <a:ln w="0"/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8D2FD7D-EEA6-2F4C-BFB9-4A3DE520B614}"/>
              </a:ext>
            </a:extLst>
          </p:cNvPr>
          <p:cNvGrpSpPr/>
          <p:nvPr/>
        </p:nvGrpSpPr>
        <p:grpSpPr>
          <a:xfrm>
            <a:off x="4855598" y="1382409"/>
            <a:ext cx="6819693" cy="4290244"/>
            <a:chOff x="27075489" y="1382409"/>
            <a:chExt cx="6819693" cy="4290244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020261F-6B2B-F74F-8E3D-4DBCE9EA5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075489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5"/>
              <a:srcRect/>
              <a:stretch>
                <a:fillRect l="-5212" t="-21364" r="-2585" b="-8427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Titre 1">
              <a:extLst>
                <a:ext uri="{FF2B5EF4-FFF2-40B4-BE49-F238E27FC236}">
                  <a16:creationId xmlns:a16="http://schemas.microsoft.com/office/drawing/2014/main" id="{B124BFB0-827D-3640-8507-F3A629C0ACAE}"/>
                </a:ext>
              </a:extLst>
            </p:cNvPr>
            <p:cNvSpPr txBox="1">
              <a:spLocks/>
            </p:cNvSpPr>
            <p:nvPr/>
          </p:nvSpPr>
          <p:spPr>
            <a:xfrm>
              <a:off x="27075489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 err="1">
                  <a:ln w="0"/>
                  <a:solidFill>
                    <a:schemeClr val="bg1"/>
                  </a:solidFill>
                </a:rPr>
                <a:t>Industrialization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| Support at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BiW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scale</a:t>
              </a:r>
              <a:endParaRPr lang="fr-FR" sz="3000" dirty="0">
                <a:ln w="0"/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CA5B60A8-7744-884C-86F8-C62C810F8D7E}"/>
              </a:ext>
            </a:extLst>
          </p:cNvPr>
          <p:cNvGrpSpPr/>
          <p:nvPr/>
        </p:nvGrpSpPr>
        <p:grpSpPr>
          <a:xfrm>
            <a:off x="-9954343" y="1382409"/>
            <a:ext cx="6819693" cy="4290244"/>
            <a:chOff x="12421139" y="1382409"/>
            <a:chExt cx="6819693" cy="429024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DF7AB7CA-1363-A645-B442-F45F71813BD9}"/>
                </a:ext>
              </a:extLst>
            </p:cNvPr>
            <p:cNvSpPr/>
            <p:nvPr/>
          </p:nvSpPr>
          <p:spPr>
            <a:xfrm>
              <a:off x="12421139" y="1382409"/>
              <a:ext cx="6647815" cy="3105668"/>
            </a:xfrm>
            <a:prstGeom prst="roundRect">
              <a:avLst>
                <a:gd name="adj" fmla="val 5907"/>
              </a:avLst>
            </a:prstGeom>
            <a:blipFill>
              <a:blip r:embed="rId6"/>
              <a:srcRect/>
              <a:stretch>
                <a:fillRect l="-925" t="-10355" r="-1437" b="-12893"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A2650668-3D20-3944-86D5-986538189F4C}"/>
                </a:ext>
              </a:extLst>
            </p:cNvPr>
            <p:cNvSpPr txBox="1">
              <a:spLocks/>
            </p:cNvSpPr>
            <p:nvPr/>
          </p:nvSpPr>
          <p:spPr>
            <a:xfrm>
              <a:off x="12421139" y="4605854"/>
              <a:ext cx="6819693" cy="1066799"/>
            </a:xfrm>
            <a:prstGeom prst="rect">
              <a:avLst/>
            </a:prstGeom>
          </p:spPr>
          <p:txBody>
            <a:bodyPr lIns="90000" tIns="90000" rIns="90000" bIns="9000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fr-FR" sz="3000" dirty="0" err="1">
                  <a:ln w="0"/>
                  <a:solidFill>
                    <a:schemeClr val="bg1"/>
                  </a:solidFill>
                </a:rPr>
                <a:t>Fasteners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|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Manufacturing</a:t>
              </a:r>
              <a:r>
                <a:rPr lang="fr-FR" sz="3000" dirty="0">
                  <a:ln w="0"/>
                  <a:solidFill>
                    <a:schemeClr val="bg1"/>
                  </a:solidFill>
                </a:rPr>
                <a:t> &amp; </a:t>
              </a:r>
              <a:r>
                <a:rPr lang="fr-FR" sz="3000" dirty="0" err="1">
                  <a:ln w="0"/>
                  <a:solidFill>
                    <a:schemeClr val="bg1"/>
                  </a:solidFill>
                </a:rPr>
                <a:t>supplying</a:t>
              </a:r>
              <a:endParaRPr lang="fr-FR" sz="3000" dirty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id="{B1AEECE4-3AA7-FF45-ADB7-9708F3A13881}"/>
              </a:ext>
            </a:extLst>
          </p:cNvPr>
          <p:cNvSpPr/>
          <p:nvPr/>
        </p:nvSpPr>
        <p:spPr>
          <a:xfrm>
            <a:off x="-2133600" y="-3083442"/>
            <a:ext cx="6429153" cy="12934619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929468-FE70-4040-8447-41EFFC586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6269" y="-78667"/>
            <a:ext cx="6027821" cy="602782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A9384E3-10F7-3348-AB8C-59B1FB33AA48}"/>
              </a:ext>
            </a:extLst>
          </p:cNvPr>
          <p:cNvSpPr txBox="1">
            <a:spLocks/>
          </p:cNvSpPr>
          <p:nvPr/>
        </p:nvSpPr>
        <p:spPr>
          <a:xfrm>
            <a:off x="516709" y="4355091"/>
            <a:ext cx="2772567" cy="1066799"/>
          </a:xfrm>
          <a:prstGeom prst="rect">
            <a:avLst/>
          </a:prstGeom>
        </p:spPr>
        <p:txBody>
          <a:bodyPr lIns="216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FR" sz="3000" dirty="0">
                <a:ln w="0"/>
                <a:solidFill>
                  <a:schemeClr val="bg1"/>
                </a:solidFill>
              </a:rPr>
              <a:t>to </a:t>
            </a:r>
            <a:r>
              <a:rPr lang="fr-FR" sz="3000" dirty="0" err="1">
                <a:ln w="0"/>
                <a:solidFill>
                  <a:schemeClr val="bg1"/>
                </a:solidFill>
              </a:rPr>
              <a:t>succeed</a:t>
            </a:r>
            <a:endParaRPr lang="fr-FR" sz="3000" dirty="0">
              <a:ln w="0"/>
              <a:solidFill>
                <a:schemeClr val="bg1"/>
              </a:solidFill>
            </a:endParaRPr>
          </a:p>
        </p:txBody>
      </p:sp>
      <p:sp>
        <p:nvSpPr>
          <p:cNvPr id="41" name="Espace réservé de la date 7">
            <a:extLst>
              <a:ext uri="{FF2B5EF4-FFF2-40B4-BE49-F238E27FC236}">
                <a16:creationId xmlns:a16="http://schemas.microsoft.com/office/drawing/2014/main" id="{397BA30D-4450-1E45-8E35-2F2275B6DF78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9EB7C19-7789-6241-AFB7-2F12AE61776B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</p:spTree>
    <p:extLst>
      <p:ext uri="{BB962C8B-B14F-4D97-AF65-F5344CB8AC3E}">
        <p14:creationId xmlns:p14="http://schemas.microsoft.com/office/powerpoint/2010/main" val="2368254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C6E2B2-F394-9CEC-7318-360038AC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73B0A8-70BF-0AD1-DEBE-FB2F887CF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2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79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E2A5CD-D57D-F491-776C-A505D7A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78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6B7ED-9716-C213-4C3C-0115D21DD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40695554-FED7-4F01-F599-3FA9BBDDD771}"/>
              </a:ext>
            </a:extLst>
          </p:cNvPr>
          <p:cNvGrpSpPr/>
          <p:nvPr/>
        </p:nvGrpSpPr>
        <p:grpSpPr>
          <a:xfrm>
            <a:off x="0" y="0"/>
            <a:ext cx="12041116" cy="6588069"/>
            <a:chOff x="0" y="0"/>
            <a:chExt cx="12041116" cy="658806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CCDEB80-1620-A456-D2F9-FEB8AFC51F66}"/>
                </a:ext>
              </a:extLst>
            </p:cNvPr>
            <p:cNvSpPr/>
            <p:nvPr/>
          </p:nvSpPr>
          <p:spPr>
            <a:xfrm>
              <a:off x="0" y="0"/>
              <a:ext cx="1722120" cy="192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97E113A4-1863-28F5-5DC3-D36473B7D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5100" y="239971"/>
              <a:ext cx="1026016" cy="43882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96E122FE-9DD3-CE94-D358-46A2A228D29A}"/>
                </a:ext>
              </a:extLst>
            </p:cNvPr>
            <p:cNvGrpSpPr/>
            <p:nvPr/>
          </p:nvGrpSpPr>
          <p:grpSpPr>
            <a:xfrm>
              <a:off x="150884" y="156179"/>
              <a:ext cx="10816839" cy="720000"/>
              <a:chOff x="3952875" y="156179"/>
              <a:chExt cx="6969128" cy="720000"/>
            </a:xfrm>
          </p:grpSpPr>
          <p:sp>
            <p:nvSpPr>
              <p:cNvPr id="24" name="Flèche : chevron 23">
                <a:extLst>
                  <a:ext uri="{FF2B5EF4-FFF2-40B4-BE49-F238E27FC236}">
                    <a16:creationId xmlns:a16="http://schemas.microsoft.com/office/drawing/2014/main" id="{4C400595-5771-9ABF-4375-3842F1483DA2}"/>
                  </a:ext>
                </a:extLst>
              </p:cNvPr>
              <p:cNvSpPr/>
              <p:nvPr/>
            </p:nvSpPr>
            <p:spPr>
              <a:xfrm>
                <a:off x="3952875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5" name="Flèche : chevron 24">
                <a:extLst>
                  <a:ext uri="{FF2B5EF4-FFF2-40B4-BE49-F238E27FC236}">
                    <a16:creationId xmlns:a16="http://schemas.microsoft.com/office/drawing/2014/main" id="{6E0C4C76-D594-0075-4565-776A451D6C4C}"/>
                  </a:ext>
                </a:extLst>
              </p:cNvPr>
              <p:cNvSpPr/>
              <p:nvPr/>
            </p:nvSpPr>
            <p:spPr>
              <a:xfrm>
                <a:off x="4785649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6" name="Flèche : chevron 25">
                <a:extLst>
                  <a:ext uri="{FF2B5EF4-FFF2-40B4-BE49-F238E27FC236}">
                    <a16:creationId xmlns:a16="http://schemas.microsoft.com/office/drawing/2014/main" id="{90F5B62F-5FCB-FA2C-2735-45437DE3E244}"/>
                  </a:ext>
                </a:extLst>
              </p:cNvPr>
              <p:cNvSpPr/>
              <p:nvPr/>
            </p:nvSpPr>
            <p:spPr>
              <a:xfrm>
                <a:off x="5622807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7" name="Flèche : chevron 26">
                <a:extLst>
                  <a:ext uri="{FF2B5EF4-FFF2-40B4-BE49-F238E27FC236}">
                    <a16:creationId xmlns:a16="http://schemas.microsoft.com/office/drawing/2014/main" id="{9AA05A53-E515-D443-C283-1FA21EC9DDF8}"/>
                  </a:ext>
                </a:extLst>
              </p:cNvPr>
              <p:cNvSpPr/>
              <p:nvPr/>
            </p:nvSpPr>
            <p:spPr>
              <a:xfrm>
                <a:off x="6455581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9" name="Flèche : chevron 28">
                <a:extLst>
                  <a:ext uri="{FF2B5EF4-FFF2-40B4-BE49-F238E27FC236}">
                    <a16:creationId xmlns:a16="http://schemas.microsoft.com/office/drawing/2014/main" id="{DBCB9345-C31F-78BC-2B2F-738D84A8C42A}"/>
                  </a:ext>
                </a:extLst>
              </p:cNvPr>
              <p:cNvSpPr/>
              <p:nvPr/>
            </p:nvSpPr>
            <p:spPr>
              <a:xfrm>
                <a:off x="7288614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0" name="Flèche : chevron 29">
                <a:extLst>
                  <a:ext uri="{FF2B5EF4-FFF2-40B4-BE49-F238E27FC236}">
                    <a16:creationId xmlns:a16="http://schemas.microsoft.com/office/drawing/2014/main" id="{3AF35E76-4EC4-E822-AD7D-80ACEE01A753}"/>
                  </a:ext>
                </a:extLst>
              </p:cNvPr>
              <p:cNvSpPr/>
              <p:nvPr/>
            </p:nvSpPr>
            <p:spPr>
              <a:xfrm>
                <a:off x="8121387" y="156179"/>
                <a:ext cx="1134808" cy="720000"/>
              </a:xfrm>
              <a:prstGeom prst="chevron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2" name="Flèche : chevron 31">
                <a:extLst>
                  <a:ext uri="{FF2B5EF4-FFF2-40B4-BE49-F238E27FC236}">
                    <a16:creationId xmlns:a16="http://schemas.microsoft.com/office/drawing/2014/main" id="{4FF9AA6F-0F18-0CB6-E926-491A9673AA8A}"/>
                  </a:ext>
                </a:extLst>
              </p:cNvPr>
              <p:cNvSpPr/>
              <p:nvPr/>
            </p:nvSpPr>
            <p:spPr>
              <a:xfrm>
                <a:off x="8954421" y="156179"/>
                <a:ext cx="1134808" cy="720000"/>
              </a:xfrm>
              <a:prstGeom prst="chevr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3" name="Flèche : chevron 32">
                <a:extLst>
                  <a:ext uri="{FF2B5EF4-FFF2-40B4-BE49-F238E27FC236}">
                    <a16:creationId xmlns:a16="http://schemas.microsoft.com/office/drawing/2014/main" id="{72EBBF23-6538-0356-A56E-82239E904E0A}"/>
                  </a:ext>
                </a:extLst>
              </p:cNvPr>
              <p:cNvSpPr/>
              <p:nvPr/>
            </p:nvSpPr>
            <p:spPr>
              <a:xfrm>
                <a:off x="9787195" y="156179"/>
                <a:ext cx="1134808" cy="720000"/>
              </a:xfrm>
              <a:prstGeom prst="chevron">
                <a:avLst/>
              </a:prstGeom>
              <a:solidFill>
                <a:srgbClr val="4CBBD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D521BF00-BCCD-7944-7A03-8CE33F93F012}"/>
                  </a:ext>
                </a:extLst>
              </p:cNvPr>
              <p:cNvGrpSpPr/>
              <p:nvPr/>
            </p:nvGrpSpPr>
            <p:grpSpPr>
              <a:xfrm>
                <a:off x="4226468" y="461899"/>
                <a:ext cx="6609684" cy="108560"/>
                <a:chOff x="3422135" y="-876196"/>
                <a:chExt cx="6609684" cy="720000"/>
              </a:xfrm>
              <a:noFill/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433368A-B1BB-0A68-0805-70C661CF2E5E}"/>
                    </a:ext>
                  </a:extLst>
                </p:cNvPr>
                <p:cNvSpPr/>
                <p:nvPr/>
              </p:nvSpPr>
              <p:spPr>
                <a:xfrm>
                  <a:off x="5087683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N0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Essais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gratuits</a:t>
                  </a: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8FCB8C0A-BFAA-863B-7EBB-624C2F19B082}"/>
                    </a:ext>
                  </a:extLst>
                </p:cNvPr>
                <p:cNvSpPr/>
                <p:nvPr/>
              </p:nvSpPr>
              <p:spPr>
                <a:xfrm>
                  <a:off x="5924841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N1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Essais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Payants €</a:t>
                  </a: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1CD6EBD-2EC6-A256-9DC1-0DF1C6C7A59B}"/>
                    </a:ext>
                  </a:extLst>
                </p:cNvPr>
                <p:cNvSpPr/>
                <p:nvPr/>
              </p:nvSpPr>
              <p:spPr>
                <a:xfrm>
                  <a:off x="6754440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N2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Business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Case(s)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B44DD46D-F2FC-018F-B2A2-1C98DF507086}"/>
                    </a:ext>
                  </a:extLst>
                </p:cNvPr>
                <p:cNvSpPr/>
                <p:nvPr/>
              </p:nvSpPr>
              <p:spPr>
                <a:xfrm>
                  <a:off x="7595962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N2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RFI &amp; RFQ</a:t>
                  </a:r>
                </a:p>
                <a:p>
                  <a:pPr algn="ctr"/>
                  <a:endParaRPr lang="fr-FR" sz="1100" b="1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07789815-FC25-F9FC-6061-E082414D0E7C}"/>
                    </a:ext>
                  </a:extLst>
                </p:cNvPr>
                <p:cNvSpPr/>
                <p:nvPr/>
              </p:nvSpPr>
              <p:spPr>
                <a:xfrm>
                  <a:off x="8421197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»N4 »</a:t>
                  </a:r>
                </a:p>
                <a:p>
                  <a:pPr algn="ctr"/>
                  <a:r>
                    <a:rPr lang="fr-FR" sz="1100" b="1" dirty="0" err="1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Dév</a:t>
                  </a:r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.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applicatif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990FDD93-45CF-5DB4-5998-165BA0445695}"/>
                    </a:ext>
                  </a:extLst>
                </p:cNvPr>
                <p:cNvSpPr/>
                <p:nvPr/>
              </p:nvSpPr>
              <p:spPr>
                <a:xfrm>
                  <a:off x="9256455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N5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S.O.P.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&amp; série</a:t>
                  </a: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0287F384-25C4-D4B3-CC71-D1606CB1B13B}"/>
                    </a:ext>
                  </a:extLst>
                </p:cNvPr>
                <p:cNvSpPr/>
                <p:nvPr/>
              </p:nvSpPr>
              <p:spPr>
                <a:xfrm>
                  <a:off x="4254909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N00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</a:t>
                  </a:r>
                  <a:r>
                    <a:rPr lang="fr-FR" sz="1100" b="1" baseline="30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ière</a:t>
                  </a:r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 réunion</a:t>
                  </a:r>
                </a:p>
                <a:p>
                  <a:pPr algn="ctr"/>
                  <a:endParaRPr lang="fr-FR" sz="1100" b="1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E74003DF-ED45-4D11-9F79-B81ADEB079D2}"/>
                    </a:ext>
                  </a:extLst>
                </p:cNvPr>
                <p:cNvSpPr/>
                <p:nvPr/>
              </p:nvSpPr>
              <p:spPr>
                <a:xfrm>
                  <a:off x="3422135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N000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Prospection</a:t>
                  </a:r>
                </a:p>
                <a:p>
                  <a:pPr algn="ctr"/>
                  <a:endParaRPr lang="fr-FR" sz="1100" b="1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5E693E-372A-AF57-CD1C-0974C08D043E}"/>
                </a:ext>
              </a:extLst>
            </p:cNvPr>
            <p:cNvSpPr/>
            <p:nvPr/>
          </p:nvSpPr>
          <p:spPr>
            <a:xfrm>
              <a:off x="147719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95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111A17-F5C1-58E8-1689-004387054740}"/>
                </a:ext>
              </a:extLst>
            </p:cNvPr>
            <p:cNvSpPr/>
            <p:nvPr/>
          </p:nvSpPr>
          <p:spPr>
            <a:xfrm>
              <a:off x="1443439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85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ptos" panose="020B00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F8F3D8-9BF3-90BD-043F-E4DB669211B8}"/>
                </a:ext>
              </a:extLst>
            </p:cNvPr>
            <p:cNvSpPr/>
            <p:nvPr/>
          </p:nvSpPr>
          <p:spPr>
            <a:xfrm>
              <a:off x="2742800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75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B9BBAA-2C4E-4438-EE1D-10F765FFF9FB}"/>
                </a:ext>
              </a:extLst>
            </p:cNvPr>
            <p:cNvSpPr/>
            <p:nvPr/>
          </p:nvSpPr>
          <p:spPr>
            <a:xfrm>
              <a:off x="4038520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65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678105-2D67-EA6A-87C9-F300F4E16D6E}"/>
                </a:ext>
              </a:extLst>
            </p:cNvPr>
            <p:cNvSpPr/>
            <p:nvPr/>
          </p:nvSpPr>
          <p:spPr>
            <a:xfrm>
              <a:off x="5337881" y="876178"/>
              <a:ext cx="1285169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50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38CF88-322F-8175-4248-5F4808658601}"/>
                </a:ext>
              </a:extLst>
            </p:cNvPr>
            <p:cNvSpPr/>
            <p:nvPr/>
          </p:nvSpPr>
          <p:spPr>
            <a:xfrm>
              <a:off x="6613525" y="876178"/>
              <a:ext cx="1322602" cy="5711891"/>
            </a:xfrm>
            <a:prstGeom prst="rect">
              <a:avLst/>
            </a:prstGeom>
            <a:gradFill flip="none" rotWithShape="1">
              <a:gsLst>
                <a:gs pos="1000">
                  <a:schemeClr val="accent5">
                    <a:lumMod val="40000"/>
                    <a:lumOff val="60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ptos" panose="020B00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EF740E-DE42-298D-A328-C6889639AB9E}"/>
                </a:ext>
              </a:extLst>
            </p:cNvPr>
            <p:cNvSpPr/>
            <p:nvPr/>
          </p:nvSpPr>
          <p:spPr>
            <a:xfrm>
              <a:off x="7932962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accent5"/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E21839-7906-30E7-5C99-F15DCBF0DB20}"/>
                </a:ext>
              </a:extLst>
            </p:cNvPr>
            <p:cNvSpPr/>
            <p:nvPr/>
          </p:nvSpPr>
          <p:spPr>
            <a:xfrm>
              <a:off x="9228682" y="876178"/>
              <a:ext cx="1373278" cy="5711891"/>
            </a:xfrm>
            <a:prstGeom prst="rect">
              <a:avLst/>
            </a:prstGeom>
            <a:gradFill flip="none" rotWithShape="1">
              <a:gsLst>
                <a:gs pos="1000">
                  <a:srgbClr val="4CBBD6"/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9153AC99-BA1C-1B75-CEEA-3F7AE4B7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18" y="1052268"/>
            <a:ext cx="801883" cy="3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ew Volvo safety technology reduces risk of motorway rear-end impacts  (B-roll, no sound and narration) - Site Média Volvo Cars Belux">
            <a:extLst>
              <a:ext uri="{FF2B5EF4-FFF2-40B4-BE49-F238E27FC236}">
                <a16:creationId xmlns:a16="http://schemas.microsoft.com/office/drawing/2014/main" id="{A316DB1A-2AF2-ED04-F0BB-5D0E0AF36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29" y="972629"/>
            <a:ext cx="474008" cy="4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B1FB924-78AA-45E1-658F-F9D9C6B56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8"/>
          <a:stretch/>
        </p:blipFill>
        <p:spPr bwMode="auto">
          <a:xfrm>
            <a:off x="1773933" y="1446637"/>
            <a:ext cx="719096" cy="4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09323302-AC69-75D4-7058-111C88000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9"/>
          <a:stretch/>
        </p:blipFill>
        <p:spPr bwMode="auto">
          <a:xfrm>
            <a:off x="1774026" y="1911929"/>
            <a:ext cx="688926" cy="4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872A1D0-8812-263D-6BE7-448DCCDB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67" y="1021851"/>
            <a:ext cx="912300" cy="37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07A239D-154D-3C50-CF67-4494E6AB1F1B}"/>
              </a:ext>
            </a:extLst>
          </p:cNvPr>
          <p:cNvSpPr/>
          <p:nvPr/>
        </p:nvSpPr>
        <p:spPr>
          <a:xfrm>
            <a:off x="8854503" y="5346622"/>
            <a:ext cx="2920650" cy="1057397"/>
          </a:xfrm>
          <a:prstGeom prst="roundRect">
            <a:avLst/>
          </a:prstGeom>
          <a:solidFill>
            <a:srgbClr val="28373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b="1" dirty="0">
                <a:solidFill>
                  <a:schemeClr val="bg1"/>
                </a:solidFill>
                <a:latin typeface="Aptos" panose="020B0004020202020204" pitchFamily="34" charset="0"/>
              </a:rPr>
              <a:t>2021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9C3175CD-E89F-184F-9B50-BDE7DBCF1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8720" y="730307"/>
            <a:ext cx="1182396" cy="236479"/>
          </a:xfrm>
          <a:prstGeom prst="rect">
            <a:avLst/>
          </a:prstGeom>
        </p:spPr>
      </p:pic>
      <p:sp>
        <p:nvSpPr>
          <p:cNvPr id="38" name="Espace réservé de la date 7">
            <a:extLst>
              <a:ext uri="{FF2B5EF4-FFF2-40B4-BE49-F238E27FC236}">
                <a16:creationId xmlns:a16="http://schemas.microsoft.com/office/drawing/2014/main" id="{8DEAD084-1D80-5145-80F3-8088449A89FD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1382BF-826B-B34E-8678-D5088ACE3D0C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1755EA9F-4C8B-4341-B431-561F50EE1B93}"/>
              </a:ext>
            </a:extLst>
          </p:cNvPr>
          <p:cNvGrpSpPr/>
          <p:nvPr/>
        </p:nvGrpSpPr>
        <p:grpSpPr>
          <a:xfrm>
            <a:off x="5621394" y="5476318"/>
            <a:ext cx="2898832" cy="703177"/>
            <a:chOff x="5390896" y="2166579"/>
            <a:chExt cx="5824806" cy="1412938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CCC9DFA2-7969-E144-8B11-8CA1BB045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3681"/>
            <a:stretch/>
          </p:blipFill>
          <p:spPr>
            <a:xfrm>
              <a:off x="5390896" y="2166579"/>
              <a:ext cx="2522354" cy="1253011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ADF5AD1D-5911-DF48-B564-C5B24F1F0ABA}"/>
                </a:ext>
              </a:extLst>
            </p:cNvPr>
            <p:cNvSpPr txBox="1"/>
            <p:nvPr/>
          </p:nvSpPr>
          <p:spPr>
            <a:xfrm>
              <a:off x="7817403" y="2466334"/>
              <a:ext cx="533884" cy="111318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fr-FR" sz="30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&amp;</a:t>
              </a:r>
              <a:endParaRPr lang="fr-FR" sz="3000" b="1" dirty="0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CC508C88-B769-254F-A194-3083B0FA0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34653" y="2609607"/>
              <a:ext cx="2681049" cy="826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292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3BEC4-A83D-89ED-2CA0-913C60690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384DA8AD-B7BF-CF31-DCFF-5E6A46386D4E}"/>
              </a:ext>
            </a:extLst>
          </p:cNvPr>
          <p:cNvGrpSpPr/>
          <p:nvPr/>
        </p:nvGrpSpPr>
        <p:grpSpPr>
          <a:xfrm>
            <a:off x="0" y="0"/>
            <a:ext cx="12041116" cy="6588069"/>
            <a:chOff x="0" y="0"/>
            <a:chExt cx="12041116" cy="658806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04DE25-1809-E2F6-C8E7-B34613E8D707}"/>
                </a:ext>
              </a:extLst>
            </p:cNvPr>
            <p:cNvSpPr/>
            <p:nvPr/>
          </p:nvSpPr>
          <p:spPr>
            <a:xfrm>
              <a:off x="0" y="0"/>
              <a:ext cx="1722120" cy="192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025AB5D6-290B-F79D-04AC-2B88E1F19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5100" y="239971"/>
              <a:ext cx="1026016" cy="43882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27A3440F-C1C7-35B9-35A5-89D379393934}"/>
                </a:ext>
              </a:extLst>
            </p:cNvPr>
            <p:cNvGrpSpPr/>
            <p:nvPr/>
          </p:nvGrpSpPr>
          <p:grpSpPr>
            <a:xfrm>
              <a:off x="150884" y="156179"/>
              <a:ext cx="10816839" cy="720000"/>
              <a:chOff x="3952875" y="156179"/>
              <a:chExt cx="6969128" cy="720000"/>
            </a:xfrm>
          </p:grpSpPr>
          <p:sp>
            <p:nvSpPr>
              <p:cNvPr id="24" name="Flèche : chevron 23">
                <a:extLst>
                  <a:ext uri="{FF2B5EF4-FFF2-40B4-BE49-F238E27FC236}">
                    <a16:creationId xmlns:a16="http://schemas.microsoft.com/office/drawing/2014/main" id="{F1980357-589C-8125-D4C5-394D893F7074}"/>
                  </a:ext>
                </a:extLst>
              </p:cNvPr>
              <p:cNvSpPr/>
              <p:nvPr/>
            </p:nvSpPr>
            <p:spPr>
              <a:xfrm>
                <a:off x="3952875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5" name="Flèche : chevron 24">
                <a:extLst>
                  <a:ext uri="{FF2B5EF4-FFF2-40B4-BE49-F238E27FC236}">
                    <a16:creationId xmlns:a16="http://schemas.microsoft.com/office/drawing/2014/main" id="{9962D3A2-455F-3097-C51F-CCC1D586ED87}"/>
                  </a:ext>
                </a:extLst>
              </p:cNvPr>
              <p:cNvSpPr/>
              <p:nvPr/>
            </p:nvSpPr>
            <p:spPr>
              <a:xfrm>
                <a:off x="4785649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6" name="Flèche : chevron 25">
                <a:extLst>
                  <a:ext uri="{FF2B5EF4-FFF2-40B4-BE49-F238E27FC236}">
                    <a16:creationId xmlns:a16="http://schemas.microsoft.com/office/drawing/2014/main" id="{D5E3FBDB-2CA5-3817-75B6-1C29D04A1E2D}"/>
                  </a:ext>
                </a:extLst>
              </p:cNvPr>
              <p:cNvSpPr/>
              <p:nvPr/>
            </p:nvSpPr>
            <p:spPr>
              <a:xfrm>
                <a:off x="5622807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7" name="Flèche : chevron 26">
                <a:extLst>
                  <a:ext uri="{FF2B5EF4-FFF2-40B4-BE49-F238E27FC236}">
                    <a16:creationId xmlns:a16="http://schemas.microsoft.com/office/drawing/2014/main" id="{3D671F7D-5FC5-2A25-C08A-B8806E355169}"/>
                  </a:ext>
                </a:extLst>
              </p:cNvPr>
              <p:cNvSpPr/>
              <p:nvPr/>
            </p:nvSpPr>
            <p:spPr>
              <a:xfrm>
                <a:off x="6455581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9" name="Flèche : chevron 28">
                <a:extLst>
                  <a:ext uri="{FF2B5EF4-FFF2-40B4-BE49-F238E27FC236}">
                    <a16:creationId xmlns:a16="http://schemas.microsoft.com/office/drawing/2014/main" id="{10054EE8-8EA5-A9CF-8D57-3C3E9D0D8AE6}"/>
                  </a:ext>
                </a:extLst>
              </p:cNvPr>
              <p:cNvSpPr/>
              <p:nvPr/>
            </p:nvSpPr>
            <p:spPr>
              <a:xfrm>
                <a:off x="7288614" y="156179"/>
                <a:ext cx="1134808" cy="720000"/>
              </a:xfrm>
              <a:prstGeom prst="chevron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0" name="Flèche : chevron 29">
                <a:extLst>
                  <a:ext uri="{FF2B5EF4-FFF2-40B4-BE49-F238E27FC236}">
                    <a16:creationId xmlns:a16="http://schemas.microsoft.com/office/drawing/2014/main" id="{29ECEA1A-0F0F-75D3-BF15-F2090F8B3869}"/>
                  </a:ext>
                </a:extLst>
              </p:cNvPr>
              <p:cNvSpPr/>
              <p:nvPr/>
            </p:nvSpPr>
            <p:spPr>
              <a:xfrm>
                <a:off x="8121387" y="156179"/>
                <a:ext cx="1134808" cy="720000"/>
              </a:xfrm>
              <a:prstGeom prst="chevron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2" name="Flèche : chevron 31">
                <a:extLst>
                  <a:ext uri="{FF2B5EF4-FFF2-40B4-BE49-F238E27FC236}">
                    <a16:creationId xmlns:a16="http://schemas.microsoft.com/office/drawing/2014/main" id="{DEE5FF48-3AE4-1225-A95E-D963592A4A79}"/>
                  </a:ext>
                </a:extLst>
              </p:cNvPr>
              <p:cNvSpPr/>
              <p:nvPr/>
            </p:nvSpPr>
            <p:spPr>
              <a:xfrm>
                <a:off x="8954421" y="156179"/>
                <a:ext cx="1134808" cy="720000"/>
              </a:xfrm>
              <a:prstGeom prst="chevron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3" name="Flèche : chevron 32">
                <a:extLst>
                  <a:ext uri="{FF2B5EF4-FFF2-40B4-BE49-F238E27FC236}">
                    <a16:creationId xmlns:a16="http://schemas.microsoft.com/office/drawing/2014/main" id="{80C75B91-A6D6-2C68-C78B-80656D2E2BCF}"/>
                  </a:ext>
                </a:extLst>
              </p:cNvPr>
              <p:cNvSpPr/>
              <p:nvPr/>
            </p:nvSpPr>
            <p:spPr>
              <a:xfrm>
                <a:off x="9787195" y="156179"/>
                <a:ext cx="1134808" cy="720000"/>
              </a:xfrm>
              <a:prstGeom prst="chevron">
                <a:avLst/>
              </a:prstGeom>
              <a:solidFill>
                <a:srgbClr val="4CBBD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252000" bIns="0" rtlCol="0" anchor="ctr"/>
              <a:lstStyle/>
              <a:p>
                <a:pPr algn="ctr"/>
                <a:endParaRPr lang="fr-FR" sz="1100" b="1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20EA0ACC-9D93-B042-2F9F-BDCB1BC4FDC0}"/>
                  </a:ext>
                </a:extLst>
              </p:cNvPr>
              <p:cNvGrpSpPr/>
              <p:nvPr/>
            </p:nvGrpSpPr>
            <p:grpSpPr>
              <a:xfrm>
                <a:off x="4226468" y="461899"/>
                <a:ext cx="6609684" cy="108560"/>
                <a:chOff x="3422135" y="-876196"/>
                <a:chExt cx="6609684" cy="720000"/>
              </a:xfrm>
              <a:noFill/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EBD1EC-2573-302E-FA3C-8FD02ED8CE2E}"/>
                    </a:ext>
                  </a:extLst>
                </p:cNvPr>
                <p:cNvSpPr/>
                <p:nvPr/>
              </p:nvSpPr>
              <p:spPr>
                <a:xfrm>
                  <a:off x="5087683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N0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Essais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gratuits</a:t>
                  </a: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3CEFDA1-8AA8-95AD-F078-C5715D6B8404}"/>
                    </a:ext>
                  </a:extLst>
                </p:cNvPr>
                <p:cNvSpPr/>
                <p:nvPr/>
              </p:nvSpPr>
              <p:spPr>
                <a:xfrm>
                  <a:off x="5924841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N1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Essais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Payants €</a:t>
                  </a: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012BE9D6-43FE-1206-2502-0B9CF9444936}"/>
                    </a:ext>
                  </a:extLst>
                </p:cNvPr>
                <p:cNvSpPr/>
                <p:nvPr/>
              </p:nvSpPr>
              <p:spPr>
                <a:xfrm>
                  <a:off x="6754440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N2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Business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Case(s)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F00CC87-BCEB-E785-06F4-F1FB43AF8B6A}"/>
                    </a:ext>
                  </a:extLst>
                </p:cNvPr>
                <p:cNvSpPr/>
                <p:nvPr/>
              </p:nvSpPr>
              <p:spPr>
                <a:xfrm>
                  <a:off x="7595962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N2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RFI &amp; RFQ</a:t>
                  </a:r>
                </a:p>
                <a:p>
                  <a:pPr algn="ctr"/>
                  <a:endParaRPr lang="fr-FR" sz="1100" b="1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05AF5F5-7D81-D0FE-35BD-83F07837BA57}"/>
                    </a:ext>
                  </a:extLst>
                </p:cNvPr>
                <p:cNvSpPr/>
                <p:nvPr/>
              </p:nvSpPr>
              <p:spPr>
                <a:xfrm>
                  <a:off x="8421197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»N4 »</a:t>
                  </a:r>
                </a:p>
                <a:p>
                  <a:pPr algn="ctr"/>
                  <a:r>
                    <a:rPr lang="fr-FR" sz="1100" b="1" dirty="0" err="1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Dév</a:t>
                  </a:r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.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applicatif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0BACF9B3-3164-AA35-7561-135BF6C96402}"/>
                    </a:ext>
                  </a:extLst>
                </p:cNvPr>
                <p:cNvSpPr/>
                <p:nvPr/>
              </p:nvSpPr>
              <p:spPr>
                <a:xfrm>
                  <a:off x="9256455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N5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S.O.P.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&amp; série</a:t>
                  </a: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E44C7FA-C380-5688-4918-2C44A8C0D615}"/>
                    </a:ext>
                  </a:extLst>
                </p:cNvPr>
                <p:cNvSpPr/>
                <p:nvPr/>
              </p:nvSpPr>
              <p:spPr>
                <a:xfrm>
                  <a:off x="4254909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N00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</a:t>
                  </a:r>
                  <a:r>
                    <a:rPr lang="fr-FR" sz="1100" b="1" baseline="30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ière</a:t>
                  </a:r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 réunion</a:t>
                  </a:r>
                </a:p>
                <a:p>
                  <a:pPr algn="ctr"/>
                  <a:endParaRPr lang="fr-FR" sz="1100" b="1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46DEDA4-8033-07C7-27D9-6BB75B0F431D}"/>
                    </a:ext>
                  </a:extLst>
                </p:cNvPr>
                <p:cNvSpPr/>
                <p:nvPr/>
              </p:nvSpPr>
              <p:spPr>
                <a:xfrm>
                  <a:off x="3422135" y="-876196"/>
                  <a:ext cx="775364" cy="72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252000" rtlCol="0" anchor="ctr"/>
                <a:lstStyle/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« N000 »</a:t>
                  </a:r>
                </a:p>
                <a:p>
                  <a:pPr algn="ctr"/>
                  <a:r>
                    <a:rPr lang="fr-FR" sz="11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Prospection</a:t>
                  </a:r>
                </a:p>
                <a:p>
                  <a:pPr algn="ctr"/>
                  <a:endParaRPr lang="fr-FR" sz="1100" b="1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C462F1-7F94-98CF-1500-6EDB21C3B78A}"/>
                </a:ext>
              </a:extLst>
            </p:cNvPr>
            <p:cNvSpPr/>
            <p:nvPr/>
          </p:nvSpPr>
          <p:spPr>
            <a:xfrm>
              <a:off x="147719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95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0B99F3-C8D5-8E9D-6935-63846CA4EFD1}"/>
                </a:ext>
              </a:extLst>
            </p:cNvPr>
            <p:cNvSpPr/>
            <p:nvPr/>
          </p:nvSpPr>
          <p:spPr>
            <a:xfrm>
              <a:off x="1443439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85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ptos" panose="020B00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C66286-BC3A-42CC-4A5E-582201054B1C}"/>
                </a:ext>
              </a:extLst>
            </p:cNvPr>
            <p:cNvSpPr/>
            <p:nvPr/>
          </p:nvSpPr>
          <p:spPr>
            <a:xfrm>
              <a:off x="2742800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75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3314FB-0BFF-2470-C810-13D0C5C5DB8F}"/>
                </a:ext>
              </a:extLst>
            </p:cNvPr>
            <p:cNvSpPr/>
            <p:nvPr/>
          </p:nvSpPr>
          <p:spPr>
            <a:xfrm>
              <a:off x="4038520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65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0B59BB-772B-B924-33BA-79ECE3BF9BCE}"/>
                </a:ext>
              </a:extLst>
            </p:cNvPr>
            <p:cNvSpPr/>
            <p:nvPr/>
          </p:nvSpPr>
          <p:spPr>
            <a:xfrm>
              <a:off x="5337881" y="876178"/>
              <a:ext cx="1285169" cy="5711891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lumMod val="50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4BC788-A222-4E66-1121-D270F4F06F2F}"/>
                </a:ext>
              </a:extLst>
            </p:cNvPr>
            <p:cNvSpPr/>
            <p:nvPr/>
          </p:nvSpPr>
          <p:spPr>
            <a:xfrm>
              <a:off x="6613525" y="876178"/>
              <a:ext cx="1322602" cy="5711891"/>
            </a:xfrm>
            <a:prstGeom prst="rect">
              <a:avLst/>
            </a:prstGeom>
            <a:gradFill flip="none" rotWithShape="1">
              <a:gsLst>
                <a:gs pos="1000">
                  <a:schemeClr val="accent5">
                    <a:lumMod val="40000"/>
                    <a:lumOff val="60000"/>
                  </a:schemeClr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ptos" panose="020B00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465AFD-7AA4-09A4-6951-80CA92A76647}"/>
                </a:ext>
              </a:extLst>
            </p:cNvPr>
            <p:cNvSpPr/>
            <p:nvPr/>
          </p:nvSpPr>
          <p:spPr>
            <a:xfrm>
              <a:off x="7932962" y="876178"/>
              <a:ext cx="1302526" cy="5711891"/>
            </a:xfrm>
            <a:prstGeom prst="rect">
              <a:avLst/>
            </a:prstGeom>
            <a:gradFill flip="none" rotWithShape="1">
              <a:gsLst>
                <a:gs pos="1000">
                  <a:schemeClr val="accent5"/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FBF92D8-B49A-85C8-4B0A-381474C5AD3F}"/>
                </a:ext>
              </a:extLst>
            </p:cNvPr>
            <p:cNvSpPr/>
            <p:nvPr/>
          </p:nvSpPr>
          <p:spPr>
            <a:xfrm>
              <a:off x="9228682" y="876178"/>
              <a:ext cx="1373278" cy="5711891"/>
            </a:xfrm>
            <a:prstGeom prst="rect">
              <a:avLst/>
            </a:prstGeom>
            <a:gradFill flip="none" rotWithShape="1">
              <a:gsLst>
                <a:gs pos="1000">
                  <a:srgbClr val="4CBBD6"/>
                </a:gs>
                <a:gs pos="4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ptos" panose="020B0004020202020204" pitchFamily="34" charset="0"/>
              </a:endParaRPr>
            </a:p>
          </p:txBody>
        </p:sp>
      </p:grpSp>
      <p:pic>
        <p:nvPicPr>
          <p:cNvPr id="21" name="Picture 10" descr="Logo Ford">
            <a:extLst>
              <a:ext uri="{FF2B5EF4-FFF2-40B4-BE49-F238E27FC236}">
                <a16:creationId xmlns:a16="http://schemas.microsoft.com/office/drawing/2014/main" id="{BAF85DC7-F41D-99AC-D969-2A7534ECE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72" y="1407996"/>
            <a:ext cx="603834" cy="23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Logos">
            <a:extLst>
              <a:ext uri="{FF2B5EF4-FFF2-40B4-BE49-F238E27FC236}">
                <a16:creationId xmlns:a16="http://schemas.microsoft.com/office/drawing/2014/main" id="{24BAAC79-211F-07AF-FC1C-9BC6AE75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96" y="1760524"/>
            <a:ext cx="493877" cy="4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DAC06155-80B5-97AA-0501-078C8028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0" y="2904645"/>
            <a:ext cx="371955" cy="37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Tesla logo : histoire, signification et évolution, symbole">
            <a:extLst>
              <a:ext uri="{FF2B5EF4-FFF2-40B4-BE49-F238E27FC236}">
                <a16:creationId xmlns:a16="http://schemas.microsoft.com/office/drawing/2014/main" id="{3D18BBAB-5684-4011-E29E-CBB575C6B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4" r="27413"/>
          <a:stretch/>
        </p:blipFill>
        <p:spPr bwMode="auto">
          <a:xfrm>
            <a:off x="541611" y="1257617"/>
            <a:ext cx="504889" cy="6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484B76BA-AD1F-0041-9ED0-171DE5E6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29" y="996922"/>
            <a:ext cx="801883" cy="3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6" descr="Nouveau logo Renault : le losange fait sa Renaulution - MOTORS ACTU">
            <a:extLst>
              <a:ext uri="{FF2B5EF4-FFF2-40B4-BE49-F238E27FC236}">
                <a16:creationId xmlns:a16="http://schemas.microsoft.com/office/drawing/2014/main" id="{A0207E23-899A-C376-96F4-BC3584431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0" t="3173" r="30729"/>
          <a:stretch/>
        </p:blipFill>
        <p:spPr bwMode="auto">
          <a:xfrm>
            <a:off x="1880455" y="4466023"/>
            <a:ext cx="474008" cy="5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New Volvo safety technology reduces risk of motorway rear-end impacts  (B-roll, no sound and narration) - Site Média Volvo Cars Belux">
            <a:extLst>
              <a:ext uri="{FF2B5EF4-FFF2-40B4-BE49-F238E27FC236}">
                <a16:creationId xmlns:a16="http://schemas.microsoft.com/office/drawing/2014/main" id="{9DD727B3-BADC-F843-6F29-97C7F4BB6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935" y="2239988"/>
            <a:ext cx="474008" cy="4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New Toyota GAZOO Racing logo | Toyota Motor Corporation Official Global  Website">
            <a:extLst>
              <a:ext uri="{FF2B5EF4-FFF2-40B4-BE49-F238E27FC236}">
                <a16:creationId xmlns:a16="http://schemas.microsoft.com/office/drawing/2014/main" id="{11FAD9B7-67AA-DE3B-D2FE-A9ECEFDC1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19" y="4104341"/>
            <a:ext cx="761052" cy="23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8" descr="Daimler Images PNG fond transparent | PNG Play">
            <a:extLst>
              <a:ext uri="{FF2B5EF4-FFF2-40B4-BE49-F238E27FC236}">
                <a16:creationId xmlns:a16="http://schemas.microsoft.com/office/drawing/2014/main" id="{FCD94C47-BD3B-3DB6-E808-8F226614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54" y="885566"/>
            <a:ext cx="1086467" cy="50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>
            <a:extLst>
              <a:ext uri="{FF2B5EF4-FFF2-40B4-BE49-F238E27FC236}">
                <a16:creationId xmlns:a16="http://schemas.microsoft.com/office/drawing/2014/main" id="{786B9F9D-C34F-E1F2-4CB3-24580F75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28" y="3820068"/>
            <a:ext cx="1136295" cy="21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4">
            <a:extLst>
              <a:ext uri="{FF2B5EF4-FFF2-40B4-BE49-F238E27FC236}">
                <a16:creationId xmlns:a16="http://schemas.microsoft.com/office/drawing/2014/main" id="{D2AE29D2-7F0D-E5D8-F48B-D1AE86563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8"/>
          <a:stretch/>
        </p:blipFill>
        <p:spPr bwMode="auto">
          <a:xfrm>
            <a:off x="3031651" y="1266468"/>
            <a:ext cx="719096" cy="4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4">
            <a:extLst>
              <a:ext uri="{FF2B5EF4-FFF2-40B4-BE49-F238E27FC236}">
                <a16:creationId xmlns:a16="http://schemas.microsoft.com/office/drawing/2014/main" id="{9EFE5E55-51F7-7E02-AFD5-B6C9D86DD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9"/>
          <a:stretch/>
        </p:blipFill>
        <p:spPr bwMode="auto">
          <a:xfrm>
            <a:off x="3031744" y="1731760"/>
            <a:ext cx="688926" cy="4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">
            <a:extLst>
              <a:ext uri="{FF2B5EF4-FFF2-40B4-BE49-F238E27FC236}">
                <a16:creationId xmlns:a16="http://schemas.microsoft.com/office/drawing/2014/main" id="{00B014FE-A0DF-A274-0BD0-5B6A8A108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390" y="932276"/>
            <a:ext cx="912300" cy="37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2" descr="Logo de voiture BMW PNG transparents - StickPNG">
            <a:extLst>
              <a:ext uri="{FF2B5EF4-FFF2-40B4-BE49-F238E27FC236}">
                <a16:creationId xmlns:a16="http://schemas.microsoft.com/office/drawing/2014/main" id="{05699B25-504B-173B-1141-3E27881F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6" y="2025801"/>
            <a:ext cx="359264" cy="35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2" descr="Le logo voiture Audi, embleme [sigle lancia]">
            <a:extLst>
              <a:ext uri="{FF2B5EF4-FFF2-40B4-BE49-F238E27FC236}">
                <a16:creationId xmlns:a16="http://schemas.microsoft.com/office/drawing/2014/main" id="{27B4FFDA-41C3-E70F-4563-80A808B6C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6" y="2490626"/>
            <a:ext cx="547568" cy="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2" descr="Histoire du Logo Porsche">
            <a:extLst>
              <a:ext uri="{FF2B5EF4-FFF2-40B4-BE49-F238E27FC236}">
                <a16:creationId xmlns:a16="http://schemas.microsoft.com/office/drawing/2014/main" id="{B00E10AA-E6F1-D2FA-B73F-0446FDF9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12" y="837717"/>
            <a:ext cx="522288" cy="31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18" descr="Nemak - Wikipedia">
            <a:extLst>
              <a:ext uri="{FF2B5EF4-FFF2-40B4-BE49-F238E27FC236}">
                <a16:creationId xmlns:a16="http://schemas.microsoft.com/office/drawing/2014/main" id="{4A02617B-917D-68DF-6C41-36D8152F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52" y="856895"/>
            <a:ext cx="1263185" cy="52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46" descr="ARO Welding Technologies | LinkedIn">
            <a:extLst>
              <a:ext uri="{FF2B5EF4-FFF2-40B4-BE49-F238E27FC236}">
                <a16:creationId xmlns:a16="http://schemas.microsoft.com/office/drawing/2014/main" id="{8C0DDA82-876A-7340-1908-53909BE4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24" y="3175237"/>
            <a:ext cx="507525" cy="5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4" name="AutoShape 62" descr="Ampere, le challenger européen : l'excellence en technologie et véhicules  électriques au service d'une croissance durable - Site media global de  Renault Group">
            <a:extLst>
              <a:ext uri="{FF2B5EF4-FFF2-40B4-BE49-F238E27FC236}">
                <a16:creationId xmlns:a16="http://schemas.microsoft.com/office/drawing/2014/main" id="{A7F71B21-3C37-CC63-4853-B6FDB25C35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3" name="Picture 18" descr="Hyundai Logo : histoire, signification de l'emblème">
            <a:extLst>
              <a:ext uri="{FF2B5EF4-FFF2-40B4-BE49-F238E27FC236}">
                <a16:creationId xmlns:a16="http://schemas.microsoft.com/office/drawing/2014/main" id="{D9A83CB0-DB02-210C-2AB7-2C8D70C6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33" y="2445741"/>
            <a:ext cx="543616" cy="3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0">
            <a:extLst>
              <a:ext uri="{FF2B5EF4-FFF2-40B4-BE49-F238E27FC236}">
                <a16:creationId xmlns:a16="http://schemas.microsoft.com/office/drawing/2014/main" id="{CF38F0D7-151E-220E-29AD-8211A8C4C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01" y="2809042"/>
            <a:ext cx="558279" cy="28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Rectangle : coins arrondis 115">
            <a:extLst>
              <a:ext uri="{FF2B5EF4-FFF2-40B4-BE49-F238E27FC236}">
                <a16:creationId xmlns:a16="http://schemas.microsoft.com/office/drawing/2014/main" id="{CFB79587-236E-EBB3-ED73-E57B0C761FF6}"/>
              </a:ext>
            </a:extLst>
          </p:cNvPr>
          <p:cNvSpPr/>
          <p:nvPr/>
        </p:nvSpPr>
        <p:spPr>
          <a:xfrm>
            <a:off x="8854503" y="5346622"/>
            <a:ext cx="2920650" cy="1057397"/>
          </a:xfrm>
          <a:prstGeom prst="roundRect">
            <a:avLst/>
          </a:prstGeom>
          <a:solidFill>
            <a:srgbClr val="28373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b="1" dirty="0">
                <a:solidFill>
                  <a:schemeClr val="bg1"/>
                </a:solidFill>
                <a:latin typeface="Aptos" panose="020B0004020202020204" pitchFamily="34" charset="0"/>
              </a:rPr>
              <a:t>2022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5C8F1ED1-2AB0-7C4A-862D-EB485594D59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58720" y="730307"/>
            <a:ext cx="1182396" cy="236479"/>
          </a:xfrm>
          <a:prstGeom prst="rect">
            <a:avLst/>
          </a:prstGeom>
        </p:spPr>
      </p:pic>
      <p:sp>
        <p:nvSpPr>
          <p:cNvPr id="54" name="Espace réservé de la date 7">
            <a:extLst>
              <a:ext uri="{FF2B5EF4-FFF2-40B4-BE49-F238E27FC236}">
                <a16:creationId xmlns:a16="http://schemas.microsoft.com/office/drawing/2014/main" id="{ABD737E4-20FB-AB48-BC5D-96F61DCA8EB9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C948779-BF4F-734A-AB19-57F330D42F90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72E8A70C-4C3D-EA47-8A68-E321243521A7}"/>
              </a:ext>
            </a:extLst>
          </p:cNvPr>
          <p:cNvGrpSpPr/>
          <p:nvPr/>
        </p:nvGrpSpPr>
        <p:grpSpPr>
          <a:xfrm>
            <a:off x="5621394" y="5476318"/>
            <a:ext cx="2898832" cy="703177"/>
            <a:chOff x="5390896" y="2166579"/>
            <a:chExt cx="5824806" cy="1412938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2283F05D-A4C2-1840-ABBF-DE08FF483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r="43681"/>
            <a:stretch/>
          </p:blipFill>
          <p:spPr>
            <a:xfrm>
              <a:off x="5390896" y="2166579"/>
              <a:ext cx="2522354" cy="1253011"/>
            </a:xfrm>
            <a:prstGeom prst="rect">
              <a:avLst/>
            </a:prstGeom>
          </p:spPr>
        </p:pic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AB3EB27F-005C-5644-A81D-29FED7963DCC}"/>
                </a:ext>
              </a:extLst>
            </p:cNvPr>
            <p:cNvSpPr txBox="1"/>
            <p:nvPr/>
          </p:nvSpPr>
          <p:spPr>
            <a:xfrm>
              <a:off x="7817403" y="2466334"/>
              <a:ext cx="533884" cy="111318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fr-FR" sz="3000" dirty="0">
                  <a:solidFill>
                    <a:schemeClr val="accent2"/>
                  </a:solidFill>
                  <a:latin typeface="Aptos" panose="020B0004020202020204" pitchFamily="34" charset="0"/>
                </a:rPr>
                <a:t>&amp;</a:t>
              </a:r>
              <a:endParaRPr lang="fr-FR" sz="3000" b="1" dirty="0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0F6B6C50-148C-3E43-84B3-374273ADF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534653" y="2609607"/>
              <a:ext cx="2681049" cy="826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56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FA5FB9-A688-393D-FE9A-D668AA79A3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42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ABADFB-F687-D36E-5B4E-70F1316A09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8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75ACFE-BEFF-6FE0-FF4E-AE4C04AE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03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378F25-0810-D702-7E40-C4600CD5D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1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C414EC-F4D2-7865-435F-C82BFE59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04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D11F88-A42B-03E9-FAD2-BE80DE7CAD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07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B36A35-3635-0DFC-E5E6-BDA17EB8E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5400"/>
            <a:ext cx="1221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6F862-446F-1E4C-F9CF-913BB47B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40CC8651-1A45-1F4D-8753-26F5D2E0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3353" y="0"/>
            <a:ext cx="1104900" cy="6858000"/>
          </a:xfrm>
          <a:prstGeom prst="rect">
            <a:avLst/>
          </a:prstGeom>
        </p:spPr>
      </p:pic>
      <p:sp>
        <p:nvSpPr>
          <p:cNvPr id="6" name="Espace réservé de la date 7">
            <a:extLst>
              <a:ext uri="{FF2B5EF4-FFF2-40B4-BE49-F238E27FC236}">
                <a16:creationId xmlns:a16="http://schemas.microsoft.com/office/drawing/2014/main" id="{69601B5D-3271-584B-9255-BEA3E07420E4}"/>
              </a:ext>
            </a:extLst>
          </p:cNvPr>
          <p:cNvSpPr txBox="1">
            <a:spLocks/>
          </p:cNvSpPr>
          <p:nvPr/>
        </p:nvSpPr>
        <p:spPr>
          <a:xfrm>
            <a:off x="0" y="6505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/>
                </a:solidFill>
              </a:rPr>
              <a:t>10-11/12/2025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9CF018-E45D-7248-9F92-C2EC1DB117E9}"/>
              </a:ext>
            </a:extLst>
          </p:cNvPr>
          <p:cNvSpPr txBox="1"/>
          <p:nvPr/>
        </p:nvSpPr>
        <p:spPr>
          <a:xfrm>
            <a:off x="9031416" y="6505435"/>
            <a:ext cx="1901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Pont-à</a:t>
            </a:r>
            <a:r>
              <a:rPr lang="fr-FR" sz="1400" dirty="0">
                <a:solidFill>
                  <a:schemeClr val="accent2"/>
                </a:solidFill>
              </a:rPr>
              <a:t>-Mousson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767DBB3-3B10-9042-BCCC-E02603E326DD}"/>
              </a:ext>
            </a:extLst>
          </p:cNvPr>
          <p:cNvSpPr txBox="1"/>
          <p:nvPr/>
        </p:nvSpPr>
        <p:spPr>
          <a:xfrm>
            <a:off x="648923" y="2998113"/>
            <a:ext cx="10894154" cy="8617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fr-FR" sz="2500" b="1" dirty="0">
                <a:solidFill>
                  <a:schemeClr val="bg1"/>
                </a:solidFill>
                <a:latin typeface="Aptos" panose="020B0004020202020204" pitchFamily="34" charset="0"/>
              </a:rPr>
              <a:t>Merci pour votre attention.</a:t>
            </a:r>
          </a:p>
          <a:p>
            <a:pPr algn="ctr"/>
            <a:r>
              <a:rPr lang="fr-FR" sz="2500" b="1" dirty="0">
                <a:solidFill>
                  <a:schemeClr val="bg1"/>
                </a:solidFill>
                <a:latin typeface="Aptos" panose="020B0004020202020204" pitchFamily="34" charset="0"/>
              </a:rPr>
              <a:t>À vos questions </a:t>
            </a:r>
            <a:r>
              <a:rPr lang="fr-FR" sz="2500" b="1" dirty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:)</a:t>
            </a:r>
            <a:endParaRPr lang="fr-FR" sz="25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86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10C9B1-418A-C776-8486-DBCDAB97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19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B88250-8DFA-14C0-0DD7-E95AACBEB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20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922EC1-6A84-28E6-CCB2-F703EFA30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942"/>
            <a:ext cx="11964474" cy="73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22D9A1-7FFD-E3D8-BFA2-355327141B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50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4D988B-049C-0B6C-0497-D555CB830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0"/>
            <a:ext cx="12234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4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0AC4E-D9CC-41D6-6AA3-25714B6DF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6FC1AC-E963-52F0-BEC2-F8171F66B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384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aming Engineering">
      <a:dk1>
        <a:srgbClr val="191919"/>
      </a:dk1>
      <a:lt1>
        <a:srgbClr val="FFFFFF"/>
      </a:lt1>
      <a:dk2>
        <a:srgbClr val="11282F"/>
      </a:dk2>
      <a:lt2>
        <a:srgbClr val="F0EDEE"/>
      </a:lt2>
      <a:accent1>
        <a:srgbClr val="45BBD6"/>
      </a:accent1>
      <a:accent2>
        <a:srgbClr val="2C687F"/>
      </a:accent2>
      <a:accent3>
        <a:srgbClr val="97CBCE"/>
      </a:accent3>
      <a:accent4>
        <a:srgbClr val="C0E565"/>
      </a:accent4>
      <a:accent5>
        <a:srgbClr val="34B773"/>
      </a:accent5>
      <a:accent6>
        <a:srgbClr val="FF8600"/>
      </a:accent6>
      <a:hlink>
        <a:srgbClr val="45BBD6"/>
      </a:hlink>
      <a:folHlink>
        <a:srgbClr val="2C68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274</Words>
  <Application>Microsoft Macintosh PowerPoint</Application>
  <PresentationFormat>Grand écran</PresentationFormat>
  <Paragraphs>107</Paragraphs>
  <Slides>34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Aptos</vt:lpstr>
      <vt:lpstr>Aptos Mono</vt:lpstr>
      <vt:lpstr>Arial</vt:lpstr>
      <vt:lpstr>Calibri</vt:lpstr>
      <vt:lpstr>Google Sans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Microsoft Office User</dc:creator>
  <cp:keywords/>
  <dc:description/>
  <cp:lastModifiedBy>Jean Claude Derniame</cp:lastModifiedBy>
  <cp:revision>2606</cp:revision>
  <dcterms:created xsi:type="dcterms:W3CDTF">2025-02-12T11:12:43Z</dcterms:created>
  <dcterms:modified xsi:type="dcterms:W3CDTF">2026-03-31T18:25:08Z</dcterms:modified>
  <cp:category/>
</cp:coreProperties>
</file>