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0" r:id="rId4"/>
    <p:sldId id="261" r:id="rId5"/>
    <p:sldId id="264" r:id="rId6"/>
    <p:sldId id="258" r:id="rId7"/>
    <p:sldId id="259"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57"/>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13BDA-DF74-40EE-8CA3-DFBF7CA0B871}"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F3F29-9F87-4B50-A5D1-E76D7B31C37B}" type="slidenum">
              <a:rPr lang="fr-FR" smtClean="0"/>
              <a:t>‹N°›</a:t>
            </a:fld>
            <a:endParaRPr lang="fr-FR"/>
          </a:p>
        </p:txBody>
      </p:sp>
    </p:spTree>
    <p:extLst>
      <p:ext uri="{BB962C8B-B14F-4D97-AF65-F5344CB8AC3E}">
        <p14:creationId xmlns:p14="http://schemas.microsoft.com/office/powerpoint/2010/main" val="178042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5F3F29-9F87-4B50-A5D1-E76D7B31C37B}" type="slidenum">
              <a:rPr lang="fr-FR" smtClean="0"/>
              <a:t>3</a:t>
            </a:fld>
            <a:endParaRPr lang="fr-FR"/>
          </a:p>
        </p:txBody>
      </p:sp>
    </p:spTree>
    <p:extLst>
      <p:ext uri="{BB962C8B-B14F-4D97-AF65-F5344CB8AC3E}">
        <p14:creationId xmlns:p14="http://schemas.microsoft.com/office/powerpoint/2010/main" val="211449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5F3F29-9F87-4B50-A5D1-E76D7B31C37B}" type="slidenum">
              <a:rPr lang="fr-FR" smtClean="0"/>
              <a:t>4</a:t>
            </a:fld>
            <a:endParaRPr lang="fr-FR"/>
          </a:p>
        </p:txBody>
      </p:sp>
    </p:spTree>
    <p:extLst>
      <p:ext uri="{BB962C8B-B14F-4D97-AF65-F5344CB8AC3E}">
        <p14:creationId xmlns:p14="http://schemas.microsoft.com/office/powerpoint/2010/main" val="415734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5F3F29-9F87-4B50-A5D1-E76D7B31C37B}" type="slidenum">
              <a:rPr lang="fr-FR" smtClean="0"/>
              <a:t>6</a:t>
            </a:fld>
            <a:endParaRPr lang="fr-FR"/>
          </a:p>
        </p:txBody>
      </p:sp>
    </p:spTree>
    <p:extLst>
      <p:ext uri="{BB962C8B-B14F-4D97-AF65-F5344CB8AC3E}">
        <p14:creationId xmlns:p14="http://schemas.microsoft.com/office/powerpoint/2010/main" val="363159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5F3F29-9F87-4B50-A5D1-E76D7B31C37B}" type="slidenum">
              <a:rPr lang="fr-FR" smtClean="0"/>
              <a:t>7</a:t>
            </a:fld>
            <a:endParaRPr lang="fr-FR"/>
          </a:p>
        </p:txBody>
      </p:sp>
    </p:spTree>
    <p:extLst>
      <p:ext uri="{BB962C8B-B14F-4D97-AF65-F5344CB8AC3E}">
        <p14:creationId xmlns:p14="http://schemas.microsoft.com/office/powerpoint/2010/main" val="58576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107B7-CA70-8CCF-E7FC-F999C6B385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1BF806-42B5-9DE2-0C9B-60C684A59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0B35A1A-BEF2-6EEF-A68D-4FA74E2A18E7}"/>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21C5C656-510F-37D2-83E1-6597A16A6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84F888-36C3-48C6-4CA7-77BA471A33C5}"/>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129306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6EF4D-D91B-1B08-B418-36F5FA462A9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AC5F95-C3C9-A8D4-0E42-07AFCA147B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D8216C-F635-AE15-B9D1-3218927E991B}"/>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A5F2EBE4-1731-3B25-0E12-00FE1D963F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1C074F-4441-84A3-8242-E46E415F58B2}"/>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131778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0D3CE8-0C97-7B0D-B6FA-DCCB15F8548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4CFF960-B6A5-36F7-3BB0-537DE6E971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14C959-E236-47A5-CFBF-2209D522B36E}"/>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F9C8F2FC-B971-6D0E-8C98-CC9B10AFD3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54A857-0E72-C529-DFD0-D85E8DC7AECE}"/>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355019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236F6-C950-1D5F-2115-759DC948B0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718C75-057A-4BB9-128F-FFFF27134B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1C7C7B-CB3D-B2C7-1B61-1936BC6ADAE4}"/>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9646B804-6A39-E9B6-AEB4-4B08D85ADB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707131-07A1-3624-CABD-361AA3EB3BEE}"/>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379559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56F35-8F8C-D429-36A5-BBAD8B0E01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07ECA4-FAB0-2223-7288-13AB71ED1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B62639-EFEB-32E7-4AAD-182688586C85}"/>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39E63BEF-CC4C-6E49-E652-C3516EE4C3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1083AC-589E-7D97-49DC-460F8761A793}"/>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193711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C6F3E-5A1C-C68D-4893-295B59766A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4A2128-77E6-DC93-1760-F96C269012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5FDE44-501A-201B-9D0E-59A8FB9B6B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107AC9-62ED-8270-3496-485007B5673A}"/>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6D161CB5-9637-C820-2E7C-EE0C288766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5D876D-52DF-2484-0A09-65722F3FF29A}"/>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5864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1E304-1C3C-CD1D-B2A4-9E3400E780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546CA56-FA5C-B119-4691-6F33EAA83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5C0475-CF38-6166-894C-9FB0227312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F011B83-F79A-7330-CB80-B2453BC44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8F2BA5-7402-E57D-9FDE-5843656D8E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DF25A17-5247-7A75-E0B3-8C4C8ED9AF14}"/>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8" name="Espace réservé du pied de page 7">
            <a:extLst>
              <a:ext uri="{FF2B5EF4-FFF2-40B4-BE49-F238E27FC236}">
                <a16:creationId xmlns:a16="http://schemas.microsoft.com/office/drawing/2014/main" id="{BFCC78F2-9525-35D7-4FF8-CFA5B20A5CC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312542D-4879-D176-E0C6-D79EB30EAB9E}"/>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38997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99F10-D847-96A8-8011-B9CECD549A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45003B-940C-1427-D944-B15E69378CC3}"/>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4" name="Espace réservé du pied de page 3">
            <a:extLst>
              <a:ext uri="{FF2B5EF4-FFF2-40B4-BE49-F238E27FC236}">
                <a16:creationId xmlns:a16="http://schemas.microsoft.com/office/drawing/2014/main" id="{416444BC-8E34-9D9E-657D-23B89E1844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9C5A7E2-49B0-9618-7921-7628B8943998}"/>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75624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3F189D-3699-5D0B-A677-1C21120AEE26}"/>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3" name="Espace réservé du pied de page 2">
            <a:extLst>
              <a:ext uri="{FF2B5EF4-FFF2-40B4-BE49-F238E27FC236}">
                <a16:creationId xmlns:a16="http://schemas.microsoft.com/office/drawing/2014/main" id="{8925E091-DBDA-A031-7A76-953FDD3F58F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4AC3C10-B845-A88D-92C1-400FACDA58DF}"/>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119311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32BE8-4C5C-82BC-AB31-215C111440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5DEA15-DCAB-FF97-C0DD-3AD910742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BE0088-3BBB-F3D9-E120-B603A2367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0213B3-C7D2-E805-C1D4-F96A53F1A796}"/>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0622B389-803E-0585-13BC-1585F9AC6C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D9AE97-399A-ADCD-7B32-B6DA45BA77FD}"/>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291031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0CE82-A25C-BA31-635E-0A2DAEF352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51FC35-8053-F634-386B-C89B34D88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B34BCDC-27BB-0F23-4F6B-99E505531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3AAE70-A47E-3E39-7808-B04DA529FA2A}"/>
              </a:ext>
            </a:extLst>
          </p:cNvPr>
          <p:cNvSpPr>
            <a:spLocks noGrp="1"/>
          </p:cNvSpPr>
          <p:nvPr>
            <p:ph type="dt" sz="half" idx="10"/>
          </p:nvPr>
        </p:nvSpPr>
        <p:spPr/>
        <p:txBody>
          <a:bodyPr/>
          <a:lstStyle/>
          <a:p>
            <a:fld id="{97F85B4C-80D7-42E1-A872-24729AD775ED}"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6ADB7E11-BB75-54EA-7768-1CA6FA07FF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C2AA16-B388-D9E0-5147-590B48646D25}"/>
              </a:ext>
            </a:extLst>
          </p:cNvPr>
          <p:cNvSpPr>
            <a:spLocks noGrp="1"/>
          </p:cNvSpPr>
          <p:nvPr>
            <p:ph type="sldNum" sz="quarter" idx="12"/>
          </p:nvPr>
        </p:nvSpPr>
        <p:spPr/>
        <p:txBody>
          <a:bodyPr/>
          <a:lstStyle/>
          <a:p>
            <a:fld id="{DB0B3CA9-B2A5-4941-A5CC-678C26923E5C}" type="slidenum">
              <a:rPr lang="fr-FR" smtClean="0"/>
              <a:t>‹N°›</a:t>
            </a:fld>
            <a:endParaRPr lang="fr-FR"/>
          </a:p>
        </p:txBody>
      </p:sp>
    </p:spTree>
    <p:extLst>
      <p:ext uri="{BB962C8B-B14F-4D97-AF65-F5344CB8AC3E}">
        <p14:creationId xmlns:p14="http://schemas.microsoft.com/office/powerpoint/2010/main" val="368264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3857C7-899E-085A-A798-06E14F020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4F91067-E02F-5A7B-9740-960A95413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94443B-28C8-FBB5-4DCE-B982DF4D2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F85B4C-80D7-42E1-A872-24729AD775ED}"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E8F7E082-87F1-AE4D-8C03-3D503D329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4ABB2A-16F6-D1B5-D20A-4AADC6768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B3CA9-B2A5-4941-A5CC-678C26923E5C}" type="slidenum">
              <a:rPr lang="fr-FR" smtClean="0"/>
              <a:t>‹N°›</a:t>
            </a:fld>
            <a:endParaRPr lang="fr-FR"/>
          </a:p>
        </p:txBody>
      </p:sp>
    </p:spTree>
    <p:extLst>
      <p:ext uri="{BB962C8B-B14F-4D97-AF65-F5344CB8AC3E}">
        <p14:creationId xmlns:p14="http://schemas.microsoft.com/office/powerpoint/2010/main" val="1283567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E891C-D8E6-1D13-040D-356B9B04C5EB}"/>
              </a:ext>
            </a:extLst>
          </p:cNvPr>
          <p:cNvSpPr>
            <a:spLocks noGrp="1"/>
          </p:cNvSpPr>
          <p:nvPr>
            <p:ph type="ctrTitle"/>
          </p:nvPr>
        </p:nvSpPr>
        <p:spPr/>
        <p:txBody>
          <a:bodyPr>
            <a:normAutofit/>
          </a:bodyPr>
          <a:lstStyle/>
          <a:p>
            <a:r>
              <a:rPr lang="fr-FR" sz="3200" dirty="0"/>
              <a:t>La </a:t>
            </a:r>
            <a:r>
              <a:rPr lang="fr-FR" sz="3200" dirty="0">
                <a:solidFill>
                  <a:srgbClr val="C00000"/>
                </a:solidFill>
              </a:rPr>
              <a:t>Maladie Hémorragique</a:t>
            </a:r>
            <a:br>
              <a:rPr lang="fr-FR" sz="3200" dirty="0"/>
            </a:br>
            <a:r>
              <a:rPr lang="fr-FR" sz="3200" dirty="0">
                <a:solidFill>
                  <a:srgbClr val="000000"/>
                </a:solidFill>
              </a:rPr>
              <a:t>de </a:t>
            </a:r>
            <a:r>
              <a:rPr lang="fr-FR" sz="3200" dirty="0">
                <a:solidFill>
                  <a:srgbClr val="FF0000"/>
                </a:solidFill>
              </a:rPr>
              <a:t>CRIMEE - </a:t>
            </a:r>
            <a:r>
              <a:rPr lang="fr-FR" sz="3200" dirty="0">
                <a:solidFill>
                  <a:schemeClr val="bg1">
                    <a:lumMod val="65000"/>
                  </a:schemeClr>
                </a:solidFill>
              </a:rPr>
              <a:t>CONGO</a:t>
            </a:r>
          </a:p>
        </p:txBody>
      </p:sp>
      <p:sp>
        <p:nvSpPr>
          <p:cNvPr id="3" name="Sous-titre 2">
            <a:extLst>
              <a:ext uri="{FF2B5EF4-FFF2-40B4-BE49-F238E27FC236}">
                <a16:creationId xmlns:a16="http://schemas.microsoft.com/office/drawing/2014/main" id="{53155CA4-3426-0361-C4CE-46484366552D}"/>
              </a:ext>
            </a:extLst>
          </p:cNvPr>
          <p:cNvSpPr>
            <a:spLocks noGrp="1"/>
          </p:cNvSpPr>
          <p:nvPr>
            <p:ph type="subTitle" idx="1"/>
          </p:nvPr>
        </p:nvSpPr>
        <p:spPr/>
        <p:txBody>
          <a:bodyPr vert="horz" lIns="91440" tIns="45720" rIns="91440" bIns="45720" rtlCol="0" anchor="t">
            <a:normAutofit/>
          </a:bodyPr>
          <a:lstStyle/>
          <a:p>
            <a:r>
              <a:rPr lang="fr-FR" dirty="0"/>
              <a:t>Un Exemple Actuel de Zoonose Vectorielle Emergente en France.</a:t>
            </a:r>
          </a:p>
          <a:p>
            <a:r>
              <a:rPr lang="fr-FR" dirty="0"/>
              <a:t>(Nombreuses publications ANSES. Enjeu sanitaire Faune Sauvage/Elevages/ Santé Humaine DRAAF Grand-Est -ARS-Biodiversité Metz Juin 2024).</a:t>
            </a:r>
          </a:p>
          <a:p>
            <a:endParaRPr lang="fr-FR" dirty="0"/>
          </a:p>
        </p:txBody>
      </p:sp>
      <p:pic>
        <p:nvPicPr>
          <p:cNvPr id="5" name="Image 4" descr="Une image contenant Graphique, Police, logo, graphisme&#10;&#10;Le contenu généré par l’IA peut être incorrect.">
            <a:extLst>
              <a:ext uri="{FF2B5EF4-FFF2-40B4-BE49-F238E27FC236}">
                <a16:creationId xmlns:a16="http://schemas.microsoft.com/office/drawing/2014/main" id="{68FD2D5D-E1B2-390D-9C70-BE31F29A0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954" y="5631301"/>
            <a:ext cx="1244777" cy="1153812"/>
          </a:xfrm>
          <a:prstGeom prst="rect">
            <a:avLst/>
          </a:prstGeom>
        </p:spPr>
      </p:pic>
    </p:spTree>
    <p:extLst>
      <p:ext uri="{BB962C8B-B14F-4D97-AF65-F5344CB8AC3E}">
        <p14:creationId xmlns:p14="http://schemas.microsoft.com/office/powerpoint/2010/main" val="318810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A2D2-5C55-2EAE-64FB-7EBB359A76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F45B3D-F1D8-C515-49FE-01ADB29F0F03}"/>
              </a:ext>
            </a:extLst>
          </p:cNvPr>
          <p:cNvSpPr>
            <a:spLocks noGrp="1"/>
          </p:cNvSpPr>
          <p:nvPr>
            <p:ph type="ctrTitle"/>
          </p:nvPr>
        </p:nvSpPr>
        <p:spPr>
          <a:xfrm>
            <a:off x="1978556" y="73782"/>
            <a:ext cx="7520276" cy="1454726"/>
          </a:xfrm>
        </p:spPr>
        <p:txBody>
          <a:bodyPr>
            <a:normAutofit/>
          </a:bodyPr>
          <a:lstStyle/>
          <a:p>
            <a:r>
              <a:rPr lang="fr-FR" sz="2700" dirty="0"/>
              <a:t>FIEVRE HEMORRAGIQUE CRIMEE-CONGO</a:t>
            </a:r>
            <a:br>
              <a:rPr lang="fr-FR" sz="2700" dirty="0"/>
            </a:br>
            <a:r>
              <a:rPr lang="fr-FR" sz="2700" dirty="0"/>
              <a:t>C’est quoi?</a:t>
            </a:r>
            <a:br>
              <a:rPr lang="fr-FR" sz="2700" dirty="0"/>
            </a:br>
            <a:r>
              <a:rPr lang="fr-FR" sz="2700" dirty="0"/>
              <a:t> Une Zoonose émergente en France </a:t>
            </a:r>
            <a:endParaRPr lang="fr-FR" dirty="0"/>
          </a:p>
        </p:txBody>
      </p:sp>
      <p:sp>
        <p:nvSpPr>
          <p:cNvPr id="3" name="Sous-titre 2">
            <a:extLst>
              <a:ext uri="{FF2B5EF4-FFF2-40B4-BE49-F238E27FC236}">
                <a16:creationId xmlns:a16="http://schemas.microsoft.com/office/drawing/2014/main" id="{BCBAFFBC-6ABF-E101-3197-D09078D6CA68}"/>
              </a:ext>
            </a:extLst>
          </p:cNvPr>
          <p:cNvSpPr>
            <a:spLocks noGrp="1"/>
          </p:cNvSpPr>
          <p:nvPr>
            <p:ph type="subTitle" idx="1"/>
          </p:nvPr>
        </p:nvSpPr>
        <p:spPr>
          <a:xfrm>
            <a:off x="1053469" y="1530927"/>
            <a:ext cx="9718440" cy="5084618"/>
          </a:xfrm>
        </p:spPr>
        <p:txBody>
          <a:bodyPr vert="horz" lIns="91440" tIns="45720" rIns="91440" bIns="45720" rtlCol="0" anchor="t">
            <a:normAutofit lnSpcReduction="10000"/>
          </a:bodyPr>
          <a:lstStyle/>
          <a:p>
            <a:pPr algn="l"/>
            <a:r>
              <a:rPr lang="fr-FR" sz="2000" dirty="0"/>
              <a:t>70% des maladies humaines sont communes avec l’animal : « Zoonoses ».</a:t>
            </a:r>
          </a:p>
          <a:p>
            <a:pPr algn="l"/>
            <a:r>
              <a:rPr lang="fr-FR" sz="2000" dirty="0"/>
              <a:t>70% des maladies EMERGENTES donc nouvelles arrivent par l’animal suite à une action directe ou indirecte de l’Homme ( Déforestation, Chasse, Réchauffement Climatique, Transport…) …Rage, Tularémie, Brucellose…. puis Grippe Aviaire, West Nile, Sida, Mers, Ebola, Covid , Monkey </a:t>
            </a:r>
            <a:r>
              <a:rPr lang="fr-FR" sz="2000" dirty="0" err="1"/>
              <a:t>Pox</a:t>
            </a:r>
            <a:r>
              <a:rPr lang="fr-FR" sz="2000" dirty="0"/>
              <a:t>…</a:t>
            </a:r>
          </a:p>
          <a:p>
            <a:pPr algn="l"/>
            <a:r>
              <a:rPr lang="fr-FR" sz="2000" dirty="0"/>
              <a:t>Inapparente ou syndrome grippal chez 85% des humains infectés (et chez la plupart des animaux)</a:t>
            </a:r>
          </a:p>
          <a:p>
            <a:pPr algn="l"/>
            <a:r>
              <a:rPr lang="fr-FR" sz="2000" dirty="0"/>
              <a:t>Mais chez 15% des humains : </a:t>
            </a:r>
            <a:r>
              <a:rPr lang="fr-FR" sz="2000" dirty="0">
                <a:solidFill>
                  <a:srgbClr val="C00000"/>
                </a:solidFill>
              </a:rPr>
              <a:t>Fièvre Hémorragique </a:t>
            </a:r>
            <a:r>
              <a:rPr lang="fr-FR" sz="2000" dirty="0"/>
              <a:t>grave avec </a:t>
            </a:r>
            <a:r>
              <a:rPr lang="fr-FR" sz="2000" dirty="0">
                <a:solidFill>
                  <a:srgbClr val="C00000"/>
                </a:solidFill>
              </a:rPr>
              <a:t>30-80% de létalité</a:t>
            </a:r>
            <a:r>
              <a:rPr lang="fr-FR" sz="2000" dirty="0"/>
              <a:t>.</a:t>
            </a:r>
          </a:p>
          <a:p>
            <a:pPr algn="l"/>
            <a:r>
              <a:rPr lang="fr-FR" sz="2000" dirty="0"/>
              <a:t>Pas de traitement, pas de vaccin (grande variabilité du virus).</a:t>
            </a:r>
          </a:p>
          <a:p>
            <a:pPr algn="l"/>
            <a:r>
              <a:rPr lang="fr-FR" sz="2000" dirty="0"/>
              <a:t>Transmise à l’humain individuellement par des tiques </a:t>
            </a:r>
            <a:r>
              <a:rPr lang="fr-FR" sz="2000" dirty="0" err="1"/>
              <a:t>Hyalomma</a:t>
            </a:r>
            <a:r>
              <a:rPr lang="fr-FR" sz="2000" dirty="0"/>
              <a:t> mais parfois épidémique via  les liquides corporels : comme </a:t>
            </a:r>
            <a:r>
              <a:rPr lang="fr-FR" sz="2000"/>
              <a:t>le virus Ebola </a:t>
            </a:r>
            <a:r>
              <a:rPr lang="fr-FR" sz="2000" dirty="0"/>
              <a:t>qui peut provoquer des épidémies avec forte létalité de milliers </a:t>
            </a:r>
            <a:r>
              <a:rPr lang="fr-FR" sz="2000"/>
              <a:t>de personnes </a:t>
            </a:r>
            <a:r>
              <a:rPr lang="fr-FR" sz="2000" dirty="0"/>
              <a:t>(pas de transmission par voie aérienne comme la Peste).</a:t>
            </a:r>
          </a:p>
          <a:p>
            <a:pPr algn="l"/>
            <a:r>
              <a:rPr lang="fr-FR" sz="2000" dirty="0"/>
              <a:t>Présente en Espagne avec une petite dizaine de cas individuels mortels par an avec risque pour les éleveurs, employés d’abattoir, vétérinaires, soignants en hôpital... 1 seul cas importé en France à ce jour.</a:t>
            </a:r>
          </a:p>
        </p:txBody>
      </p:sp>
      <p:pic>
        <p:nvPicPr>
          <p:cNvPr id="1026" name="Picture 2">
            <a:extLst>
              <a:ext uri="{FF2B5EF4-FFF2-40B4-BE49-F238E27FC236}">
                <a16:creationId xmlns:a16="http://schemas.microsoft.com/office/drawing/2014/main" id="{CCF2C7F3-2D54-AC0F-8C1D-4E33DF40C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5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carte, texte, atlas&#10;&#10;Le contenu généré par l’IA peut être incorrect.">
            <a:extLst>
              <a:ext uri="{FF2B5EF4-FFF2-40B4-BE49-F238E27FC236}">
                <a16:creationId xmlns:a16="http://schemas.microsoft.com/office/drawing/2014/main" id="{778B06D3-69AA-081D-2B0A-C860DC98367E}"/>
              </a:ext>
            </a:extLst>
          </p:cNvPr>
          <p:cNvPicPr>
            <a:picLocks noGrp="1" noChangeAspect="1"/>
          </p:cNvPicPr>
          <p:nvPr>
            <p:ph idx="1"/>
          </p:nvPr>
        </p:nvPicPr>
        <p:blipFill>
          <a:blip r:embed="rId3"/>
          <a:stretch>
            <a:fillRect/>
          </a:stretch>
        </p:blipFill>
        <p:spPr>
          <a:xfrm>
            <a:off x="0" y="2743200"/>
            <a:ext cx="2909953" cy="4114800"/>
          </a:xfrm>
        </p:spPr>
      </p:pic>
      <p:pic>
        <p:nvPicPr>
          <p:cNvPr id="5" name="Image 4">
            <a:extLst>
              <a:ext uri="{FF2B5EF4-FFF2-40B4-BE49-F238E27FC236}">
                <a16:creationId xmlns:a16="http://schemas.microsoft.com/office/drawing/2014/main" id="{A83DC285-435F-5AA9-8A7E-33DCC30D2A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7022" y="2043081"/>
            <a:ext cx="4152954" cy="2936935"/>
          </a:xfrm>
          <a:prstGeom prst="rect">
            <a:avLst/>
          </a:prstGeom>
        </p:spPr>
      </p:pic>
      <p:pic>
        <p:nvPicPr>
          <p:cNvPr id="6" name="Image 5" descr="Une image contenant carte, atlas, texte&#10;&#10;Description générée automatiquement">
            <a:extLst>
              <a:ext uri="{FF2B5EF4-FFF2-40B4-BE49-F238E27FC236}">
                <a16:creationId xmlns:a16="http://schemas.microsoft.com/office/drawing/2014/main" id="{92663A48-5A18-36B1-27EB-09FE3C084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0841" y="2863138"/>
            <a:ext cx="1506714" cy="1296823"/>
          </a:xfrm>
          <a:prstGeom prst="rect">
            <a:avLst/>
          </a:prstGeom>
        </p:spPr>
      </p:pic>
      <p:sp>
        <p:nvSpPr>
          <p:cNvPr id="9" name="Titre 1">
            <a:extLst>
              <a:ext uri="{FF2B5EF4-FFF2-40B4-BE49-F238E27FC236}">
                <a16:creationId xmlns:a16="http://schemas.microsoft.com/office/drawing/2014/main" id="{A8CE02C5-AC3D-7874-6895-79BAEF5469B2}"/>
              </a:ext>
            </a:extLst>
          </p:cNvPr>
          <p:cNvSpPr>
            <a:spLocks noGrp="1"/>
          </p:cNvSpPr>
          <p:nvPr>
            <p:ph type="title"/>
          </p:nvPr>
        </p:nvSpPr>
        <p:spPr>
          <a:xfrm>
            <a:off x="838200" y="815398"/>
            <a:ext cx="10515600" cy="1325563"/>
          </a:xfrm>
        </p:spPr>
        <p:txBody>
          <a:bodyPr>
            <a:normAutofit fontScale="90000"/>
          </a:bodyPr>
          <a:lstStyle/>
          <a:p>
            <a:br>
              <a:rPr lang="fr-FR" sz="2000" dirty="0"/>
            </a:br>
            <a:r>
              <a:rPr lang="fr-FR" sz="2000" dirty="0"/>
              <a:t>   Deux flambées épidémiques en Crimée 1944 et Congo 1966 puis Abattoir Autruches en Afrique du Sud.</a:t>
            </a:r>
            <a:br>
              <a:rPr lang="fr-FR" sz="2000" dirty="0"/>
            </a:br>
            <a:r>
              <a:rPr lang="fr-FR" sz="2000" dirty="0"/>
              <a:t>   Voisine de la Maladie de Lyme ( 40000 cas / France 2023))aussi transmise par des Tiques Ixodes ( comme l'Encéphalite à Tiques (40 cas)) mais plus mortelle, et contagieuse via les animaux et entre Humains</a:t>
            </a:r>
            <a:br>
              <a:rPr lang="fr-FR" sz="2000" dirty="0"/>
            </a:br>
            <a:r>
              <a:rPr lang="fr-FR" sz="2000" dirty="0"/>
              <a:t>   Elle est partout dans le Monde méditerranéen , elle arrive en France par le Sud. Inexorablement.</a:t>
            </a:r>
            <a:br>
              <a:rPr lang="fr-FR" sz="2000" dirty="0"/>
            </a:br>
            <a:r>
              <a:rPr lang="fr-FR" sz="2000" dirty="0"/>
              <a:t>   Par le réchauffement climatique qui fait remonter les conditions de vie de la tique </a:t>
            </a:r>
            <a:r>
              <a:rPr lang="fr-FR" sz="2000" dirty="0" err="1"/>
              <a:t>Hyalomma</a:t>
            </a:r>
            <a:r>
              <a:rPr lang="fr-FR" sz="2000" dirty="0"/>
              <a:t> chaque saison plus au Nord  </a:t>
            </a:r>
            <a:br>
              <a:rPr lang="fr-FR" sz="2000" dirty="0"/>
            </a:br>
            <a:r>
              <a:rPr lang="fr-FR" sz="2000" dirty="0"/>
              <a:t>(Il lui faut une température estivale élevée avec 24° pendant plusieurs jours avec peu de précipitations estivales et une humidité annuelle modérée).</a:t>
            </a:r>
            <a:br>
              <a:rPr lang="fr-FR" sz="2000" dirty="0"/>
            </a:br>
            <a:r>
              <a:rPr lang="fr-FR" sz="2000" dirty="0"/>
              <a:t>   </a:t>
            </a:r>
          </a:p>
        </p:txBody>
      </p:sp>
      <p:pic>
        <p:nvPicPr>
          <p:cNvPr id="3" name="Image 2">
            <a:extLst>
              <a:ext uri="{FF2B5EF4-FFF2-40B4-BE49-F238E27FC236}">
                <a16:creationId xmlns:a16="http://schemas.microsoft.com/office/drawing/2014/main" id="{7B1BE581-703B-8A30-96E3-7F5AEFD14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9401" y="4600630"/>
            <a:ext cx="2030631" cy="2030631"/>
          </a:xfrm>
          <a:prstGeom prst="rect">
            <a:avLst/>
          </a:prstGeom>
        </p:spPr>
      </p:pic>
      <p:pic>
        <p:nvPicPr>
          <p:cNvPr id="8" name="Image 7" descr="Une image contenant invertébré, vermine, arthropode, Macrophotographie&#10;&#10;Le contenu généré par l’IA peut être incorrect.">
            <a:extLst>
              <a:ext uri="{FF2B5EF4-FFF2-40B4-BE49-F238E27FC236}">
                <a16:creationId xmlns:a16="http://schemas.microsoft.com/office/drawing/2014/main" id="{EAA933FD-2B48-7E7C-79A0-6AC2D7C102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4369" y="4800600"/>
            <a:ext cx="2457450" cy="1409700"/>
          </a:xfrm>
          <a:prstGeom prst="rect">
            <a:avLst/>
          </a:prstGeom>
        </p:spPr>
      </p:pic>
      <p:pic>
        <p:nvPicPr>
          <p:cNvPr id="10" name="Picture 2">
            <a:extLst>
              <a:ext uri="{FF2B5EF4-FFF2-40B4-BE49-F238E27FC236}">
                <a16:creationId xmlns:a16="http://schemas.microsoft.com/office/drawing/2014/main" id="{2E0ADF09-C264-9D60-D039-8531CB6970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7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4EAA92-D5A5-37A2-DC4F-D6E045B7A21E}"/>
              </a:ext>
            </a:extLst>
          </p:cNvPr>
          <p:cNvSpPr>
            <a:spLocks noGrp="1"/>
          </p:cNvSpPr>
          <p:nvPr>
            <p:ph type="title"/>
          </p:nvPr>
        </p:nvSpPr>
        <p:spPr>
          <a:xfrm>
            <a:off x="941339" y="457200"/>
            <a:ext cx="3830686" cy="1026942"/>
          </a:xfrm>
        </p:spPr>
        <p:txBody>
          <a:bodyPr/>
          <a:lstStyle/>
          <a:p>
            <a:r>
              <a:rPr lang="fr-FR" dirty="0" err="1"/>
              <a:t>Amblyomma</a:t>
            </a:r>
            <a:r>
              <a:rPr lang="fr-FR" dirty="0"/>
              <a:t> </a:t>
            </a:r>
            <a:r>
              <a:rPr lang="fr-FR" dirty="0" err="1"/>
              <a:t>marginatum</a:t>
            </a:r>
            <a:endParaRPr lang="fr-FR" dirty="0"/>
          </a:p>
        </p:txBody>
      </p:sp>
      <p:pic>
        <p:nvPicPr>
          <p:cNvPr id="8" name="Espace réservé pour une image  7" descr="Une image contenant invertébré, arthropode, araignée, insecte&#10;&#10;Description générée automatiquement">
            <a:extLst>
              <a:ext uri="{FF2B5EF4-FFF2-40B4-BE49-F238E27FC236}">
                <a16:creationId xmlns:a16="http://schemas.microsoft.com/office/drawing/2014/main" id="{929EEC2D-F5B9-E75C-9155-2FEA5AA0FE3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p:pic>
      <p:sp>
        <p:nvSpPr>
          <p:cNvPr id="6" name="Espace réservé du texte 5">
            <a:extLst>
              <a:ext uri="{FF2B5EF4-FFF2-40B4-BE49-F238E27FC236}">
                <a16:creationId xmlns:a16="http://schemas.microsoft.com/office/drawing/2014/main" id="{22542DF7-F3C3-59F9-3C8D-10C294717571}"/>
              </a:ext>
            </a:extLst>
          </p:cNvPr>
          <p:cNvSpPr>
            <a:spLocks noGrp="1"/>
          </p:cNvSpPr>
          <p:nvPr>
            <p:ph type="body" sz="half" idx="2"/>
          </p:nvPr>
        </p:nvSpPr>
        <p:spPr>
          <a:xfrm>
            <a:off x="839789" y="1695157"/>
            <a:ext cx="3830686" cy="4173831"/>
          </a:xfrm>
        </p:spPr>
        <p:txBody>
          <a:bodyPr vert="horz" lIns="91440" tIns="45720" rIns="91440" bIns="45720" rtlCol="0" anchor="t">
            <a:normAutofit lnSpcReduction="10000"/>
          </a:bodyPr>
          <a:lstStyle/>
          <a:p>
            <a:r>
              <a:rPr lang="fr-FR" sz="1800" dirty="0"/>
              <a:t>Grosse tique 8 mm plus grosse qu’Ixodes 4 mm qui se gonfle de sang.</a:t>
            </a:r>
          </a:p>
          <a:p>
            <a:r>
              <a:rPr lang="fr-FR" sz="1800" dirty="0"/>
              <a:t>Larve/Nymphe/Adulte avec 3 repas femelle sur hôtes différents.</a:t>
            </a:r>
          </a:p>
          <a:p>
            <a:r>
              <a:rPr lang="fr-FR" sz="1800" dirty="0"/>
              <a:t>Découverte dans le Sud de la France depuis 2015 en Corse.</a:t>
            </a:r>
          </a:p>
          <a:p>
            <a:r>
              <a:rPr lang="fr-FR" sz="1800" dirty="0"/>
              <a:t>Recherche du virus indirecte par sérologie sur Bovins. Thèse Vétérinaire Constant GIULI. « Exposition des bovins à la Fièvre Hémorragique CC 2023 »  ( en ligne).</a:t>
            </a:r>
          </a:p>
          <a:p>
            <a:r>
              <a:rPr lang="fr-FR" sz="1800" dirty="0"/>
              <a:t>Bovins, Ovins, Chevaux trouvés porteurs, amplificateurs proches de l’homme </a:t>
            </a:r>
          </a:p>
        </p:txBody>
      </p:sp>
      <p:pic>
        <p:nvPicPr>
          <p:cNvPr id="2" name="Picture 2">
            <a:extLst>
              <a:ext uri="{FF2B5EF4-FFF2-40B4-BE49-F238E27FC236}">
                <a16:creationId xmlns:a16="http://schemas.microsoft.com/office/drawing/2014/main" id="{C94C7BAC-A6C0-D822-45FB-2B7003003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1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5122C8-4407-9C9C-E7BC-BB3C5A98A358}"/>
              </a:ext>
            </a:extLst>
          </p:cNvPr>
          <p:cNvSpPr>
            <a:spLocks noGrp="1"/>
          </p:cNvSpPr>
          <p:nvPr>
            <p:ph type="title"/>
          </p:nvPr>
        </p:nvSpPr>
        <p:spPr>
          <a:xfrm>
            <a:off x="761802" y="350195"/>
            <a:ext cx="4689961" cy="2573113"/>
          </a:xfrm>
        </p:spPr>
        <p:txBody>
          <a:bodyPr vert="horz" lIns="91440" tIns="45720" rIns="91440" bIns="45720" rtlCol="0" anchor="ctr">
            <a:normAutofit fontScale="90000"/>
          </a:bodyPr>
          <a:lstStyle/>
          <a:p>
            <a:r>
              <a:rPr lang="en-US" dirty="0"/>
              <a:t>Apport Tique </a:t>
            </a:r>
            <a:r>
              <a:rPr lang="en-US" dirty="0" err="1"/>
              <a:t>donc</a:t>
            </a:r>
            <a:r>
              <a:rPr lang="en-US" dirty="0"/>
              <a:t> virus </a:t>
            </a:r>
            <a:br>
              <a:rPr lang="en-US" dirty="0"/>
            </a:br>
            <a:r>
              <a:rPr lang="en-US" dirty="0"/>
              <a:t>par </a:t>
            </a:r>
            <a:r>
              <a:rPr lang="en-US" dirty="0" err="1"/>
              <a:t>Oiseaux</a:t>
            </a:r>
            <a:r>
              <a:rPr lang="en-US" dirty="0"/>
              <a:t> </a:t>
            </a:r>
            <a:r>
              <a:rPr lang="en-US" dirty="0" err="1"/>
              <a:t>Migrateurs</a:t>
            </a:r>
            <a:r>
              <a:rPr lang="en-US" dirty="0"/>
              <a:t> </a:t>
            </a:r>
            <a:br>
              <a:rPr lang="en-US" dirty="0"/>
            </a:br>
            <a:r>
              <a:rPr lang="en-US" sz="2400" dirty="0"/>
              <a:t>   -70 </a:t>
            </a:r>
            <a:r>
              <a:rPr lang="en-US" sz="2400" dirty="0" err="1"/>
              <a:t>espéces</a:t>
            </a:r>
            <a:r>
              <a:rPr lang="en-US" sz="2400" dirty="0"/>
              <a:t>, 2 milliards </a:t>
            </a:r>
            <a:r>
              <a:rPr lang="en-US" sz="2400" dirty="0" err="1"/>
              <a:t>d’oiseaux</a:t>
            </a:r>
            <a:r>
              <a:rPr lang="en-US" sz="2400" dirty="0"/>
              <a:t> .</a:t>
            </a:r>
            <a:br>
              <a:rPr lang="en-US" sz="2400" dirty="0"/>
            </a:br>
            <a:r>
              <a:rPr lang="en-US" sz="2400" dirty="0"/>
              <a:t>(</a:t>
            </a:r>
            <a:r>
              <a:rPr lang="en-US" sz="2400" dirty="0" err="1"/>
              <a:t>probabilité</a:t>
            </a:r>
            <a:r>
              <a:rPr lang="en-US" sz="2400" dirty="0"/>
              <a:t> ANSES 9/9</a:t>
            </a:r>
            <a:r>
              <a:rPr lang="en-US" dirty="0"/>
              <a:t>).</a:t>
            </a:r>
            <a:br>
              <a:rPr lang="en-US" dirty="0"/>
            </a:br>
            <a:r>
              <a:rPr lang="fr-FR" sz="3200" dirty="0"/>
              <a:t>Aussi peu par voyage d’humain, animal domestique </a:t>
            </a:r>
            <a:r>
              <a:rPr lang="fr-FR" sz="2700" dirty="0"/>
              <a:t>(1/9).</a:t>
            </a:r>
            <a:br>
              <a:rPr lang="fr-FR" sz="3200" dirty="0"/>
            </a:br>
            <a:endParaRPr lang="en-US" dirty="0"/>
          </a:p>
        </p:txBody>
      </p:sp>
      <p:sp>
        <p:nvSpPr>
          <p:cNvPr id="4" name="Espace réservé du texte 3">
            <a:extLst>
              <a:ext uri="{FF2B5EF4-FFF2-40B4-BE49-F238E27FC236}">
                <a16:creationId xmlns:a16="http://schemas.microsoft.com/office/drawing/2014/main" id="{8AD29466-44DA-B913-F732-930FB2623F3B}"/>
              </a:ext>
            </a:extLst>
          </p:cNvPr>
          <p:cNvSpPr>
            <a:spLocks noGrp="1"/>
          </p:cNvSpPr>
          <p:nvPr>
            <p:ph type="body" sz="half" idx="2"/>
          </p:nvPr>
        </p:nvSpPr>
        <p:spPr>
          <a:xfrm>
            <a:off x="677917" y="3121572"/>
            <a:ext cx="4974738" cy="3487045"/>
          </a:xfrm>
        </p:spPr>
        <p:txBody>
          <a:bodyPr vert="horz" lIns="91440" tIns="45720" rIns="91440" bIns="45720" rtlCol="0" anchor="ctr">
            <a:normAutofit fontScale="25000" lnSpcReduction="20000"/>
          </a:bodyPr>
          <a:lstStyle/>
          <a:p>
            <a:pPr indent="-228600">
              <a:buFont typeface="Arial" panose="020B0604020202020204" pitchFamily="34" charset="0"/>
              <a:buChar char="•"/>
            </a:pPr>
            <a:r>
              <a:rPr lang="fr-FR" sz="6200" dirty="0"/>
              <a:t>Des tiques </a:t>
            </a:r>
            <a:r>
              <a:rPr lang="fr-FR" sz="6200" dirty="0" err="1"/>
              <a:t>Amblyomma</a:t>
            </a:r>
            <a:r>
              <a:rPr lang="fr-FR" sz="6200" dirty="0"/>
              <a:t> se détachent des oiseaux très souvent ainsi en Lorraine avec certaines porteuses du virus mais pour l’instant le cycle est bloqué par les conditions météo.</a:t>
            </a:r>
          </a:p>
          <a:p>
            <a:pPr indent="-228600">
              <a:buFont typeface="Arial" panose="020B0604020202020204" pitchFamily="34" charset="0"/>
              <a:buChar char="•"/>
            </a:pPr>
            <a:r>
              <a:rPr lang="fr-FR" sz="6200" dirty="0"/>
              <a:t>Oiseaux résistants ( sauf Autruche, porteurs jusqu’à 3 semaines).</a:t>
            </a:r>
          </a:p>
          <a:p>
            <a:pPr indent="-228600">
              <a:buFont typeface="Arial" panose="020B0604020202020204" pitchFamily="34" charset="0"/>
              <a:buChar char="•"/>
            </a:pPr>
            <a:r>
              <a:rPr lang="fr-FR" sz="6200" dirty="0"/>
              <a:t>En expansion au-delà 50</a:t>
            </a:r>
            <a:r>
              <a:rPr lang="fr-FR" sz="6200" baseline="30000" dirty="0"/>
              <a:t>e</a:t>
            </a:r>
            <a:r>
              <a:rPr lang="fr-FR" sz="6200" dirty="0"/>
              <a:t> parallèle par la modification du climat. Implantation par transmission à la faune sauvage (aussi Réservoir) puis domestique.</a:t>
            </a:r>
          </a:p>
          <a:p>
            <a:pPr indent="-228600">
              <a:buFont typeface="Arial" panose="020B0604020202020204" pitchFamily="34" charset="0"/>
              <a:buChar char="•"/>
            </a:pPr>
            <a:r>
              <a:rPr lang="fr-FR" sz="6200" dirty="0"/>
              <a:t>Cycle Tique /Animal Sauvage/Animal Domestique/Humain</a:t>
            </a:r>
          </a:p>
          <a:p>
            <a:pPr indent="-228600">
              <a:buFont typeface="Arial" panose="020B0604020202020204" pitchFamily="34" charset="0"/>
              <a:buChar char="•"/>
            </a:pPr>
            <a:r>
              <a:rPr lang="fr-FR" sz="6200" dirty="0"/>
              <a:t>Parfois Humain/Humains.</a:t>
            </a:r>
          </a:p>
          <a:p>
            <a:pPr indent="-228600">
              <a:buFont typeface="Arial" panose="020B0604020202020204" pitchFamily="34" charset="0"/>
              <a:buChar char="•"/>
            </a:pPr>
            <a:endParaRPr lang="fr-FR" sz="2000" dirty="0"/>
          </a:p>
          <a:p>
            <a:pPr indent="-228600">
              <a:buFont typeface="Arial" panose="020B0604020202020204" pitchFamily="34" charset="0"/>
              <a:buChar char="•"/>
            </a:pPr>
            <a:endParaRPr lang="fr-FR" sz="2000" dirty="0"/>
          </a:p>
          <a:p>
            <a:pPr indent="-228600">
              <a:buFont typeface="Arial" panose="020B0604020202020204" pitchFamily="34" charset="0"/>
              <a:buChar char="•"/>
            </a:pPr>
            <a:endParaRPr lang="en-US" sz="2000" dirty="0"/>
          </a:p>
        </p:txBody>
      </p:sp>
      <p:pic>
        <p:nvPicPr>
          <p:cNvPr id="6" name="Espace réservé pour une image  5" descr="Une image contenant croquis, dessin, carte, texte&#10;&#10;Description générée automatiquement">
            <a:extLst>
              <a:ext uri="{FF2B5EF4-FFF2-40B4-BE49-F238E27FC236}">
                <a16:creationId xmlns:a16="http://schemas.microsoft.com/office/drawing/2014/main" id="{E53D9842-C9B2-177C-6A0F-24AE8B25631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929" r="2" b="11915"/>
          <a:stretch/>
        </p:blipFill>
        <p:spPr>
          <a:xfrm>
            <a:off x="6096000" y="1"/>
            <a:ext cx="6102825" cy="6858000"/>
          </a:xfrm>
          <a:prstGeom prst="rect">
            <a:avLst/>
          </a:prstGeom>
        </p:spPr>
      </p:pic>
      <p:pic>
        <p:nvPicPr>
          <p:cNvPr id="3" name="Picture 2">
            <a:extLst>
              <a:ext uri="{FF2B5EF4-FFF2-40B4-BE49-F238E27FC236}">
                <a16:creationId xmlns:a16="http://schemas.microsoft.com/office/drawing/2014/main" id="{32101AE5-2757-4C8B-1DB6-272E6BB9A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546" y="5979318"/>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0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exte, graphisme, illustration, conception&#10;&#10;Description générée automatiquement">
            <a:extLst>
              <a:ext uri="{FF2B5EF4-FFF2-40B4-BE49-F238E27FC236}">
                <a16:creationId xmlns:a16="http://schemas.microsoft.com/office/drawing/2014/main" id="{74803A6F-EFA0-C698-AC0C-5E2E80E74A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3316591" y="-815946"/>
            <a:ext cx="6214534" cy="8783793"/>
          </a:xfrm>
          <a:prstGeom prst="rect">
            <a:avLst/>
          </a:prstGeom>
        </p:spPr>
      </p:pic>
      <p:sp>
        <p:nvSpPr>
          <p:cNvPr id="3" name="ZoneTexte 2">
            <a:extLst>
              <a:ext uri="{FF2B5EF4-FFF2-40B4-BE49-F238E27FC236}">
                <a16:creationId xmlns:a16="http://schemas.microsoft.com/office/drawing/2014/main" id="{34C7FAD8-195F-C545-FA24-89E0D4C516C6}"/>
              </a:ext>
            </a:extLst>
          </p:cNvPr>
          <p:cNvSpPr txBox="1"/>
          <p:nvPr/>
        </p:nvSpPr>
        <p:spPr>
          <a:xfrm>
            <a:off x="366884" y="174782"/>
            <a:ext cx="10723680" cy="369332"/>
          </a:xfrm>
          <a:prstGeom prst="rect">
            <a:avLst/>
          </a:prstGeom>
          <a:noFill/>
        </p:spPr>
        <p:txBody>
          <a:bodyPr wrap="square">
            <a:spAutoFit/>
          </a:bodyPr>
          <a:lstStyle/>
          <a:p>
            <a:pPr algn="ctr"/>
            <a:r>
              <a:rPr lang="fr-FR" sz="1800" dirty="0"/>
              <a:t>Cycle Tique /Animal Sauvage/Animal Domestique/Humain/Humains</a:t>
            </a:r>
            <a:endParaRPr lang="fr-FR" dirty="0"/>
          </a:p>
        </p:txBody>
      </p:sp>
      <p:pic>
        <p:nvPicPr>
          <p:cNvPr id="2" name="Picture 2">
            <a:extLst>
              <a:ext uri="{FF2B5EF4-FFF2-40B4-BE49-F238E27FC236}">
                <a16:creationId xmlns:a16="http://schemas.microsoft.com/office/drawing/2014/main" id="{E1237777-6C93-8BC4-4E6E-E4AF9B4A4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9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4F6F5-F1EE-5395-604B-3470769270F5}"/>
              </a:ext>
            </a:extLst>
          </p:cNvPr>
          <p:cNvSpPr>
            <a:spLocks noGrp="1"/>
          </p:cNvSpPr>
          <p:nvPr>
            <p:ph type="title"/>
          </p:nvPr>
        </p:nvSpPr>
        <p:spPr/>
        <p:txBody>
          <a:bodyPr/>
          <a:lstStyle/>
          <a:p>
            <a:r>
              <a:rPr lang="fr-FR" dirty="0" err="1"/>
              <a:t>Citique</a:t>
            </a:r>
            <a:r>
              <a:rPr lang="fr-FR" dirty="0"/>
              <a:t> action Lorraine</a:t>
            </a:r>
            <a:br>
              <a:rPr lang="fr-FR" dirty="0"/>
            </a:br>
            <a:r>
              <a:rPr lang="fr-FR" sz="2800" dirty="0"/>
              <a:t>(voir site internet</a:t>
            </a:r>
            <a:r>
              <a:rPr lang="fr-FR" dirty="0"/>
              <a:t>) </a:t>
            </a:r>
            <a:br>
              <a:rPr lang="fr-FR" dirty="0"/>
            </a:br>
            <a:endParaRPr lang="fr-FR" dirty="0"/>
          </a:p>
        </p:txBody>
      </p:sp>
      <p:pic>
        <p:nvPicPr>
          <p:cNvPr id="9" name="Espace réservé pour une image  8" descr="Une image contenant herbe, texte, plein air, plante&#10;&#10;Description générée automatiquement">
            <a:extLst>
              <a:ext uri="{FF2B5EF4-FFF2-40B4-BE49-F238E27FC236}">
                <a16:creationId xmlns:a16="http://schemas.microsoft.com/office/drawing/2014/main" id="{4CB2A809-87D5-D4B3-166D-5C9374A2B72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7" t="24988" r="30165" b="20577"/>
          <a:stretch/>
        </p:blipFill>
        <p:spPr>
          <a:xfrm>
            <a:off x="7674636" y="1223778"/>
            <a:ext cx="4149260" cy="4297899"/>
          </a:xfrm>
        </p:spPr>
      </p:pic>
      <p:sp>
        <p:nvSpPr>
          <p:cNvPr id="7" name="Espace réservé du texte 6">
            <a:extLst>
              <a:ext uri="{FF2B5EF4-FFF2-40B4-BE49-F238E27FC236}">
                <a16:creationId xmlns:a16="http://schemas.microsoft.com/office/drawing/2014/main" id="{D01D0BA2-9C81-9D24-3EF7-0E8D83242EAB}"/>
              </a:ext>
            </a:extLst>
          </p:cNvPr>
          <p:cNvSpPr>
            <a:spLocks noGrp="1"/>
          </p:cNvSpPr>
          <p:nvPr>
            <p:ph type="body" sz="half" idx="2"/>
          </p:nvPr>
        </p:nvSpPr>
        <p:spPr/>
        <p:txBody>
          <a:bodyPr vert="horz" lIns="91440" tIns="45720" rIns="91440" bIns="45720" rtlCol="0" anchor="t">
            <a:normAutofit/>
          </a:bodyPr>
          <a:lstStyle/>
          <a:p>
            <a:r>
              <a:rPr lang="fr-FR" sz="2000" dirty="0"/>
              <a:t>INRAE Champenoux.</a:t>
            </a:r>
          </a:p>
          <a:p>
            <a:r>
              <a:rPr lang="fr-FR" sz="2000" dirty="0"/>
              <a:t>Identification après envoi.</a:t>
            </a:r>
          </a:p>
          <a:p>
            <a:endParaRPr lang="fr-FR" sz="2000" dirty="0"/>
          </a:p>
          <a:p>
            <a:r>
              <a:rPr lang="fr-FR" sz="2000" dirty="0"/>
              <a:t>Projet de Science Participative </a:t>
            </a:r>
            <a:r>
              <a:rPr lang="fr-FR" sz="2000" err="1"/>
              <a:t>TIQUoJARDIN</a:t>
            </a:r>
            <a:r>
              <a:rPr lang="fr-FR" sz="2000" dirty="0"/>
              <a:t>.</a:t>
            </a:r>
          </a:p>
          <a:p>
            <a:endParaRPr lang="fr-FR" sz="2000" dirty="0"/>
          </a:p>
          <a:p>
            <a:r>
              <a:rPr lang="fr-FR" sz="2000" dirty="0"/>
              <a:t>Se protéger des tiques.</a:t>
            </a:r>
          </a:p>
          <a:p>
            <a:r>
              <a:rPr lang="fr-FR" sz="2000"/>
              <a:t>Rôle des végétaux ( habitat) .</a:t>
            </a:r>
            <a:endParaRPr lang="fr-FR" sz="2000" dirty="0"/>
          </a:p>
          <a:p>
            <a:r>
              <a:rPr lang="fr-FR" sz="2000" dirty="0"/>
              <a:t>Les retirer vite ( tire-tique).</a:t>
            </a:r>
          </a:p>
        </p:txBody>
      </p:sp>
      <p:pic>
        <p:nvPicPr>
          <p:cNvPr id="5" name="Image 4">
            <a:extLst>
              <a:ext uri="{FF2B5EF4-FFF2-40B4-BE49-F238E27FC236}">
                <a16:creationId xmlns:a16="http://schemas.microsoft.com/office/drawing/2014/main" id="{3DC0D894-0F41-AC4B-F113-5C2602D23245}"/>
              </a:ext>
            </a:extLst>
          </p:cNvPr>
          <p:cNvPicPr>
            <a:picLocks noChangeAspect="1"/>
          </p:cNvPicPr>
          <p:nvPr/>
        </p:nvPicPr>
        <p:blipFill>
          <a:blip r:embed="rId4"/>
          <a:srcRect l="34372"/>
          <a:stretch/>
        </p:blipFill>
        <p:spPr>
          <a:xfrm>
            <a:off x="4593102" y="660196"/>
            <a:ext cx="3560338" cy="5425064"/>
          </a:xfrm>
          <a:prstGeom prst="rect">
            <a:avLst/>
          </a:prstGeom>
        </p:spPr>
      </p:pic>
      <p:pic>
        <p:nvPicPr>
          <p:cNvPr id="3" name="Picture 2">
            <a:extLst>
              <a:ext uri="{FF2B5EF4-FFF2-40B4-BE49-F238E27FC236}">
                <a16:creationId xmlns:a16="http://schemas.microsoft.com/office/drawing/2014/main" id="{12C91EE1-2DB9-D232-14B2-07E56DB29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6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3D719B-C6BB-8754-9EDC-C5D9C067BF37}"/>
              </a:ext>
            </a:extLst>
          </p:cNvPr>
          <p:cNvSpPr>
            <a:spLocks noGrp="1"/>
          </p:cNvSpPr>
          <p:nvPr>
            <p:ph type="title"/>
          </p:nvPr>
        </p:nvSpPr>
        <p:spPr>
          <a:xfrm>
            <a:off x="658994" y="332053"/>
            <a:ext cx="4731569" cy="1654758"/>
          </a:xfrm>
        </p:spPr>
        <p:txBody>
          <a:bodyPr vert="horz" lIns="91440" tIns="45720" rIns="91440" bIns="45720" rtlCol="0" anchor="ctr">
            <a:normAutofit/>
          </a:bodyPr>
          <a:lstStyle/>
          <a:p>
            <a:r>
              <a:rPr lang="en-US" sz="4000"/>
              <a:t>          ONE HEALTH        </a:t>
            </a:r>
            <a:r>
              <a:rPr lang="en-US" sz="2400" dirty="0">
                <a:solidFill>
                  <a:srgbClr val="C00000"/>
                </a:solidFill>
              </a:rPr>
              <a:t>              </a:t>
            </a:r>
            <a:br>
              <a:rPr lang="en-US" sz="2400" dirty="0"/>
            </a:br>
            <a:r>
              <a:rPr lang="en-US" sz="2400" dirty="0">
                <a:solidFill>
                  <a:srgbClr val="C00000"/>
                </a:solidFill>
              </a:rPr>
              <a:t> </a:t>
            </a:r>
            <a:br>
              <a:rPr lang="en-US" sz="4000" dirty="0"/>
            </a:br>
            <a:r>
              <a:rPr lang="en-US" sz="4000" dirty="0"/>
              <a:t> </a:t>
            </a:r>
            <a:endParaRPr lang="en-US" sz="2000" dirty="0">
              <a:solidFill>
                <a:srgbClr val="C00000"/>
              </a:solidFill>
            </a:endParaRPr>
          </a:p>
        </p:txBody>
      </p:sp>
      <p:sp>
        <p:nvSpPr>
          <p:cNvPr id="4" name="Espace réservé du texte 3">
            <a:extLst>
              <a:ext uri="{FF2B5EF4-FFF2-40B4-BE49-F238E27FC236}">
                <a16:creationId xmlns:a16="http://schemas.microsoft.com/office/drawing/2014/main" id="{09291866-AC83-ECE1-FFE5-009FE44975F6}"/>
              </a:ext>
            </a:extLst>
          </p:cNvPr>
          <p:cNvSpPr>
            <a:spLocks noGrp="1"/>
          </p:cNvSpPr>
          <p:nvPr>
            <p:ph type="body" sz="half" idx="2"/>
          </p:nvPr>
        </p:nvSpPr>
        <p:spPr>
          <a:xfrm>
            <a:off x="761803" y="1974716"/>
            <a:ext cx="4646904" cy="3484418"/>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2000" dirty="0"/>
              <a:t>Une  </a:t>
            </a:r>
            <a:r>
              <a:rPr lang="en-US" sz="2000" dirty="0" err="1">
                <a:solidFill>
                  <a:srgbClr val="C00000"/>
                </a:solidFill>
              </a:rPr>
              <a:t>Maladie</a:t>
            </a:r>
            <a:r>
              <a:rPr lang="en-US" sz="2000" dirty="0">
                <a:solidFill>
                  <a:srgbClr val="C00000"/>
                </a:solidFill>
              </a:rPr>
              <a:t> </a:t>
            </a:r>
            <a:r>
              <a:rPr lang="en-US" sz="2000" dirty="0" err="1">
                <a:solidFill>
                  <a:srgbClr val="C00000"/>
                </a:solidFill>
              </a:rPr>
              <a:t>Hémorragique</a:t>
            </a:r>
            <a:r>
              <a:rPr lang="en-US" sz="2000" dirty="0">
                <a:solidFill>
                  <a:srgbClr val="C00000"/>
                </a:solidFill>
              </a:rPr>
              <a:t> FHCC </a:t>
            </a:r>
            <a:endParaRPr lang="fr-FR" dirty="0"/>
          </a:p>
          <a:p>
            <a:pPr indent="-228600">
              <a:buFont typeface="Arial" panose="020B0604020202020204" pitchFamily="34" charset="0"/>
              <a:buChar char="•"/>
            </a:pPr>
            <a:r>
              <a:rPr lang="en-US" sz="2000" dirty="0" err="1"/>
              <a:t>potentiellement</a:t>
            </a:r>
            <a:r>
              <a:rPr lang="en-US" sz="2000" dirty="0"/>
              <a:t> </a:t>
            </a:r>
            <a:r>
              <a:rPr lang="en-US" sz="2000" dirty="0" err="1"/>
              <a:t>inquiétante</a:t>
            </a:r>
            <a:r>
              <a:rPr lang="en-US" sz="2000" dirty="0"/>
              <a:t> car le virus </a:t>
            </a:r>
            <a:r>
              <a:rPr lang="en-US" sz="2000" dirty="0" err="1"/>
              <a:t>est</a:t>
            </a:r>
            <a:r>
              <a:rPr lang="en-US" sz="2000" dirty="0"/>
              <a:t> </a:t>
            </a:r>
            <a:r>
              <a:rPr lang="en-US" sz="2000" dirty="0" err="1"/>
              <a:t>trés</a:t>
            </a:r>
            <a:r>
              <a:rPr lang="en-US" sz="2000" dirty="0"/>
              <a:t> </a:t>
            </a:r>
            <a:r>
              <a:rPr lang="en-US" sz="2000" dirty="0" err="1"/>
              <a:t>présent</a:t>
            </a:r>
            <a:r>
              <a:rPr lang="en-US" sz="2000" dirty="0"/>
              <a:t> </a:t>
            </a:r>
            <a:r>
              <a:rPr lang="en-US" sz="2000" dirty="0" err="1"/>
              <a:t>en</a:t>
            </a:r>
            <a:r>
              <a:rPr lang="en-US" sz="2000" dirty="0"/>
              <a:t> zone </a:t>
            </a:r>
            <a:r>
              <a:rPr lang="en-US" sz="2000" dirty="0" err="1"/>
              <a:t>d’endémie</a:t>
            </a:r>
            <a:r>
              <a:rPr lang="en-US" sz="2000" dirty="0"/>
              <a:t> et </a:t>
            </a:r>
            <a:r>
              <a:rPr lang="en-US" sz="2000" dirty="0" err="1"/>
              <a:t>une</a:t>
            </a:r>
            <a:r>
              <a:rPr lang="en-US" sz="2000" dirty="0"/>
              <a:t> mutation du virus, un </a:t>
            </a:r>
            <a:r>
              <a:rPr lang="en-US" sz="2000" dirty="0" err="1"/>
              <a:t>accroissement</a:t>
            </a:r>
            <a:r>
              <a:rPr lang="en-US" sz="2000" dirty="0"/>
              <a:t> de </a:t>
            </a:r>
            <a:r>
              <a:rPr lang="en-US" sz="2000" dirty="0" err="1"/>
              <a:t>sa</a:t>
            </a:r>
            <a:r>
              <a:rPr lang="en-US" sz="2000" dirty="0"/>
              <a:t> puissance de transmission inter-humaine </a:t>
            </a:r>
            <a:r>
              <a:rPr lang="en-US" sz="2000" dirty="0" err="1"/>
              <a:t>en</a:t>
            </a:r>
            <a:r>
              <a:rPr lang="en-US" sz="2000" dirty="0"/>
              <a:t> font un </a:t>
            </a:r>
            <a:r>
              <a:rPr lang="en-US" sz="2000" dirty="0" err="1"/>
              <a:t>éventuel</a:t>
            </a:r>
            <a:r>
              <a:rPr lang="en-US" sz="2000" dirty="0"/>
              <a:t> bon </a:t>
            </a:r>
            <a:r>
              <a:rPr lang="en-US" sz="2000" dirty="0" err="1"/>
              <a:t>candidat</a:t>
            </a:r>
            <a:r>
              <a:rPr lang="en-US" sz="2000" dirty="0"/>
              <a:t> pour </a:t>
            </a:r>
            <a:r>
              <a:rPr lang="en-US" sz="2000" dirty="0" err="1"/>
              <a:t>une</a:t>
            </a:r>
            <a:r>
              <a:rPr lang="en-US" sz="2000" dirty="0"/>
              <a:t> </a:t>
            </a:r>
            <a:r>
              <a:rPr lang="en-US" sz="2000" dirty="0" err="1"/>
              <a:t>pandémie</a:t>
            </a:r>
            <a:r>
              <a:rPr lang="en-US" sz="2000" dirty="0"/>
              <a:t>.</a:t>
            </a:r>
            <a:endParaRPr lang="en-US" dirty="0"/>
          </a:p>
          <a:p>
            <a:pPr indent="-228600">
              <a:buFont typeface="Arial" panose="020B0604020202020204" pitchFamily="34" charset="0"/>
              <a:buChar char="•"/>
            </a:pPr>
            <a:r>
              <a:rPr lang="en-US" sz="2000" dirty="0"/>
              <a:t>Une </a:t>
            </a:r>
            <a:r>
              <a:rPr lang="en-US" sz="2000" dirty="0" err="1"/>
              <a:t>maladie</a:t>
            </a:r>
            <a:r>
              <a:rPr lang="en-US" sz="2000" dirty="0"/>
              <a:t> </a:t>
            </a:r>
            <a:r>
              <a:rPr lang="en-US" sz="2000" dirty="0" err="1"/>
              <a:t>n’est</a:t>
            </a:r>
            <a:r>
              <a:rPr lang="en-US" sz="2000" dirty="0"/>
              <a:t> plus </a:t>
            </a:r>
            <a:r>
              <a:rPr lang="en-US" sz="2000" dirty="0" err="1"/>
              <a:t>une</a:t>
            </a:r>
            <a:r>
              <a:rPr lang="en-US" sz="2000" dirty="0"/>
              <a:t> </a:t>
            </a:r>
            <a:r>
              <a:rPr lang="en-US" sz="2000" dirty="0" err="1"/>
              <a:t>fatalité</a:t>
            </a:r>
            <a:r>
              <a:rPr lang="en-US" sz="2000" dirty="0"/>
              <a:t>, </a:t>
            </a:r>
            <a:r>
              <a:rPr lang="en-US" sz="2000" dirty="0" err="1"/>
              <a:t>elle</a:t>
            </a:r>
            <a:r>
              <a:rPr lang="en-US" sz="2000" dirty="0"/>
              <a:t> </a:t>
            </a:r>
            <a:r>
              <a:rPr lang="en-US" sz="2000" dirty="0" err="1"/>
              <a:t>s’explique</a:t>
            </a:r>
            <a:r>
              <a:rPr lang="en-US" sz="2000" dirty="0"/>
              <a:t> par </a:t>
            </a:r>
            <a:r>
              <a:rPr lang="en-US" sz="2000" dirty="0" err="1"/>
              <a:t>plusieurs</a:t>
            </a:r>
            <a:r>
              <a:rPr lang="en-US" sz="2000" dirty="0"/>
              <a:t> leviers sur </a:t>
            </a:r>
            <a:r>
              <a:rPr lang="en-US" sz="2000" dirty="0" err="1"/>
              <a:t>lesquels</a:t>
            </a:r>
            <a:r>
              <a:rPr lang="en-US" sz="2000" dirty="0"/>
              <a:t> nous </a:t>
            </a:r>
            <a:r>
              <a:rPr lang="en-US" sz="2000" dirty="0" err="1"/>
              <a:t>pouvons</a:t>
            </a:r>
            <a:r>
              <a:rPr lang="en-US" sz="2000" dirty="0"/>
              <a:t> </a:t>
            </a:r>
            <a:r>
              <a:rPr lang="en-US" sz="2000" dirty="0" err="1"/>
              <a:t>lutter</a:t>
            </a:r>
            <a:r>
              <a:rPr lang="en-US" sz="2000" dirty="0"/>
              <a:t> dans </a:t>
            </a:r>
            <a:r>
              <a:rPr lang="en-US" sz="2000" dirty="0" err="1"/>
              <a:t>une</a:t>
            </a:r>
            <a:r>
              <a:rPr lang="en-US" sz="2000" dirty="0"/>
              <a:t> </a:t>
            </a:r>
            <a:r>
              <a:rPr lang="en-US" sz="2000" dirty="0" err="1"/>
              <a:t>réflexion</a:t>
            </a:r>
            <a:r>
              <a:rPr lang="en-US" sz="2000" dirty="0"/>
              <a:t> </a:t>
            </a:r>
            <a:r>
              <a:rPr lang="en-US" sz="2000" dirty="0" err="1"/>
              <a:t>globale</a:t>
            </a:r>
            <a:r>
              <a:rPr lang="en-US" sz="2000" dirty="0"/>
              <a:t> , </a:t>
            </a:r>
            <a:r>
              <a:rPr lang="en-US" sz="2000" dirty="0" err="1"/>
              <a:t>interdisciplinaire</a:t>
            </a:r>
            <a:r>
              <a:rPr lang="en-US" sz="2000" dirty="0"/>
              <a:t> et </a:t>
            </a:r>
            <a:r>
              <a:rPr lang="en-US" sz="2000" dirty="0" err="1"/>
              <a:t>mondiale</a:t>
            </a:r>
            <a:r>
              <a:rPr lang="en-US" sz="2000" dirty="0"/>
              <a:t> ONE HEALTH.</a:t>
            </a:r>
          </a:p>
          <a:p>
            <a:r>
              <a:rPr lang="en-US" sz="2000" dirty="0"/>
              <a:t> “Le </a:t>
            </a:r>
            <a:r>
              <a:rPr lang="en-US" sz="2000" dirty="0" err="1"/>
              <a:t>pire</a:t>
            </a:r>
            <a:r>
              <a:rPr lang="en-US" sz="2000" dirty="0"/>
              <a:t> </a:t>
            </a:r>
            <a:r>
              <a:rPr lang="en-US" sz="2000" dirty="0" err="1"/>
              <a:t>n’est</a:t>
            </a:r>
            <a:r>
              <a:rPr lang="en-US" sz="2000" dirty="0"/>
              <a:t> jamais </a:t>
            </a:r>
            <a:r>
              <a:rPr lang="en-US" sz="2000" dirty="0" err="1"/>
              <a:t>sûr</a:t>
            </a:r>
            <a:r>
              <a:rPr lang="en-US" sz="2000" dirty="0"/>
              <a:t>”. André Gide </a:t>
            </a:r>
          </a:p>
        </p:txBody>
      </p:sp>
      <p:pic>
        <p:nvPicPr>
          <p:cNvPr id="6" name="Espace réservé pour une image  5" descr="Une image contenant texte, mammifère, disque compact&#10;&#10;Description générée automatiquement">
            <a:extLst>
              <a:ext uri="{FF2B5EF4-FFF2-40B4-BE49-F238E27FC236}">
                <a16:creationId xmlns:a16="http://schemas.microsoft.com/office/drawing/2014/main" id="{E39E7C29-52FD-6FE8-3F95-376DFD0F862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52" r="1046"/>
          <a:stretch/>
        </p:blipFill>
        <p:spPr>
          <a:xfrm>
            <a:off x="6096000" y="-74577"/>
            <a:ext cx="6102825" cy="6858000"/>
          </a:xfrm>
          <a:prstGeom prst="rect">
            <a:avLst/>
          </a:prstGeom>
        </p:spPr>
      </p:pic>
      <p:pic>
        <p:nvPicPr>
          <p:cNvPr id="3" name="Picture 2">
            <a:extLst>
              <a:ext uri="{FF2B5EF4-FFF2-40B4-BE49-F238E27FC236}">
                <a16:creationId xmlns:a16="http://schemas.microsoft.com/office/drawing/2014/main" id="{9336DECE-DE5C-1F05-3D1D-FB7FC5917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8531" y="5904742"/>
            <a:ext cx="1008452" cy="87868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exte, logo, Police, symbole&#10;&#10;Le contenu généré par l’IA peut être incorrect.">
            <a:extLst>
              <a:ext uri="{FF2B5EF4-FFF2-40B4-BE49-F238E27FC236}">
                <a16:creationId xmlns:a16="http://schemas.microsoft.com/office/drawing/2014/main" id="{48407B75-0F74-3EC4-9C85-705777306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339" y="158011"/>
            <a:ext cx="1943100" cy="1828800"/>
          </a:xfrm>
          <a:prstGeom prst="rect">
            <a:avLst/>
          </a:prstGeom>
        </p:spPr>
      </p:pic>
    </p:spTree>
    <p:extLst>
      <p:ext uri="{BB962C8B-B14F-4D97-AF65-F5344CB8AC3E}">
        <p14:creationId xmlns:p14="http://schemas.microsoft.com/office/powerpoint/2010/main" val="23886765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1237</TotalTime>
  <Words>721</Words>
  <Application>Microsoft Office PowerPoint</Application>
  <PresentationFormat>Grand écran</PresentationFormat>
  <Paragraphs>44</Paragraphs>
  <Slides>8</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Aptos</vt:lpstr>
      <vt:lpstr>Aptos Display</vt:lpstr>
      <vt:lpstr>Arial</vt:lpstr>
      <vt:lpstr>Thème Office</vt:lpstr>
      <vt:lpstr>La Maladie Hémorragique de CRIMEE - CONGO</vt:lpstr>
      <vt:lpstr>FIEVRE HEMORRAGIQUE CRIMEE-CONGO C’est quoi?  Une Zoonose émergente en France </vt:lpstr>
      <vt:lpstr>    Deux flambées épidémiques en Crimée 1944 et Congo 1966 puis Abattoir Autruches en Afrique du Sud.    Voisine de la Maladie de Lyme ( 40000 cas / France 2023))aussi transmise par des Tiques Ixodes ( comme l'Encéphalite à Tiques (40 cas)) mais plus mortelle, et contagieuse via les animaux et entre Humains    Elle est partout dans le Monde méditerranéen , elle arrive en France par le Sud. Inexorablement.    Par le réchauffement climatique qui fait remonter les conditions de vie de la tique Hyalomma chaque saison plus au Nord   (Il lui faut une température estivale élevée avec 24° pendant plusieurs jours avec peu de précipitations estivales et une humidité annuelle modérée).    </vt:lpstr>
      <vt:lpstr>Amblyomma marginatum</vt:lpstr>
      <vt:lpstr>Apport Tique donc virus  par Oiseaux Migrateurs     -70 espéces, 2 milliards d’oiseaux . (probabilité ANSES 9/9). Aussi peu par voyage d’humain, animal domestique (1/9). </vt:lpstr>
      <vt:lpstr>Présentation PowerPoint</vt:lpstr>
      <vt:lpstr>Citique action Lorraine (voir site internet)  </vt:lpstr>
      <vt:lpstr>          ONE HEALTH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VILLARD</dc:creator>
  <cp:lastModifiedBy>Thomas VILLARD</cp:lastModifiedBy>
  <cp:revision>141</cp:revision>
  <dcterms:created xsi:type="dcterms:W3CDTF">2025-01-30T15:02:34Z</dcterms:created>
  <dcterms:modified xsi:type="dcterms:W3CDTF">2025-02-10T15:30:42Z</dcterms:modified>
</cp:coreProperties>
</file>